
<file path=[Content_Types].xml><?xml version="1.0" encoding="utf-8"?>
<Types xmlns="http://schemas.openxmlformats.org/package/2006/content-types">
  <Default Extension="bin" ContentType="application/vnd.openxmlformats-officedocument.oleObject"/>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02" r:id="rId1"/>
  </p:sldMasterIdLst>
  <p:notesMasterIdLst>
    <p:notesMasterId r:id="rId55"/>
  </p:notesMasterIdLst>
  <p:sldIdLst>
    <p:sldId id="284" r:id="rId2"/>
    <p:sldId id="256" r:id="rId3"/>
    <p:sldId id="381" r:id="rId4"/>
    <p:sldId id="382" r:id="rId5"/>
    <p:sldId id="416" r:id="rId6"/>
    <p:sldId id="417" r:id="rId7"/>
    <p:sldId id="418" r:id="rId8"/>
    <p:sldId id="419" r:id="rId9"/>
    <p:sldId id="420" r:id="rId10"/>
    <p:sldId id="266" r:id="rId11"/>
    <p:sldId id="383" r:id="rId12"/>
    <p:sldId id="375" r:id="rId13"/>
    <p:sldId id="385" r:id="rId14"/>
    <p:sldId id="376" r:id="rId15"/>
    <p:sldId id="386" r:id="rId16"/>
    <p:sldId id="377" r:id="rId17"/>
    <p:sldId id="378" r:id="rId18"/>
    <p:sldId id="387" r:id="rId19"/>
    <p:sldId id="379" r:id="rId20"/>
    <p:sldId id="388" r:id="rId21"/>
    <p:sldId id="390" r:id="rId22"/>
    <p:sldId id="389" r:id="rId23"/>
    <p:sldId id="391" r:id="rId24"/>
    <p:sldId id="392" r:id="rId25"/>
    <p:sldId id="393" r:id="rId26"/>
    <p:sldId id="394" r:id="rId27"/>
    <p:sldId id="395" r:id="rId28"/>
    <p:sldId id="396" r:id="rId29"/>
    <p:sldId id="397" r:id="rId30"/>
    <p:sldId id="398" r:id="rId31"/>
    <p:sldId id="335" r:id="rId32"/>
    <p:sldId id="399" r:id="rId33"/>
    <p:sldId id="422" r:id="rId34"/>
    <p:sldId id="341" r:id="rId35"/>
    <p:sldId id="342" r:id="rId36"/>
    <p:sldId id="304" r:id="rId37"/>
    <p:sldId id="343" r:id="rId38"/>
    <p:sldId id="400" r:id="rId39"/>
    <p:sldId id="401" r:id="rId40"/>
    <p:sldId id="403" r:id="rId41"/>
    <p:sldId id="402" r:id="rId42"/>
    <p:sldId id="404" r:id="rId43"/>
    <p:sldId id="407" r:id="rId44"/>
    <p:sldId id="408" r:id="rId45"/>
    <p:sldId id="405" r:id="rId46"/>
    <p:sldId id="406" r:id="rId47"/>
    <p:sldId id="410" r:id="rId48"/>
    <p:sldId id="421" r:id="rId49"/>
    <p:sldId id="411" r:id="rId50"/>
    <p:sldId id="412" r:id="rId51"/>
    <p:sldId id="413" r:id="rId52"/>
    <p:sldId id="414" r:id="rId53"/>
    <p:sldId id="423"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810" autoAdjust="0"/>
    <p:restoredTop sz="90929"/>
  </p:normalViewPr>
  <p:slideViewPr>
    <p:cSldViewPr>
      <p:cViewPr varScale="1">
        <p:scale>
          <a:sx n="93" d="100"/>
          <a:sy n="93" d="100"/>
        </p:scale>
        <p:origin x="558" y="3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34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D272A1-7218-4B23-A20E-0EF8C3AB3BBF}" type="datetimeFigureOut">
              <a:rPr lang="en-US"/>
              <a:t>2/5/2026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5918E9-A001-4E01-8149-67358D9B1FB7}" type="slidenum">
              <a:rPr lang="en-US"/>
              <a:t>‹#›</a:t>
            </a:fld>
            <a:endParaRPr lang="en-US"/>
          </a:p>
        </p:txBody>
      </p:sp>
    </p:spTree>
    <p:extLst>
      <p:ext uri="{BB962C8B-B14F-4D97-AF65-F5344CB8AC3E}">
        <p14:creationId xmlns:p14="http://schemas.microsoft.com/office/powerpoint/2010/main" val="35805898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447801"/>
            <a:ext cx="7924800"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146850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025546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254667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29675271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108606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698565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819630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874952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4820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00365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78203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78968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99381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8814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65231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6136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00285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925998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484710" y="452718"/>
            <a:ext cx="8125890"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609600" y="2052919"/>
            <a:ext cx="7848600" cy="419548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7126191"/>
      </p:ext>
    </p:extLst>
  </p:cSld>
  <p:clrMap bg1="dk1" tx1="lt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Ls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oleObject" Target="../embeddings/oleObject2.bin"/><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oleObject" Target="../embeddings/oleObject1.bin"/><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oleObject" Target="../embeddings/oleObject1.bin"/><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oleObject" Target="../embeddings/oleObject3.bin"/><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oleObject" Target="../embeddings/oleObject4.bin"/><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oleObject" Target="../embeddings/oleObject5.bin"/><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oleObject" Target="../embeddings/oleObject6.bin"/><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oleObject" Target="../embeddings/oleObject7.bin"/><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oleObject" Target="../embeddings/oleObject1.bin"/><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85800" y="1676400"/>
            <a:ext cx="7772400" cy="3581400"/>
          </a:xfrm>
        </p:spPr>
        <p:txBody>
          <a:bodyPr/>
          <a:lstStyle/>
          <a:p>
            <a:br>
              <a:rPr lang="en-US" altLang="en-US" sz="5400" dirty="0">
                <a:solidFill>
                  <a:schemeClr val="accent2"/>
                </a:solidFill>
              </a:rPr>
            </a:br>
            <a:br>
              <a:rPr lang="en-US" altLang="en-US" sz="5400" dirty="0">
                <a:solidFill>
                  <a:schemeClr val="accent2"/>
                </a:solidFill>
              </a:rPr>
            </a:br>
            <a:r>
              <a:rPr lang="en-US" altLang="en-US" sz="5400" dirty="0">
                <a:solidFill>
                  <a:schemeClr val="tx1"/>
                </a:solidFill>
              </a:rPr>
              <a:t>Aerodynamics of Thrust and Drag</a:t>
            </a:r>
            <a:endParaRPr lang="en-US" altLang="en-US" dirty="0">
              <a:solidFill>
                <a:schemeClr val="tx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6387" name="Object 4"/>
          <p:cNvGraphicFramePr>
            <a:graphicFrameLocks noChangeAspect="1"/>
          </p:cNvGraphicFramePr>
          <p:nvPr>
            <p:extLst>
              <p:ext uri="{D42A27DB-BD31-4B8C-83A1-F6EECF244321}">
                <p14:modId xmlns:p14="http://schemas.microsoft.com/office/powerpoint/2010/main" val="614811207"/>
              </p:ext>
            </p:extLst>
          </p:nvPr>
        </p:nvGraphicFramePr>
        <p:xfrm>
          <a:off x="0" y="920069"/>
          <a:ext cx="9144000" cy="5937931"/>
        </p:xfrm>
        <a:graphic>
          <a:graphicData uri="http://schemas.openxmlformats.org/presentationml/2006/ole">
            <mc:AlternateContent xmlns:mc="http://schemas.openxmlformats.org/markup-compatibility/2006">
              <mc:Choice xmlns:v="urn:schemas-microsoft-com:vml" Requires="v">
                <p:oleObj name="Clip" r:id="rId2" imgW="7038095" imgH="4571429" progId="MS_ClipArt_Gallery.2">
                  <p:embed/>
                </p:oleObj>
              </mc:Choice>
              <mc:Fallback>
                <p:oleObj name="Clip" r:id="rId2" imgW="7038095" imgH="4571429" progId="MS_ClipArt_Gallery.2">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20069"/>
                        <a:ext cx="9144000" cy="59379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CEB2E-E459-4F24-9780-F3CDDB961B3E}"/>
              </a:ext>
            </a:extLst>
          </p:cNvPr>
          <p:cNvSpPr>
            <a:spLocks noGrp="1"/>
          </p:cNvSpPr>
          <p:nvPr>
            <p:ph type="ctrTitle"/>
          </p:nvPr>
        </p:nvSpPr>
        <p:spPr/>
        <p:txBody>
          <a:bodyPr/>
          <a:lstStyle/>
          <a:p>
            <a:r>
              <a:rPr lang="en-US" dirty="0"/>
              <a:t>Thrust</a:t>
            </a:r>
          </a:p>
        </p:txBody>
      </p:sp>
      <p:sp>
        <p:nvSpPr>
          <p:cNvPr id="3" name="Subtitle 2">
            <a:extLst>
              <a:ext uri="{FF2B5EF4-FFF2-40B4-BE49-F238E27FC236}">
                <a16:creationId xmlns:a16="http://schemas.microsoft.com/office/drawing/2014/main" id="{06168C12-61DE-4079-B68F-38360900D900}"/>
              </a:ext>
            </a:extLst>
          </p:cNvPr>
          <p:cNvSpPr>
            <a:spLocks noGrp="1"/>
          </p:cNvSpPr>
          <p:nvPr>
            <p:ph type="subTitle" idx="1"/>
          </p:nvPr>
        </p:nvSpPr>
        <p:spPr/>
        <p:txBody>
          <a:bodyPr/>
          <a:lstStyle/>
          <a:p>
            <a:r>
              <a:rPr lang="en-US" dirty="0"/>
              <a:t>Propellers as wings</a:t>
            </a:r>
          </a:p>
          <a:p>
            <a:r>
              <a:rPr lang="en-US" dirty="0"/>
              <a:t>Effects of producing thrust</a:t>
            </a:r>
          </a:p>
        </p:txBody>
      </p:sp>
    </p:spTree>
    <p:extLst>
      <p:ext uri="{BB962C8B-B14F-4D97-AF65-F5344CB8AC3E}">
        <p14:creationId xmlns:p14="http://schemas.microsoft.com/office/powerpoint/2010/main" val="26575004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AC747-D110-441F-ADE1-1A2BF604A676}"/>
              </a:ext>
            </a:extLst>
          </p:cNvPr>
          <p:cNvSpPr>
            <a:spLocks noGrp="1"/>
          </p:cNvSpPr>
          <p:nvPr>
            <p:ph type="title"/>
          </p:nvPr>
        </p:nvSpPr>
        <p:spPr/>
        <p:txBody>
          <a:bodyPr/>
          <a:lstStyle/>
          <a:p>
            <a:r>
              <a:rPr lang="en-US" dirty="0"/>
              <a:t>Propellers</a:t>
            </a:r>
          </a:p>
        </p:txBody>
      </p:sp>
      <p:sp>
        <p:nvSpPr>
          <p:cNvPr id="3" name="Content Placeholder 2">
            <a:extLst>
              <a:ext uri="{FF2B5EF4-FFF2-40B4-BE49-F238E27FC236}">
                <a16:creationId xmlns:a16="http://schemas.microsoft.com/office/drawing/2014/main" id="{8ECD1E37-44EE-446A-B2AF-BC9A76CD46FC}"/>
              </a:ext>
            </a:extLst>
          </p:cNvPr>
          <p:cNvSpPr>
            <a:spLocks noGrp="1"/>
          </p:cNvSpPr>
          <p:nvPr>
            <p:ph idx="1"/>
          </p:nvPr>
        </p:nvSpPr>
        <p:spPr>
          <a:xfrm>
            <a:off x="520700" y="1676400"/>
            <a:ext cx="7848600" cy="4195488"/>
          </a:xfrm>
        </p:spPr>
        <p:txBody>
          <a:bodyPr>
            <a:noAutofit/>
          </a:bodyPr>
          <a:lstStyle/>
          <a:p>
            <a:r>
              <a:rPr lang="en-US" sz="2400" dirty="0"/>
              <a:t>Aircraft propeller consists of:</a:t>
            </a:r>
          </a:p>
          <a:p>
            <a:pPr lvl="1"/>
            <a:r>
              <a:rPr lang="en-US" sz="2400" dirty="0"/>
              <a:t>Two or more blades***</a:t>
            </a:r>
          </a:p>
          <a:p>
            <a:pPr lvl="1"/>
            <a:r>
              <a:rPr lang="en-US" sz="2400" dirty="0"/>
              <a:t>A central hub to which the blades are attached</a:t>
            </a:r>
          </a:p>
          <a:p>
            <a:pPr lvl="1"/>
            <a:endParaRPr lang="en-US" sz="2400" dirty="0"/>
          </a:p>
          <a:p>
            <a:r>
              <a:rPr lang="en-US" sz="2400" dirty="0"/>
              <a:t>Aircraft propellers are</a:t>
            </a:r>
          </a:p>
          <a:p>
            <a:pPr lvl="1"/>
            <a:r>
              <a:rPr lang="en-US" sz="2400" dirty="0"/>
              <a:t>Rotating wings</a:t>
            </a:r>
          </a:p>
          <a:p>
            <a:pPr lvl="1"/>
            <a:r>
              <a:rPr lang="en-US" sz="2400" dirty="0"/>
              <a:t>Act like airfoils</a:t>
            </a:r>
          </a:p>
          <a:p>
            <a:pPr lvl="1"/>
            <a:r>
              <a:rPr lang="en-US" sz="2400" dirty="0"/>
              <a:t>Create the thrust that pulls/pushes the aircraft forward</a:t>
            </a:r>
          </a:p>
        </p:txBody>
      </p:sp>
    </p:spTree>
    <p:extLst>
      <p:ext uri="{BB962C8B-B14F-4D97-AF65-F5344CB8AC3E}">
        <p14:creationId xmlns:p14="http://schemas.microsoft.com/office/powerpoint/2010/main" val="11006892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CE1BF-BAE8-49F6-9AA4-85C5AC5B00E9}"/>
              </a:ext>
            </a:extLst>
          </p:cNvPr>
          <p:cNvSpPr>
            <a:spLocks noGrp="1"/>
          </p:cNvSpPr>
          <p:nvPr>
            <p:ph type="title"/>
          </p:nvPr>
        </p:nvSpPr>
        <p:spPr>
          <a:xfrm>
            <a:off x="-7883" y="26276"/>
            <a:ext cx="8125890" cy="690282"/>
          </a:xfrm>
        </p:spPr>
        <p:txBody>
          <a:bodyPr/>
          <a:lstStyle/>
          <a:p>
            <a:r>
              <a:rPr lang="en-US" dirty="0"/>
              <a:t>Propeller configurations</a:t>
            </a:r>
          </a:p>
        </p:txBody>
      </p:sp>
      <p:graphicFrame>
        <p:nvGraphicFramePr>
          <p:cNvPr id="4" name="Table 4">
            <a:extLst>
              <a:ext uri="{FF2B5EF4-FFF2-40B4-BE49-F238E27FC236}">
                <a16:creationId xmlns:a16="http://schemas.microsoft.com/office/drawing/2014/main" id="{66B2C5AC-430B-4D11-BD0A-FA040DC0938E}"/>
              </a:ext>
            </a:extLst>
          </p:cNvPr>
          <p:cNvGraphicFramePr>
            <a:graphicFrameLocks noGrp="1"/>
          </p:cNvGraphicFramePr>
          <p:nvPr>
            <p:ph idx="1"/>
            <p:extLst>
              <p:ext uri="{D42A27DB-BD31-4B8C-83A1-F6EECF244321}">
                <p14:modId xmlns:p14="http://schemas.microsoft.com/office/powerpoint/2010/main" val="4080785451"/>
              </p:ext>
            </p:extLst>
          </p:nvPr>
        </p:nvGraphicFramePr>
        <p:xfrm>
          <a:off x="0" y="1143000"/>
          <a:ext cx="9144000" cy="5669280"/>
        </p:xfrm>
        <a:graphic>
          <a:graphicData uri="http://schemas.openxmlformats.org/drawingml/2006/table">
            <a:tbl>
              <a:tblPr firstRow="1" bandRow="1">
                <a:tableStyleId>{5C22544A-7EE6-4342-B048-85BDC9FD1C3A}</a:tableStyleId>
              </a:tblPr>
              <a:tblGrid>
                <a:gridCol w="4572000">
                  <a:extLst>
                    <a:ext uri="{9D8B030D-6E8A-4147-A177-3AD203B41FA5}">
                      <a16:colId xmlns:a16="http://schemas.microsoft.com/office/drawing/2014/main" val="858373177"/>
                    </a:ext>
                  </a:extLst>
                </a:gridCol>
                <a:gridCol w="4572000">
                  <a:extLst>
                    <a:ext uri="{9D8B030D-6E8A-4147-A177-3AD203B41FA5}">
                      <a16:colId xmlns:a16="http://schemas.microsoft.com/office/drawing/2014/main" val="1610889465"/>
                    </a:ext>
                  </a:extLst>
                </a:gridCol>
              </a:tblGrid>
              <a:tr h="2950741">
                <a:tc>
                  <a:txBody>
                    <a:bodyPr/>
                    <a:lstStyle/>
                    <a:p>
                      <a:endParaRPr lang="en-US" dirty="0"/>
                    </a:p>
                  </a:txBody>
                  <a:tcPr>
                    <a:noFill/>
                  </a:tcPr>
                </a:tc>
                <a:tc>
                  <a:txBody>
                    <a:bodyPr/>
                    <a:lstStyle/>
                    <a:p>
                      <a:endParaRPr lang="en-US" dirty="0"/>
                    </a:p>
                  </a:txBody>
                  <a:tcPr>
                    <a:noFill/>
                  </a:tcPr>
                </a:tc>
                <a:extLst>
                  <a:ext uri="{0D108BD9-81ED-4DB2-BD59-A6C34878D82A}">
                    <a16:rowId xmlns:a16="http://schemas.microsoft.com/office/drawing/2014/main" val="664009828"/>
                  </a:ext>
                </a:extLst>
              </a:tr>
              <a:tr h="2718539">
                <a:tc>
                  <a:txBody>
                    <a:bodyPr/>
                    <a:lstStyle/>
                    <a:p>
                      <a:endParaRPr lang="en-US" dirty="0"/>
                    </a:p>
                  </a:txBody>
                  <a:tcPr>
                    <a:noFill/>
                  </a:tcPr>
                </a:tc>
                <a:tc>
                  <a:txBody>
                    <a:bodyPr/>
                    <a:lstStyle/>
                    <a:p>
                      <a:endParaRPr lang="en-US" dirty="0"/>
                    </a:p>
                  </a:txBody>
                  <a:tcPr>
                    <a:noFill/>
                  </a:tcPr>
                </a:tc>
                <a:extLst>
                  <a:ext uri="{0D108BD9-81ED-4DB2-BD59-A6C34878D82A}">
                    <a16:rowId xmlns:a16="http://schemas.microsoft.com/office/drawing/2014/main" val="618985321"/>
                  </a:ext>
                </a:extLst>
              </a:tr>
            </a:tbl>
          </a:graphicData>
        </a:graphic>
      </p:graphicFrame>
      <p:pic>
        <p:nvPicPr>
          <p:cNvPr id="6" name="Picture 5">
            <a:extLst>
              <a:ext uri="{FF2B5EF4-FFF2-40B4-BE49-F238E27FC236}">
                <a16:creationId xmlns:a16="http://schemas.microsoft.com/office/drawing/2014/main" id="{314E5BCA-DE48-485D-A60A-D6CF0313401F}"/>
              </a:ext>
            </a:extLst>
          </p:cNvPr>
          <p:cNvPicPr>
            <a:picLocks noChangeAspect="1"/>
          </p:cNvPicPr>
          <p:nvPr/>
        </p:nvPicPr>
        <p:blipFill>
          <a:blip r:embed="rId2"/>
          <a:stretch>
            <a:fillRect/>
          </a:stretch>
        </p:blipFill>
        <p:spPr>
          <a:xfrm>
            <a:off x="310416" y="1192534"/>
            <a:ext cx="3784390" cy="2834640"/>
          </a:xfrm>
          <a:prstGeom prst="rect">
            <a:avLst/>
          </a:prstGeom>
        </p:spPr>
      </p:pic>
      <p:pic>
        <p:nvPicPr>
          <p:cNvPr id="7" name="Picture 6">
            <a:extLst>
              <a:ext uri="{FF2B5EF4-FFF2-40B4-BE49-F238E27FC236}">
                <a16:creationId xmlns:a16="http://schemas.microsoft.com/office/drawing/2014/main" id="{6599AD91-29AE-4D98-8712-B9C404E2CC07}"/>
              </a:ext>
            </a:extLst>
          </p:cNvPr>
          <p:cNvPicPr>
            <a:picLocks noChangeAspect="1"/>
          </p:cNvPicPr>
          <p:nvPr/>
        </p:nvPicPr>
        <p:blipFill>
          <a:blip r:embed="rId3"/>
          <a:stretch>
            <a:fillRect/>
          </a:stretch>
        </p:blipFill>
        <p:spPr>
          <a:xfrm>
            <a:off x="4754230" y="1192534"/>
            <a:ext cx="4259705" cy="2834640"/>
          </a:xfrm>
          <a:prstGeom prst="rect">
            <a:avLst/>
          </a:prstGeom>
        </p:spPr>
      </p:pic>
      <p:pic>
        <p:nvPicPr>
          <p:cNvPr id="8" name="Picture 7">
            <a:extLst>
              <a:ext uri="{FF2B5EF4-FFF2-40B4-BE49-F238E27FC236}">
                <a16:creationId xmlns:a16="http://schemas.microsoft.com/office/drawing/2014/main" id="{C854B18E-A0AC-40BB-B109-0B663FF3450D}"/>
              </a:ext>
            </a:extLst>
          </p:cNvPr>
          <p:cNvPicPr>
            <a:picLocks noChangeAspect="1"/>
          </p:cNvPicPr>
          <p:nvPr/>
        </p:nvPicPr>
        <p:blipFill>
          <a:blip r:embed="rId4"/>
          <a:stretch>
            <a:fillRect/>
          </a:stretch>
        </p:blipFill>
        <p:spPr>
          <a:xfrm>
            <a:off x="511238" y="4169454"/>
            <a:ext cx="3474720" cy="2606040"/>
          </a:xfrm>
          <a:prstGeom prst="rect">
            <a:avLst/>
          </a:prstGeom>
        </p:spPr>
      </p:pic>
      <p:pic>
        <p:nvPicPr>
          <p:cNvPr id="9" name="Picture 8">
            <a:extLst>
              <a:ext uri="{FF2B5EF4-FFF2-40B4-BE49-F238E27FC236}">
                <a16:creationId xmlns:a16="http://schemas.microsoft.com/office/drawing/2014/main" id="{53F231FE-D53F-4C6C-9800-D69E45F3D963}"/>
              </a:ext>
            </a:extLst>
          </p:cNvPr>
          <p:cNvPicPr>
            <a:picLocks noChangeAspect="1"/>
          </p:cNvPicPr>
          <p:nvPr/>
        </p:nvPicPr>
        <p:blipFill>
          <a:blip r:embed="rId5"/>
          <a:stretch>
            <a:fillRect/>
          </a:stretch>
        </p:blipFill>
        <p:spPr>
          <a:xfrm>
            <a:off x="4754230" y="4239611"/>
            <a:ext cx="4023360" cy="2451734"/>
          </a:xfrm>
          <a:prstGeom prst="rect">
            <a:avLst/>
          </a:prstGeom>
        </p:spPr>
      </p:pic>
    </p:spTree>
    <p:extLst>
      <p:ext uri="{BB962C8B-B14F-4D97-AF65-F5344CB8AC3E}">
        <p14:creationId xmlns:p14="http://schemas.microsoft.com/office/powerpoint/2010/main" val="36501987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ECAFE-6D53-49A0-B40B-9B55AE81C2D3}"/>
              </a:ext>
            </a:extLst>
          </p:cNvPr>
          <p:cNvSpPr>
            <a:spLocks noGrp="1"/>
          </p:cNvSpPr>
          <p:nvPr>
            <p:ph type="title"/>
          </p:nvPr>
        </p:nvSpPr>
        <p:spPr>
          <a:xfrm>
            <a:off x="484710" y="452718"/>
            <a:ext cx="8125890" cy="690282"/>
          </a:xfrm>
        </p:spPr>
        <p:txBody>
          <a:bodyPr/>
          <a:lstStyle/>
          <a:p>
            <a:r>
              <a:rPr lang="en-US" sz="3600" dirty="0"/>
              <a:t>Airfoil sections of propeller blade</a:t>
            </a:r>
          </a:p>
        </p:txBody>
      </p:sp>
      <p:pic>
        <p:nvPicPr>
          <p:cNvPr id="4" name="Content Placeholder 3">
            <a:extLst>
              <a:ext uri="{FF2B5EF4-FFF2-40B4-BE49-F238E27FC236}">
                <a16:creationId xmlns:a16="http://schemas.microsoft.com/office/drawing/2014/main" id="{DFCB2B88-57D8-408D-8EAC-6CC4780C0A92}"/>
              </a:ext>
            </a:extLst>
          </p:cNvPr>
          <p:cNvPicPr>
            <a:picLocks noGrp="1" noChangeAspect="1"/>
          </p:cNvPicPr>
          <p:nvPr>
            <p:ph idx="1"/>
          </p:nvPr>
        </p:nvPicPr>
        <p:blipFill>
          <a:blip r:embed="rId2"/>
          <a:stretch>
            <a:fillRect/>
          </a:stretch>
        </p:blipFill>
        <p:spPr>
          <a:xfrm>
            <a:off x="0" y="1371600"/>
            <a:ext cx="9144000" cy="4577098"/>
          </a:xfrm>
          <a:prstGeom prst="rect">
            <a:avLst/>
          </a:prstGeom>
        </p:spPr>
      </p:pic>
    </p:spTree>
    <p:extLst>
      <p:ext uri="{BB962C8B-B14F-4D97-AF65-F5344CB8AC3E}">
        <p14:creationId xmlns:p14="http://schemas.microsoft.com/office/powerpoint/2010/main" val="26769734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ECAFE-6D53-49A0-B40B-9B55AE81C2D3}"/>
              </a:ext>
            </a:extLst>
          </p:cNvPr>
          <p:cNvSpPr>
            <a:spLocks noGrp="1"/>
          </p:cNvSpPr>
          <p:nvPr>
            <p:ph type="title"/>
          </p:nvPr>
        </p:nvSpPr>
        <p:spPr>
          <a:xfrm>
            <a:off x="484710" y="452718"/>
            <a:ext cx="8125890" cy="690282"/>
          </a:xfrm>
        </p:spPr>
        <p:txBody>
          <a:bodyPr/>
          <a:lstStyle/>
          <a:p>
            <a:r>
              <a:rPr lang="en-US" sz="3600" dirty="0"/>
              <a:t>How a propeller cuts the air</a:t>
            </a:r>
          </a:p>
        </p:txBody>
      </p:sp>
      <p:pic>
        <p:nvPicPr>
          <p:cNvPr id="6" name="Content Placeholder 5">
            <a:extLst>
              <a:ext uri="{FF2B5EF4-FFF2-40B4-BE49-F238E27FC236}">
                <a16:creationId xmlns:a16="http://schemas.microsoft.com/office/drawing/2014/main" id="{7718EFE1-596B-4BD1-8B54-38B3CE96ADF3}"/>
              </a:ext>
            </a:extLst>
          </p:cNvPr>
          <p:cNvPicPr>
            <a:picLocks noGrp="1" noChangeAspect="1"/>
          </p:cNvPicPr>
          <p:nvPr>
            <p:ph idx="1"/>
          </p:nvPr>
        </p:nvPicPr>
        <p:blipFill>
          <a:blip r:embed="rId2"/>
          <a:stretch>
            <a:fillRect/>
          </a:stretch>
        </p:blipFill>
        <p:spPr>
          <a:xfrm>
            <a:off x="0" y="1429177"/>
            <a:ext cx="9144000" cy="5428823"/>
          </a:xfrm>
          <a:prstGeom prst="rect">
            <a:avLst/>
          </a:prstGeom>
        </p:spPr>
      </p:pic>
    </p:spTree>
    <p:extLst>
      <p:ext uri="{BB962C8B-B14F-4D97-AF65-F5344CB8AC3E}">
        <p14:creationId xmlns:p14="http://schemas.microsoft.com/office/powerpoint/2010/main" val="16860730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6EDE8-ADDD-4A45-B06C-D4394D1F2505}"/>
              </a:ext>
            </a:extLst>
          </p:cNvPr>
          <p:cNvSpPr>
            <a:spLocks noGrp="1"/>
          </p:cNvSpPr>
          <p:nvPr>
            <p:ph type="title"/>
          </p:nvPr>
        </p:nvSpPr>
        <p:spPr>
          <a:xfrm>
            <a:off x="152400" y="452718"/>
            <a:ext cx="1752600" cy="6100482"/>
          </a:xfrm>
        </p:spPr>
        <p:txBody>
          <a:bodyPr/>
          <a:lstStyle/>
          <a:p>
            <a:r>
              <a:rPr lang="en-US" sz="2000" dirty="0"/>
              <a:t>Propeller “twist” creates a constant angle of attack even though the tips are moving much faster than the hub.</a:t>
            </a:r>
          </a:p>
        </p:txBody>
      </p:sp>
      <p:pic>
        <p:nvPicPr>
          <p:cNvPr id="4" name="Content Placeholder 3">
            <a:extLst>
              <a:ext uri="{FF2B5EF4-FFF2-40B4-BE49-F238E27FC236}">
                <a16:creationId xmlns:a16="http://schemas.microsoft.com/office/drawing/2014/main" id="{4D9174DE-A616-46AF-A8F8-19E68BEA9057}"/>
              </a:ext>
            </a:extLst>
          </p:cNvPr>
          <p:cNvPicPr>
            <a:picLocks noGrp="1" noChangeAspect="1"/>
          </p:cNvPicPr>
          <p:nvPr>
            <p:ph idx="1"/>
          </p:nvPr>
        </p:nvPicPr>
        <p:blipFill>
          <a:blip r:embed="rId2"/>
          <a:stretch>
            <a:fillRect/>
          </a:stretch>
        </p:blipFill>
        <p:spPr>
          <a:xfrm>
            <a:off x="2224079" y="0"/>
            <a:ext cx="6919921" cy="6858000"/>
          </a:xfrm>
          <a:prstGeom prst="rect">
            <a:avLst/>
          </a:prstGeom>
        </p:spPr>
      </p:pic>
    </p:spTree>
    <p:extLst>
      <p:ext uri="{BB962C8B-B14F-4D97-AF65-F5344CB8AC3E}">
        <p14:creationId xmlns:p14="http://schemas.microsoft.com/office/powerpoint/2010/main" val="42128288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1000"/>
            <a:duotone>
              <a:schemeClr val="bg2">
                <a:shade val="69000"/>
                <a:hueMod val="108000"/>
                <a:satMod val="164000"/>
                <a:lumMod val="74000"/>
              </a:schemeClr>
              <a:schemeClr val="bg2">
                <a:tint val="96000"/>
                <a:hueMod val="88000"/>
                <a:satMod val="140000"/>
                <a:lumMod val="132000"/>
              </a:schemeClr>
            </a:duotone>
            <a:lum/>
          </a:blip>
          <a:srcRect/>
          <a:stretch>
            <a:fillRect/>
          </a:stretch>
        </a:blip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093712B-34EF-4929-B0C0-4795133AAB9D}"/>
              </a:ext>
            </a:extLst>
          </p:cNvPr>
          <p:cNvPicPr>
            <a:picLocks noGrp="1" noChangeAspect="1"/>
          </p:cNvPicPr>
          <p:nvPr>
            <p:ph idx="1"/>
          </p:nvPr>
        </p:nvPicPr>
        <p:blipFill>
          <a:blip r:embed="rId3"/>
          <a:stretch>
            <a:fillRect/>
          </a:stretch>
        </p:blipFill>
        <p:spPr>
          <a:xfrm>
            <a:off x="0" y="1256339"/>
            <a:ext cx="9144000" cy="4345323"/>
          </a:xfrm>
          <a:prstGeom prst="rect">
            <a:avLst/>
          </a:prstGeom>
        </p:spPr>
      </p:pic>
      <p:sp>
        <p:nvSpPr>
          <p:cNvPr id="5" name="TextBox 4">
            <a:extLst>
              <a:ext uri="{FF2B5EF4-FFF2-40B4-BE49-F238E27FC236}">
                <a16:creationId xmlns:a16="http://schemas.microsoft.com/office/drawing/2014/main" id="{DB18F81C-AC5E-4A0B-A15A-F1157294C504}"/>
              </a:ext>
            </a:extLst>
          </p:cNvPr>
          <p:cNvSpPr txBox="1"/>
          <p:nvPr/>
        </p:nvSpPr>
        <p:spPr>
          <a:xfrm>
            <a:off x="381000" y="1828800"/>
            <a:ext cx="8382000" cy="3170099"/>
          </a:xfrm>
          <a:prstGeom prst="rect">
            <a:avLst/>
          </a:prstGeom>
          <a:noFill/>
        </p:spPr>
        <p:txBody>
          <a:bodyPr wrap="square" rtlCol="0">
            <a:spAutoFit/>
          </a:bodyPr>
          <a:lstStyle/>
          <a:p>
            <a:r>
              <a:rPr lang="en-US" sz="2000" b="1" dirty="0">
                <a:solidFill>
                  <a:schemeClr val="bg1"/>
                </a:solidFill>
              </a:rPr>
              <a:t>Torque is the tendency of an aircraft to turn, due to these four factors:</a:t>
            </a:r>
          </a:p>
          <a:p>
            <a:endParaRPr lang="en-US" sz="2000" b="1" dirty="0">
              <a:solidFill>
                <a:schemeClr val="bg1"/>
              </a:solidFill>
            </a:endParaRPr>
          </a:p>
          <a:p>
            <a:pPr marL="285750" indent="-285750">
              <a:buFont typeface="Wingdings" panose="05000000000000000000" pitchFamily="2" charset="2"/>
              <a:buChar char="§"/>
            </a:pPr>
            <a:r>
              <a:rPr lang="en-US" sz="2000" b="1" dirty="0">
                <a:solidFill>
                  <a:schemeClr val="bg1"/>
                </a:solidFill>
              </a:rPr>
              <a:t>Torque of the engine and propeller</a:t>
            </a:r>
          </a:p>
          <a:p>
            <a:pPr marL="285750" indent="-285750">
              <a:buFont typeface="Wingdings" panose="05000000000000000000" pitchFamily="2" charset="2"/>
              <a:buChar char="§"/>
            </a:pPr>
            <a:endParaRPr lang="en-US" sz="2000" b="1" dirty="0">
              <a:solidFill>
                <a:schemeClr val="bg1"/>
              </a:solidFill>
            </a:endParaRPr>
          </a:p>
          <a:p>
            <a:pPr marL="285750" indent="-285750">
              <a:buFont typeface="Wingdings" panose="05000000000000000000" pitchFamily="2" charset="2"/>
              <a:buChar char="§"/>
            </a:pPr>
            <a:r>
              <a:rPr lang="en-US" sz="2000" b="1" dirty="0">
                <a:solidFill>
                  <a:schemeClr val="bg1"/>
                </a:solidFill>
              </a:rPr>
              <a:t>Corkscrewing of the slipstream</a:t>
            </a:r>
          </a:p>
          <a:p>
            <a:pPr marL="285750" indent="-285750">
              <a:buFont typeface="Wingdings" panose="05000000000000000000" pitchFamily="2" charset="2"/>
              <a:buChar char="§"/>
            </a:pPr>
            <a:endParaRPr lang="en-US" sz="2000" b="1" dirty="0">
              <a:solidFill>
                <a:schemeClr val="bg1"/>
              </a:solidFill>
            </a:endParaRPr>
          </a:p>
          <a:p>
            <a:pPr marL="285750" indent="-285750">
              <a:buFont typeface="Wingdings" panose="05000000000000000000" pitchFamily="2" charset="2"/>
              <a:buChar char="§"/>
            </a:pPr>
            <a:r>
              <a:rPr lang="en-US" sz="2000" b="1" dirty="0">
                <a:solidFill>
                  <a:schemeClr val="bg1"/>
                </a:solidFill>
              </a:rPr>
              <a:t>Gyroscopic action of the propeller</a:t>
            </a:r>
          </a:p>
          <a:p>
            <a:pPr marL="285750" indent="-285750">
              <a:buFont typeface="Wingdings" panose="05000000000000000000" pitchFamily="2" charset="2"/>
              <a:buChar char="§"/>
            </a:pPr>
            <a:endParaRPr lang="en-US" sz="2000" b="1" dirty="0">
              <a:solidFill>
                <a:schemeClr val="bg1"/>
              </a:solidFill>
            </a:endParaRPr>
          </a:p>
          <a:p>
            <a:pPr marL="285750" indent="-285750">
              <a:buFont typeface="Wingdings" panose="05000000000000000000" pitchFamily="2" charset="2"/>
              <a:buChar char="§"/>
            </a:pPr>
            <a:r>
              <a:rPr lang="en-US" sz="2000" b="1" dirty="0">
                <a:solidFill>
                  <a:schemeClr val="bg1"/>
                </a:solidFill>
              </a:rPr>
              <a:t>Asymmetric loading of the propeller (P-Factor)</a:t>
            </a:r>
          </a:p>
        </p:txBody>
      </p:sp>
      <p:sp>
        <p:nvSpPr>
          <p:cNvPr id="6" name="Rectangle: Rounded Corners 5">
            <a:extLst>
              <a:ext uri="{FF2B5EF4-FFF2-40B4-BE49-F238E27FC236}">
                <a16:creationId xmlns:a16="http://schemas.microsoft.com/office/drawing/2014/main" id="{37C63F1F-9686-4148-A279-0A24EB7746F0}"/>
              </a:ext>
            </a:extLst>
          </p:cNvPr>
          <p:cNvSpPr/>
          <p:nvPr/>
        </p:nvSpPr>
        <p:spPr>
          <a:xfrm>
            <a:off x="228600" y="1791661"/>
            <a:ext cx="8153400" cy="3389939"/>
          </a:xfrm>
          <a:prstGeom prst="roundRect">
            <a:avLst/>
          </a:prstGeom>
          <a:solidFill>
            <a:schemeClr val="bg2">
              <a:lumMod val="20000"/>
              <a:lumOff val="80000"/>
              <a:alpha val="3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C7631D0-4106-471D-AEBD-4E00640BA249}"/>
              </a:ext>
            </a:extLst>
          </p:cNvPr>
          <p:cNvSpPr>
            <a:spLocks noGrp="1"/>
          </p:cNvSpPr>
          <p:nvPr>
            <p:ph type="title"/>
          </p:nvPr>
        </p:nvSpPr>
        <p:spPr>
          <a:xfrm>
            <a:off x="484710" y="452718"/>
            <a:ext cx="8125890" cy="766482"/>
          </a:xfrm>
        </p:spPr>
        <p:txBody>
          <a:bodyPr/>
          <a:lstStyle/>
          <a:p>
            <a:r>
              <a:rPr lang="en-US" sz="3600" dirty="0"/>
              <a:t>Propellers and Torque Tendencies</a:t>
            </a:r>
          </a:p>
        </p:txBody>
      </p:sp>
    </p:spTree>
    <p:extLst>
      <p:ext uri="{BB962C8B-B14F-4D97-AF65-F5344CB8AC3E}">
        <p14:creationId xmlns:p14="http://schemas.microsoft.com/office/powerpoint/2010/main" val="42273759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1000"/>
            <a:duotone>
              <a:schemeClr val="bg2">
                <a:shade val="69000"/>
                <a:hueMod val="108000"/>
                <a:satMod val="164000"/>
                <a:lumMod val="74000"/>
              </a:schemeClr>
              <a:schemeClr val="bg2">
                <a:tint val="96000"/>
                <a:hueMod val="88000"/>
                <a:satMod val="140000"/>
                <a:lumMod val="132000"/>
              </a:schemeClr>
            </a:duotone>
            <a:lum/>
          </a:blip>
          <a:srcRect/>
          <a:stretch>
            <a:fillRect/>
          </a:stretch>
        </a:blip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093712B-34EF-4929-B0C0-4795133AAB9D}"/>
              </a:ext>
            </a:extLst>
          </p:cNvPr>
          <p:cNvPicPr>
            <a:picLocks noGrp="1" noChangeAspect="1"/>
          </p:cNvPicPr>
          <p:nvPr>
            <p:ph idx="1"/>
          </p:nvPr>
        </p:nvPicPr>
        <p:blipFill>
          <a:blip r:embed="rId3"/>
          <a:stretch>
            <a:fillRect/>
          </a:stretch>
        </p:blipFill>
        <p:spPr>
          <a:xfrm>
            <a:off x="0" y="1256339"/>
            <a:ext cx="9144000" cy="4345323"/>
          </a:xfrm>
          <a:prstGeom prst="rect">
            <a:avLst/>
          </a:prstGeom>
        </p:spPr>
      </p:pic>
      <p:sp>
        <p:nvSpPr>
          <p:cNvPr id="5" name="TextBox 4">
            <a:extLst>
              <a:ext uri="{FF2B5EF4-FFF2-40B4-BE49-F238E27FC236}">
                <a16:creationId xmlns:a16="http://schemas.microsoft.com/office/drawing/2014/main" id="{DB18F81C-AC5E-4A0B-A15A-F1157294C504}"/>
              </a:ext>
            </a:extLst>
          </p:cNvPr>
          <p:cNvSpPr txBox="1"/>
          <p:nvPr/>
        </p:nvSpPr>
        <p:spPr>
          <a:xfrm>
            <a:off x="381000" y="1828800"/>
            <a:ext cx="8382000" cy="3170099"/>
          </a:xfrm>
          <a:prstGeom prst="rect">
            <a:avLst/>
          </a:prstGeom>
          <a:noFill/>
        </p:spPr>
        <p:txBody>
          <a:bodyPr wrap="square" rtlCol="0">
            <a:spAutoFit/>
          </a:bodyPr>
          <a:lstStyle/>
          <a:p>
            <a:r>
              <a:rPr lang="en-US" sz="2000" b="1" dirty="0">
                <a:solidFill>
                  <a:schemeClr val="bg1"/>
                </a:solidFill>
              </a:rPr>
              <a:t>Torque is the tendency of an aircraft to turn, due to these four factors:</a:t>
            </a:r>
          </a:p>
          <a:p>
            <a:endParaRPr lang="en-US" sz="2000" b="1" dirty="0">
              <a:solidFill>
                <a:schemeClr val="bg1"/>
              </a:solidFill>
            </a:endParaRPr>
          </a:p>
          <a:p>
            <a:pPr marL="285750" indent="-285750">
              <a:buFont typeface="Wingdings" panose="05000000000000000000" pitchFamily="2" charset="2"/>
              <a:buChar char="§"/>
            </a:pPr>
            <a:r>
              <a:rPr lang="en-US" sz="2000" b="1" dirty="0">
                <a:solidFill>
                  <a:schemeClr val="bg1"/>
                </a:solidFill>
              </a:rPr>
              <a:t>Torque of the engine and propeller</a:t>
            </a:r>
          </a:p>
          <a:p>
            <a:pPr marL="285750" indent="-285750">
              <a:buFont typeface="Wingdings" panose="05000000000000000000" pitchFamily="2" charset="2"/>
              <a:buChar char="§"/>
            </a:pPr>
            <a:endParaRPr lang="en-US" sz="2000" b="1" dirty="0">
              <a:solidFill>
                <a:schemeClr val="bg1"/>
              </a:solidFill>
            </a:endParaRPr>
          </a:p>
          <a:p>
            <a:pPr marL="285750" indent="-285750">
              <a:buFont typeface="Wingdings" panose="05000000000000000000" pitchFamily="2" charset="2"/>
              <a:buChar char="§"/>
            </a:pPr>
            <a:r>
              <a:rPr lang="en-US" sz="2000" b="1" dirty="0">
                <a:solidFill>
                  <a:schemeClr val="bg1"/>
                </a:solidFill>
              </a:rPr>
              <a:t>Corkscrewing of the slipstream</a:t>
            </a:r>
          </a:p>
          <a:p>
            <a:pPr marL="285750" indent="-285750">
              <a:buFont typeface="Wingdings" panose="05000000000000000000" pitchFamily="2" charset="2"/>
              <a:buChar char="§"/>
            </a:pPr>
            <a:endParaRPr lang="en-US" sz="2000" b="1" dirty="0">
              <a:solidFill>
                <a:schemeClr val="bg1"/>
              </a:solidFill>
            </a:endParaRPr>
          </a:p>
          <a:p>
            <a:pPr marL="285750" indent="-285750">
              <a:buFont typeface="Wingdings" panose="05000000000000000000" pitchFamily="2" charset="2"/>
              <a:buChar char="§"/>
            </a:pPr>
            <a:r>
              <a:rPr lang="en-US" sz="2000" b="1" dirty="0">
                <a:solidFill>
                  <a:schemeClr val="bg1"/>
                </a:solidFill>
              </a:rPr>
              <a:t>Gyroscopic action of the propeller</a:t>
            </a:r>
          </a:p>
          <a:p>
            <a:pPr marL="285750" indent="-285750">
              <a:buFont typeface="Wingdings" panose="05000000000000000000" pitchFamily="2" charset="2"/>
              <a:buChar char="§"/>
            </a:pPr>
            <a:endParaRPr lang="en-US" sz="2000" b="1" dirty="0">
              <a:solidFill>
                <a:schemeClr val="bg1"/>
              </a:solidFill>
            </a:endParaRPr>
          </a:p>
          <a:p>
            <a:pPr marL="285750" indent="-285750">
              <a:buFont typeface="Wingdings" panose="05000000000000000000" pitchFamily="2" charset="2"/>
              <a:buChar char="§"/>
            </a:pPr>
            <a:r>
              <a:rPr lang="en-US" sz="2000" b="1" dirty="0">
                <a:solidFill>
                  <a:schemeClr val="bg1"/>
                </a:solidFill>
              </a:rPr>
              <a:t>Asymmetric loading of the propeller (P-Factor)</a:t>
            </a:r>
          </a:p>
        </p:txBody>
      </p:sp>
      <p:sp>
        <p:nvSpPr>
          <p:cNvPr id="6" name="Rectangle: Rounded Corners 5">
            <a:extLst>
              <a:ext uri="{FF2B5EF4-FFF2-40B4-BE49-F238E27FC236}">
                <a16:creationId xmlns:a16="http://schemas.microsoft.com/office/drawing/2014/main" id="{37C63F1F-9686-4148-A279-0A24EB7746F0}"/>
              </a:ext>
            </a:extLst>
          </p:cNvPr>
          <p:cNvSpPr/>
          <p:nvPr/>
        </p:nvSpPr>
        <p:spPr>
          <a:xfrm>
            <a:off x="228600" y="1791661"/>
            <a:ext cx="8153400" cy="3389939"/>
          </a:xfrm>
          <a:prstGeom prst="roundRect">
            <a:avLst/>
          </a:prstGeom>
          <a:solidFill>
            <a:schemeClr val="bg2">
              <a:lumMod val="20000"/>
              <a:lumOff val="80000"/>
              <a:alpha val="3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C7631D0-4106-471D-AEBD-4E00640BA249}"/>
              </a:ext>
            </a:extLst>
          </p:cNvPr>
          <p:cNvSpPr>
            <a:spLocks noGrp="1"/>
          </p:cNvSpPr>
          <p:nvPr>
            <p:ph type="title"/>
          </p:nvPr>
        </p:nvSpPr>
        <p:spPr>
          <a:xfrm>
            <a:off x="484710" y="452718"/>
            <a:ext cx="8125890" cy="766482"/>
          </a:xfrm>
        </p:spPr>
        <p:txBody>
          <a:bodyPr/>
          <a:lstStyle/>
          <a:p>
            <a:r>
              <a:rPr lang="en-US" sz="3600" dirty="0"/>
              <a:t>Propellers and Torque Tendencies</a:t>
            </a:r>
          </a:p>
        </p:txBody>
      </p:sp>
      <p:sp>
        <p:nvSpPr>
          <p:cNvPr id="3" name="TextBox 2">
            <a:extLst>
              <a:ext uri="{FF2B5EF4-FFF2-40B4-BE49-F238E27FC236}">
                <a16:creationId xmlns:a16="http://schemas.microsoft.com/office/drawing/2014/main" id="{38796171-A53B-4AEC-B2D2-3CA21EAB5581}"/>
              </a:ext>
            </a:extLst>
          </p:cNvPr>
          <p:cNvSpPr txBox="1"/>
          <p:nvPr/>
        </p:nvSpPr>
        <p:spPr>
          <a:xfrm>
            <a:off x="228600" y="5791200"/>
            <a:ext cx="8763000" cy="923330"/>
          </a:xfrm>
          <a:prstGeom prst="rect">
            <a:avLst/>
          </a:prstGeom>
          <a:noFill/>
        </p:spPr>
        <p:txBody>
          <a:bodyPr wrap="square" rtlCol="0">
            <a:spAutoFit/>
          </a:bodyPr>
          <a:lstStyle/>
          <a:p>
            <a:r>
              <a:rPr lang="en-US" dirty="0"/>
              <a:t>On most general aviation aircraft in the US the engine driveshaft and propeller turn clockwise from the point of view of pilot seated in the cockpit. The following assumes this is so.</a:t>
            </a:r>
          </a:p>
        </p:txBody>
      </p:sp>
    </p:spTree>
    <p:extLst>
      <p:ext uri="{BB962C8B-B14F-4D97-AF65-F5344CB8AC3E}">
        <p14:creationId xmlns:p14="http://schemas.microsoft.com/office/powerpoint/2010/main" val="6540003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E5603-5C75-4FE3-9F9A-9825090E9049}"/>
              </a:ext>
            </a:extLst>
          </p:cNvPr>
          <p:cNvSpPr>
            <a:spLocks noGrp="1"/>
          </p:cNvSpPr>
          <p:nvPr>
            <p:ph type="title"/>
          </p:nvPr>
        </p:nvSpPr>
        <p:spPr/>
        <p:txBody>
          <a:bodyPr/>
          <a:lstStyle/>
          <a:p>
            <a:r>
              <a:rPr lang="en-US" sz="3600" dirty="0"/>
              <a:t>Torque Reaction: Newton’s 3</a:t>
            </a:r>
            <a:r>
              <a:rPr lang="en-US" sz="3600" baseline="30000" dirty="0"/>
              <a:t>rd</a:t>
            </a:r>
            <a:r>
              <a:rPr lang="en-US" sz="3600" dirty="0"/>
              <a:t> Law</a:t>
            </a:r>
          </a:p>
        </p:txBody>
      </p:sp>
      <p:pic>
        <p:nvPicPr>
          <p:cNvPr id="6" name="Content Placeholder 5">
            <a:extLst>
              <a:ext uri="{FF2B5EF4-FFF2-40B4-BE49-F238E27FC236}">
                <a16:creationId xmlns:a16="http://schemas.microsoft.com/office/drawing/2014/main" id="{1A079853-EA33-4D17-8ED7-E63F92A57116}"/>
              </a:ext>
            </a:extLst>
          </p:cNvPr>
          <p:cNvPicPr>
            <a:picLocks noGrp="1" noChangeAspect="1"/>
          </p:cNvPicPr>
          <p:nvPr>
            <p:ph idx="1"/>
          </p:nvPr>
        </p:nvPicPr>
        <p:blipFill>
          <a:blip r:embed="rId2"/>
          <a:stretch>
            <a:fillRect/>
          </a:stretch>
        </p:blipFill>
        <p:spPr>
          <a:xfrm>
            <a:off x="-24345" y="1269320"/>
            <a:ext cx="9144000" cy="4319359"/>
          </a:xfrm>
          <a:prstGeom prst="rect">
            <a:avLst/>
          </a:prstGeom>
        </p:spPr>
      </p:pic>
      <p:sp>
        <p:nvSpPr>
          <p:cNvPr id="7" name="Speech Bubble: Rectangle with Corners Rounded 6">
            <a:extLst>
              <a:ext uri="{FF2B5EF4-FFF2-40B4-BE49-F238E27FC236}">
                <a16:creationId xmlns:a16="http://schemas.microsoft.com/office/drawing/2014/main" id="{AAB55ABD-4BEC-4E95-9481-B4EA6DCC3873}"/>
              </a:ext>
            </a:extLst>
          </p:cNvPr>
          <p:cNvSpPr/>
          <p:nvPr/>
        </p:nvSpPr>
        <p:spPr>
          <a:xfrm>
            <a:off x="2819400" y="5228870"/>
            <a:ext cx="5638800" cy="1400530"/>
          </a:xfrm>
          <a:prstGeom prst="wedgeRoundRectCallout">
            <a:avLst>
              <a:gd name="adj1" fmla="val 2207"/>
              <a:gd name="adj2" fmla="val -10121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Counter-reaction to clockwise action of engine/propeller puts more weight on left wheel, creating more friction. This causes plane to veer left.</a:t>
            </a:r>
          </a:p>
        </p:txBody>
      </p:sp>
    </p:spTree>
    <p:extLst>
      <p:ext uri="{BB962C8B-B14F-4D97-AF65-F5344CB8AC3E}">
        <p14:creationId xmlns:p14="http://schemas.microsoft.com/office/powerpoint/2010/main" val="1213839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509055" y="219805"/>
            <a:ext cx="8125890" cy="1400530"/>
          </a:xfrm>
        </p:spPr>
        <p:txBody>
          <a:bodyPr>
            <a:normAutofit/>
          </a:bodyPr>
          <a:lstStyle/>
          <a:p>
            <a:pPr algn="ctr"/>
            <a:r>
              <a:rPr lang="en-US" altLang="en-US" sz="3600" dirty="0">
                <a:solidFill>
                  <a:srgbClr val="FFFFFF"/>
                </a:solidFill>
              </a:rPr>
              <a:t>The Four Forces Revisited</a:t>
            </a:r>
            <a:endParaRPr lang="en-US" sz="3600" dirty="0"/>
          </a:p>
        </p:txBody>
      </p:sp>
      <p:graphicFrame>
        <p:nvGraphicFramePr>
          <p:cNvPr id="6147" name="Object 6"/>
          <p:cNvGraphicFramePr>
            <a:graphicFrameLocks noChangeAspect="1"/>
          </p:cNvGraphicFramePr>
          <p:nvPr>
            <p:extLst>
              <p:ext uri="{D42A27DB-BD31-4B8C-83A1-F6EECF244321}">
                <p14:modId xmlns:p14="http://schemas.microsoft.com/office/powerpoint/2010/main" val="299290517"/>
              </p:ext>
            </p:extLst>
          </p:nvPr>
        </p:nvGraphicFramePr>
        <p:xfrm>
          <a:off x="0" y="920070"/>
          <a:ext cx="9144000" cy="5937930"/>
        </p:xfrm>
        <a:graphic>
          <a:graphicData uri="http://schemas.openxmlformats.org/presentationml/2006/ole">
            <mc:AlternateContent xmlns:mc="http://schemas.openxmlformats.org/markup-compatibility/2006">
              <mc:Choice xmlns:v="urn:schemas-microsoft-com:vml" Requires="v">
                <p:oleObj name="Clip" r:id="rId2" imgW="7038095" imgH="4571429" progId="MS_ClipArt_Gallery.2">
                  <p:embed/>
                </p:oleObj>
              </mc:Choice>
              <mc:Fallback>
                <p:oleObj name="Clip" r:id="rId2" imgW="7038095" imgH="4571429" progId="MS_ClipArt_Gallery.2">
                  <p:embed/>
                  <p:pic>
                    <p:nvPicPr>
                      <p:cNvPr id="0" name="Object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20070"/>
                        <a:ext cx="9144000" cy="59379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E5603-5C75-4FE3-9F9A-9825090E9049}"/>
              </a:ext>
            </a:extLst>
          </p:cNvPr>
          <p:cNvSpPr>
            <a:spLocks noGrp="1"/>
          </p:cNvSpPr>
          <p:nvPr>
            <p:ph type="title"/>
          </p:nvPr>
        </p:nvSpPr>
        <p:spPr/>
        <p:txBody>
          <a:bodyPr/>
          <a:lstStyle/>
          <a:p>
            <a:r>
              <a:rPr lang="en-US" sz="3600" dirty="0" err="1"/>
              <a:t>Spiralling</a:t>
            </a:r>
            <a:r>
              <a:rPr lang="en-US" sz="3600" dirty="0"/>
              <a:t> Slipstream</a:t>
            </a:r>
          </a:p>
        </p:txBody>
      </p:sp>
      <p:pic>
        <p:nvPicPr>
          <p:cNvPr id="5" name="Content Placeholder 4">
            <a:extLst>
              <a:ext uri="{FF2B5EF4-FFF2-40B4-BE49-F238E27FC236}">
                <a16:creationId xmlns:a16="http://schemas.microsoft.com/office/drawing/2014/main" id="{E22BB253-E295-4665-9020-483392EC464A}"/>
              </a:ext>
            </a:extLst>
          </p:cNvPr>
          <p:cNvPicPr>
            <a:picLocks noGrp="1" noChangeAspect="1"/>
          </p:cNvPicPr>
          <p:nvPr>
            <p:ph idx="1"/>
          </p:nvPr>
        </p:nvPicPr>
        <p:blipFill>
          <a:blip r:embed="rId2"/>
          <a:stretch>
            <a:fillRect/>
          </a:stretch>
        </p:blipFill>
        <p:spPr>
          <a:xfrm>
            <a:off x="0" y="1098711"/>
            <a:ext cx="9144000" cy="4660579"/>
          </a:xfrm>
          <a:prstGeom prst="rect">
            <a:avLst/>
          </a:prstGeom>
        </p:spPr>
      </p:pic>
      <p:sp>
        <p:nvSpPr>
          <p:cNvPr id="7" name="Speech Bubble: Rectangle with Corners Rounded 6">
            <a:extLst>
              <a:ext uri="{FF2B5EF4-FFF2-40B4-BE49-F238E27FC236}">
                <a16:creationId xmlns:a16="http://schemas.microsoft.com/office/drawing/2014/main" id="{AAB55ABD-4BEC-4E95-9481-B4EA6DCC3873}"/>
              </a:ext>
            </a:extLst>
          </p:cNvPr>
          <p:cNvSpPr/>
          <p:nvPr/>
        </p:nvSpPr>
        <p:spPr>
          <a:xfrm>
            <a:off x="228600" y="4712652"/>
            <a:ext cx="5029200" cy="1752600"/>
          </a:xfrm>
          <a:prstGeom prst="wedgeRoundRectCallout">
            <a:avLst>
              <a:gd name="adj1" fmla="val 9278"/>
              <a:gd name="adj2" fmla="val -11371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Slipstream from propeller corkscrews in same direction as rotation of propeller. Air strikes left side of vertical fin. This causes plane to veer left.</a:t>
            </a:r>
          </a:p>
        </p:txBody>
      </p:sp>
    </p:spTree>
    <p:extLst>
      <p:ext uri="{BB962C8B-B14F-4D97-AF65-F5344CB8AC3E}">
        <p14:creationId xmlns:p14="http://schemas.microsoft.com/office/powerpoint/2010/main" val="20629347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E5603-5C75-4FE3-9F9A-9825090E9049}"/>
              </a:ext>
            </a:extLst>
          </p:cNvPr>
          <p:cNvSpPr>
            <a:spLocks noGrp="1"/>
          </p:cNvSpPr>
          <p:nvPr>
            <p:ph type="title"/>
          </p:nvPr>
        </p:nvSpPr>
        <p:spPr>
          <a:xfrm>
            <a:off x="484710" y="452718"/>
            <a:ext cx="8125890" cy="645992"/>
          </a:xfrm>
        </p:spPr>
        <p:txBody>
          <a:bodyPr/>
          <a:lstStyle/>
          <a:p>
            <a:r>
              <a:rPr lang="en-US" sz="3600" dirty="0"/>
              <a:t>Gyroscopic Action</a:t>
            </a:r>
          </a:p>
        </p:txBody>
      </p:sp>
      <p:sp>
        <p:nvSpPr>
          <p:cNvPr id="4" name="Content Placeholder 3">
            <a:extLst>
              <a:ext uri="{FF2B5EF4-FFF2-40B4-BE49-F238E27FC236}">
                <a16:creationId xmlns:a16="http://schemas.microsoft.com/office/drawing/2014/main" id="{CA792B9F-0177-4447-B1A5-6E482DC8321C}"/>
              </a:ext>
            </a:extLst>
          </p:cNvPr>
          <p:cNvSpPr>
            <a:spLocks noGrp="1"/>
          </p:cNvSpPr>
          <p:nvPr>
            <p:ph idx="1"/>
          </p:nvPr>
        </p:nvSpPr>
        <p:spPr>
          <a:xfrm>
            <a:off x="484710" y="1447800"/>
            <a:ext cx="3858690" cy="4800607"/>
          </a:xfrm>
        </p:spPr>
        <p:txBody>
          <a:bodyPr>
            <a:normAutofit/>
          </a:bodyPr>
          <a:lstStyle/>
          <a:p>
            <a:r>
              <a:rPr lang="en-US" sz="2200" dirty="0"/>
              <a:t>Spinning engine and propeller are, in effect, a big gyroscope</a:t>
            </a:r>
          </a:p>
          <a:p>
            <a:endParaRPr lang="en-US" sz="2200" dirty="0"/>
          </a:p>
          <a:p>
            <a:r>
              <a:rPr lang="en-US" sz="2200" dirty="0"/>
              <a:t>Gyroscopes exhibit the behavior that when a force is applied that affects the rotating edge, the maximum reaction to that action occurs 90 degrees later in the direction of rotation</a:t>
            </a:r>
          </a:p>
        </p:txBody>
      </p:sp>
      <p:pic>
        <p:nvPicPr>
          <p:cNvPr id="3" name="Picture 2">
            <a:extLst>
              <a:ext uri="{FF2B5EF4-FFF2-40B4-BE49-F238E27FC236}">
                <a16:creationId xmlns:a16="http://schemas.microsoft.com/office/drawing/2014/main" id="{0F927DC0-0872-4530-ADFF-1705097B0B46}"/>
              </a:ext>
            </a:extLst>
          </p:cNvPr>
          <p:cNvPicPr>
            <a:picLocks noChangeAspect="1"/>
          </p:cNvPicPr>
          <p:nvPr/>
        </p:nvPicPr>
        <p:blipFill>
          <a:blip r:embed="rId2"/>
          <a:stretch>
            <a:fillRect/>
          </a:stretch>
        </p:blipFill>
        <p:spPr>
          <a:xfrm>
            <a:off x="4572001" y="2696309"/>
            <a:ext cx="4572000" cy="4161692"/>
          </a:xfrm>
          <a:prstGeom prst="rect">
            <a:avLst/>
          </a:prstGeom>
        </p:spPr>
      </p:pic>
      <p:sp>
        <p:nvSpPr>
          <p:cNvPr id="5" name="Star: 5 Points 4">
            <a:extLst>
              <a:ext uri="{FF2B5EF4-FFF2-40B4-BE49-F238E27FC236}">
                <a16:creationId xmlns:a16="http://schemas.microsoft.com/office/drawing/2014/main" id="{0470826F-F9A0-4AD7-AED7-B1BCFFC53E77}"/>
              </a:ext>
            </a:extLst>
          </p:cNvPr>
          <p:cNvSpPr/>
          <p:nvPr/>
        </p:nvSpPr>
        <p:spPr>
          <a:xfrm>
            <a:off x="6555829" y="3543303"/>
            <a:ext cx="304800" cy="3048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tar: 5 Points 5">
            <a:extLst>
              <a:ext uri="{FF2B5EF4-FFF2-40B4-BE49-F238E27FC236}">
                <a16:creationId xmlns:a16="http://schemas.microsoft.com/office/drawing/2014/main" id="{83D3576B-07E7-457F-A43F-A80A8AE7FBA2}"/>
              </a:ext>
            </a:extLst>
          </p:cNvPr>
          <p:cNvSpPr/>
          <p:nvPr/>
        </p:nvSpPr>
        <p:spPr>
          <a:xfrm>
            <a:off x="8290035" y="5562600"/>
            <a:ext cx="304800" cy="3048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50172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E5603-5C75-4FE3-9F9A-9825090E9049}"/>
              </a:ext>
            </a:extLst>
          </p:cNvPr>
          <p:cNvSpPr>
            <a:spLocks noGrp="1"/>
          </p:cNvSpPr>
          <p:nvPr>
            <p:ph type="title"/>
          </p:nvPr>
        </p:nvSpPr>
        <p:spPr>
          <a:xfrm>
            <a:off x="0" y="0"/>
            <a:ext cx="8125890" cy="645992"/>
          </a:xfrm>
        </p:spPr>
        <p:txBody>
          <a:bodyPr/>
          <a:lstStyle/>
          <a:p>
            <a:r>
              <a:rPr lang="en-US" sz="3600" dirty="0"/>
              <a:t>Gyroscopic Action</a:t>
            </a:r>
          </a:p>
        </p:txBody>
      </p:sp>
      <p:sp>
        <p:nvSpPr>
          <p:cNvPr id="4" name="Content Placeholder 3">
            <a:extLst>
              <a:ext uri="{FF2B5EF4-FFF2-40B4-BE49-F238E27FC236}">
                <a16:creationId xmlns:a16="http://schemas.microsoft.com/office/drawing/2014/main" id="{CA792B9F-0177-4447-B1A5-6E482DC8321C}"/>
              </a:ext>
            </a:extLst>
          </p:cNvPr>
          <p:cNvSpPr>
            <a:spLocks noGrp="1"/>
          </p:cNvSpPr>
          <p:nvPr>
            <p:ph idx="1"/>
          </p:nvPr>
        </p:nvSpPr>
        <p:spPr/>
        <p:txBody>
          <a:bodyPr/>
          <a:lstStyle/>
          <a:p>
            <a:endParaRPr lang="en-US" dirty="0"/>
          </a:p>
        </p:txBody>
      </p:sp>
      <p:pic>
        <p:nvPicPr>
          <p:cNvPr id="6" name="Picture 5">
            <a:extLst>
              <a:ext uri="{FF2B5EF4-FFF2-40B4-BE49-F238E27FC236}">
                <a16:creationId xmlns:a16="http://schemas.microsoft.com/office/drawing/2014/main" id="{66FD1863-4607-42D4-A4F5-40BBA983FEC7}"/>
              </a:ext>
            </a:extLst>
          </p:cNvPr>
          <p:cNvPicPr>
            <a:picLocks noChangeAspect="1"/>
          </p:cNvPicPr>
          <p:nvPr/>
        </p:nvPicPr>
        <p:blipFill>
          <a:blip r:embed="rId2"/>
          <a:stretch>
            <a:fillRect/>
          </a:stretch>
        </p:blipFill>
        <p:spPr>
          <a:xfrm>
            <a:off x="0" y="2061816"/>
            <a:ext cx="9144000" cy="4796184"/>
          </a:xfrm>
          <a:prstGeom prst="rect">
            <a:avLst/>
          </a:prstGeom>
        </p:spPr>
      </p:pic>
      <p:sp>
        <p:nvSpPr>
          <p:cNvPr id="7" name="Speech Bubble: Rectangle with Corners Rounded 6">
            <a:extLst>
              <a:ext uri="{FF2B5EF4-FFF2-40B4-BE49-F238E27FC236}">
                <a16:creationId xmlns:a16="http://schemas.microsoft.com/office/drawing/2014/main" id="{AAB55ABD-4BEC-4E95-9481-B4EA6DCC3873}"/>
              </a:ext>
            </a:extLst>
          </p:cNvPr>
          <p:cNvSpPr/>
          <p:nvPr/>
        </p:nvSpPr>
        <p:spPr>
          <a:xfrm>
            <a:off x="4953000" y="76200"/>
            <a:ext cx="4114800" cy="2878386"/>
          </a:xfrm>
          <a:prstGeom prst="wedgeRoundRectCallout">
            <a:avLst>
              <a:gd name="adj1" fmla="val -69426"/>
              <a:gd name="adj2" fmla="val 3398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Changing the plane of rotation of the propeller (for instance when raising the tail during the takeoff roll) applies a force at the top of the rotation. The reaction occurs 90 degrees ahead, at the 3 o’clock position. The right side of the spinning propeller is forced forward, pushing the nose to the left.</a:t>
            </a:r>
          </a:p>
        </p:txBody>
      </p:sp>
    </p:spTree>
    <p:extLst>
      <p:ext uri="{BB962C8B-B14F-4D97-AF65-F5344CB8AC3E}">
        <p14:creationId xmlns:p14="http://schemas.microsoft.com/office/powerpoint/2010/main" val="19382243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4C77B7E-32A0-4810-AF32-BCF56B9E5C04}"/>
              </a:ext>
            </a:extLst>
          </p:cNvPr>
          <p:cNvPicPr>
            <a:picLocks noChangeAspect="1"/>
          </p:cNvPicPr>
          <p:nvPr/>
        </p:nvPicPr>
        <p:blipFill>
          <a:blip r:embed="rId2"/>
          <a:stretch>
            <a:fillRect/>
          </a:stretch>
        </p:blipFill>
        <p:spPr>
          <a:xfrm>
            <a:off x="38100" y="1051901"/>
            <a:ext cx="9144000" cy="5794351"/>
          </a:xfrm>
          <a:prstGeom prst="rect">
            <a:avLst/>
          </a:prstGeom>
        </p:spPr>
      </p:pic>
      <p:sp>
        <p:nvSpPr>
          <p:cNvPr id="2" name="Title 1">
            <a:extLst>
              <a:ext uri="{FF2B5EF4-FFF2-40B4-BE49-F238E27FC236}">
                <a16:creationId xmlns:a16="http://schemas.microsoft.com/office/drawing/2014/main" id="{9E2E5603-5C75-4FE3-9F9A-9825090E9049}"/>
              </a:ext>
            </a:extLst>
          </p:cNvPr>
          <p:cNvSpPr>
            <a:spLocks noGrp="1"/>
          </p:cNvSpPr>
          <p:nvPr>
            <p:ph type="title"/>
          </p:nvPr>
        </p:nvSpPr>
        <p:spPr>
          <a:xfrm>
            <a:off x="266700" y="76200"/>
            <a:ext cx="8125890" cy="1022510"/>
          </a:xfrm>
        </p:spPr>
        <p:txBody>
          <a:bodyPr/>
          <a:lstStyle/>
          <a:p>
            <a:r>
              <a:rPr lang="en-US" sz="3600" dirty="0"/>
              <a:t>Asymmetric Loading (P-factor)</a:t>
            </a:r>
          </a:p>
        </p:txBody>
      </p:sp>
    </p:spTree>
    <p:extLst>
      <p:ext uri="{BB962C8B-B14F-4D97-AF65-F5344CB8AC3E}">
        <p14:creationId xmlns:p14="http://schemas.microsoft.com/office/powerpoint/2010/main" val="37812171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4C77B7E-32A0-4810-AF32-BCF56B9E5C04}"/>
              </a:ext>
            </a:extLst>
          </p:cNvPr>
          <p:cNvPicPr>
            <a:picLocks noChangeAspect="1"/>
          </p:cNvPicPr>
          <p:nvPr/>
        </p:nvPicPr>
        <p:blipFill>
          <a:blip r:embed="rId2"/>
          <a:stretch>
            <a:fillRect/>
          </a:stretch>
        </p:blipFill>
        <p:spPr>
          <a:xfrm>
            <a:off x="38100" y="1051901"/>
            <a:ext cx="9144000" cy="5794351"/>
          </a:xfrm>
          <a:prstGeom prst="rect">
            <a:avLst/>
          </a:prstGeom>
        </p:spPr>
      </p:pic>
      <p:sp>
        <p:nvSpPr>
          <p:cNvPr id="2" name="Title 1">
            <a:extLst>
              <a:ext uri="{FF2B5EF4-FFF2-40B4-BE49-F238E27FC236}">
                <a16:creationId xmlns:a16="http://schemas.microsoft.com/office/drawing/2014/main" id="{9E2E5603-5C75-4FE3-9F9A-9825090E9049}"/>
              </a:ext>
            </a:extLst>
          </p:cNvPr>
          <p:cNvSpPr>
            <a:spLocks noGrp="1"/>
          </p:cNvSpPr>
          <p:nvPr>
            <p:ph type="title"/>
          </p:nvPr>
        </p:nvSpPr>
        <p:spPr>
          <a:xfrm>
            <a:off x="266700" y="76200"/>
            <a:ext cx="8125890" cy="1022510"/>
          </a:xfrm>
        </p:spPr>
        <p:txBody>
          <a:bodyPr/>
          <a:lstStyle/>
          <a:p>
            <a:r>
              <a:rPr lang="en-US" sz="3600" dirty="0"/>
              <a:t>Asymmetric Loading (P-factor)</a:t>
            </a:r>
          </a:p>
        </p:txBody>
      </p:sp>
      <p:sp>
        <p:nvSpPr>
          <p:cNvPr id="3" name="Speech Bubble: Rectangle with Corners Rounded 2">
            <a:extLst>
              <a:ext uri="{FF2B5EF4-FFF2-40B4-BE49-F238E27FC236}">
                <a16:creationId xmlns:a16="http://schemas.microsoft.com/office/drawing/2014/main" id="{96559526-669F-46A6-B6A3-EA809F4893D9}"/>
              </a:ext>
            </a:extLst>
          </p:cNvPr>
          <p:cNvSpPr/>
          <p:nvPr/>
        </p:nvSpPr>
        <p:spPr>
          <a:xfrm>
            <a:off x="2209800" y="4114800"/>
            <a:ext cx="3657600" cy="914400"/>
          </a:xfrm>
          <a:prstGeom prst="wedgeRoundRectCallout">
            <a:avLst>
              <a:gd name="adj1" fmla="val 40783"/>
              <a:gd name="adj2" fmla="val -7638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Downward moving blade (right side) creates more thrust</a:t>
            </a:r>
          </a:p>
        </p:txBody>
      </p:sp>
    </p:spTree>
    <p:extLst>
      <p:ext uri="{BB962C8B-B14F-4D97-AF65-F5344CB8AC3E}">
        <p14:creationId xmlns:p14="http://schemas.microsoft.com/office/powerpoint/2010/main" val="25875079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CEB2E-E459-4F24-9780-F3CDDB961B3E}"/>
              </a:ext>
            </a:extLst>
          </p:cNvPr>
          <p:cNvSpPr>
            <a:spLocks noGrp="1"/>
          </p:cNvSpPr>
          <p:nvPr>
            <p:ph type="ctrTitle"/>
          </p:nvPr>
        </p:nvSpPr>
        <p:spPr/>
        <p:txBody>
          <a:bodyPr/>
          <a:lstStyle/>
          <a:p>
            <a:r>
              <a:rPr lang="en-US" dirty="0"/>
              <a:t>Drag</a:t>
            </a:r>
          </a:p>
        </p:txBody>
      </p:sp>
      <p:sp>
        <p:nvSpPr>
          <p:cNvPr id="3" name="Subtitle 2">
            <a:extLst>
              <a:ext uri="{FF2B5EF4-FFF2-40B4-BE49-F238E27FC236}">
                <a16:creationId xmlns:a16="http://schemas.microsoft.com/office/drawing/2014/main" id="{06168C12-61DE-4079-B68F-38360900D900}"/>
              </a:ext>
            </a:extLst>
          </p:cNvPr>
          <p:cNvSpPr>
            <a:spLocks noGrp="1"/>
          </p:cNvSpPr>
          <p:nvPr>
            <p:ph type="subTitle" idx="1"/>
          </p:nvPr>
        </p:nvSpPr>
        <p:spPr/>
        <p:txBody>
          <a:bodyPr/>
          <a:lstStyle/>
          <a:p>
            <a:r>
              <a:rPr lang="en-US" dirty="0"/>
              <a:t>PARASITE DRAG</a:t>
            </a:r>
          </a:p>
          <a:p>
            <a:r>
              <a:rPr lang="en-US" dirty="0"/>
              <a:t>INDUCED DRAG</a:t>
            </a:r>
          </a:p>
        </p:txBody>
      </p:sp>
    </p:spTree>
    <p:extLst>
      <p:ext uri="{BB962C8B-B14F-4D97-AF65-F5344CB8AC3E}">
        <p14:creationId xmlns:p14="http://schemas.microsoft.com/office/powerpoint/2010/main" val="33032670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6A92B-D330-47E5-A315-67E1D40C92A5}"/>
              </a:ext>
            </a:extLst>
          </p:cNvPr>
          <p:cNvSpPr>
            <a:spLocks noGrp="1"/>
          </p:cNvSpPr>
          <p:nvPr>
            <p:ph type="title"/>
          </p:nvPr>
        </p:nvSpPr>
        <p:spPr/>
        <p:txBody>
          <a:bodyPr/>
          <a:lstStyle/>
          <a:p>
            <a:r>
              <a:rPr lang="en-US" dirty="0"/>
              <a:t>Definitions:</a:t>
            </a:r>
          </a:p>
        </p:txBody>
      </p:sp>
      <p:sp>
        <p:nvSpPr>
          <p:cNvPr id="3" name="Content Placeholder 2">
            <a:extLst>
              <a:ext uri="{FF2B5EF4-FFF2-40B4-BE49-F238E27FC236}">
                <a16:creationId xmlns:a16="http://schemas.microsoft.com/office/drawing/2014/main" id="{241DDC82-D4EC-48C2-9495-7951FDBD6F0D}"/>
              </a:ext>
            </a:extLst>
          </p:cNvPr>
          <p:cNvSpPr>
            <a:spLocks noGrp="1"/>
          </p:cNvSpPr>
          <p:nvPr>
            <p:ph idx="1"/>
          </p:nvPr>
        </p:nvSpPr>
        <p:spPr>
          <a:xfrm>
            <a:off x="533400" y="1524000"/>
            <a:ext cx="7848600" cy="4195488"/>
          </a:xfrm>
        </p:spPr>
        <p:txBody>
          <a:bodyPr>
            <a:noAutofit/>
          </a:bodyPr>
          <a:lstStyle/>
          <a:p>
            <a:r>
              <a:rPr lang="en-US" sz="2400" dirty="0"/>
              <a:t>Parasite Drag: that rearward force, opposing thrust, that is not a byproduct of producing lift</a:t>
            </a:r>
          </a:p>
          <a:p>
            <a:pPr lvl="1"/>
            <a:r>
              <a:rPr lang="en-US" sz="2400" dirty="0"/>
              <a:t>Displacement of air by body of aircraft</a:t>
            </a:r>
          </a:p>
          <a:p>
            <a:pPr lvl="1"/>
            <a:r>
              <a:rPr lang="en-US" sz="2400" dirty="0"/>
              <a:t>Turbulence in the airstream</a:t>
            </a:r>
          </a:p>
          <a:p>
            <a:pPr lvl="1"/>
            <a:r>
              <a:rPr lang="en-US" sz="2400" dirty="0"/>
              <a:t>Hindrance of air moving over the surface of the aircraft</a:t>
            </a:r>
          </a:p>
          <a:p>
            <a:pPr lvl="1"/>
            <a:endParaRPr lang="en-US" sz="2400" dirty="0"/>
          </a:p>
          <a:p>
            <a:r>
              <a:rPr lang="en-US" sz="2400" dirty="0"/>
              <a:t>Induced Drag: that rearward force that is produced as a necessary condition of developing lift</a:t>
            </a:r>
          </a:p>
        </p:txBody>
      </p:sp>
    </p:spTree>
    <p:extLst>
      <p:ext uri="{BB962C8B-B14F-4D97-AF65-F5344CB8AC3E}">
        <p14:creationId xmlns:p14="http://schemas.microsoft.com/office/powerpoint/2010/main" val="40575292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6A92B-D330-47E5-A315-67E1D40C92A5}"/>
              </a:ext>
            </a:extLst>
          </p:cNvPr>
          <p:cNvSpPr>
            <a:spLocks noGrp="1"/>
          </p:cNvSpPr>
          <p:nvPr>
            <p:ph type="title"/>
          </p:nvPr>
        </p:nvSpPr>
        <p:spPr/>
        <p:txBody>
          <a:bodyPr/>
          <a:lstStyle/>
          <a:p>
            <a:r>
              <a:rPr lang="en-US" sz="3600" dirty="0"/>
              <a:t>Parasite drag comes in three forms:</a:t>
            </a:r>
            <a:br>
              <a:rPr lang="en-US" dirty="0"/>
            </a:br>
            <a:endParaRPr lang="en-US" dirty="0"/>
          </a:p>
        </p:txBody>
      </p:sp>
      <p:sp>
        <p:nvSpPr>
          <p:cNvPr id="3" name="Content Placeholder 2">
            <a:extLst>
              <a:ext uri="{FF2B5EF4-FFF2-40B4-BE49-F238E27FC236}">
                <a16:creationId xmlns:a16="http://schemas.microsoft.com/office/drawing/2014/main" id="{241DDC82-D4EC-48C2-9495-7951FDBD6F0D}"/>
              </a:ext>
            </a:extLst>
          </p:cNvPr>
          <p:cNvSpPr>
            <a:spLocks noGrp="1"/>
          </p:cNvSpPr>
          <p:nvPr>
            <p:ph idx="1"/>
          </p:nvPr>
        </p:nvSpPr>
        <p:spPr>
          <a:xfrm>
            <a:off x="446610" y="1865948"/>
            <a:ext cx="7848600" cy="4195488"/>
          </a:xfrm>
        </p:spPr>
        <p:txBody>
          <a:bodyPr>
            <a:noAutofit/>
          </a:bodyPr>
          <a:lstStyle/>
          <a:p>
            <a:pPr lvl="1"/>
            <a:endParaRPr lang="en-US" sz="2400" dirty="0"/>
          </a:p>
          <a:p>
            <a:pPr lvl="1"/>
            <a:r>
              <a:rPr lang="en-US" sz="3600" dirty="0"/>
              <a:t>Form drag</a:t>
            </a:r>
          </a:p>
          <a:p>
            <a:pPr lvl="1"/>
            <a:endParaRPr lang="en-US" sz="3600" dirty="0"/>
          </a:p>
          <a:p>
            <a:pPr lvl="1"/>
            <a:r>
              <a:rPr lang="en-US" sz="3600" dirty="0"/>
              <a:t>Interference drag</a:t>
            </a:r>
          </a:p>
          <a:p>
            <a:pPr lvl="1"/>
            <a:endParaRPr lang="en-US" sz="3600" dirty="0"/>
          </a:p>
          <a:p>
            <a:pPr lvl="1"/>
            <a:r>
              <a:rPr lang="en-US" sz="3600" dirty="0"/>
              <a:t>Skin friction</a:t>
            </a:r>
          </a:p>
          <a:p>
            <a:pPr lvl="1"/>
            <a:endParaRPr lang="en-US" sz="2400" dirty="0"/>
          </a:p>
          <a:p>
            <a:pPr lvl="1"/>
            <a:endParaRPr lang="en-US" sz="2400" dirty="0"/>
          </a:p>
        </p:txBody>
      </p:sp>
    </p:spTree>
    <p:extLst>
      <p:ext uri="{BB962C8B-B14F-4D97-AF65-F5344CB8AC3E}">
        <p14:creationId xmlns:p14="http://schemas.microsoft.com/office/powerpoint/2010/main" val="15677968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3D3E5-E6E0-43A3-9D01-80FCAD626A90}"/>
              </a:ext>
            </a:extLst>
          </p:cNvPr>
          <p:cNvSpPr>
            <a:spLocks noGrp="1"/>
          </p:cNvSpPr>
          <p:nvPr>
            <p:ph type="title"/>
          </p:nvPr>
        </p:nvSpPr>
        <p:spPr>
          <a:xfrm>
            <a:off x="0" y="1524000"/>
            <a:ext cx="2133600" cy="4191001"/>
          </a:xfrm>
        </p:spPr>
        <p:txBody>
          <a:bodyPr/>
          <a:lstStyle/>
          <a:p>
            <a:r>
              <a:rPr lang="en-US" sz="2800" dirty="0"/>
              <a:t>Form drag: generated by the airflow around the aircraft’s shape</a:t>
            </a:r>
          </a:p>
        </p:txBody>
      </p:sp>
      <p:pic>
        <p:nvPicPr>
          <p:cNvPr id="4" name="Content Placeholder 3">
            <a:extLst>
              <a:ext uri="{FF2B5EF4-FFF2-40B4-BE49-F238E27FC236}">
                <a16:creationId xmlns:a16="http://schemas.microsoft.com/office/drawing/2014/main" id="{5CB503A3-91A0-4706-ABD7-793D5625F98D}"/>
              </a:ext>
            </a:extLst>
          </p:cNvPr>
          <p:cNvPicPr>
            <a:picLocks noGrp="1" noChangeAspect="1"/>
          </p:cNvPicPr>
          <p:nvPr>
            <p:ph idx="1"/>
          </p:nvPr>
        </p:nvPicPr>
        <p:blipFill>
          <a:blip r:embed="rId2"/>
          <a:stretch>
            <a:fillRect/>
          </a:stretch>
        </p:blipFill>
        <p:spPr>
          <a:xfrm>
            <a:off x="2239662" y="-1"/>
            <a:ext cx="6904338" cy="6858000"/>
          </a:xfrm>
          <a:prstGeom prst="rect">
            <a:avLst/>
          </a:prstGeom>
        </p:spPr>
      </p:pic>
    </p:spTree>
    <p:extLst>
      <p:ext uri="{BB962C8B-B14F-4D97-AF65-F5344CB8AC3E}">
        <p14:creationId xmlns:p14="http://schemas.microsoft.com/office/powerpoint/2010/main" val="30456130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3D3E5-E6E0-43A3-9D01-80FCAD626A90}"/>
              </a:ext>
            </a:extLst>
          </p:cNvPr>
          <p:cNvSpPr>
            <a:spLocks noGrp="1"/>
          </p:cNvSpPr>
          <p:nvPr>
            <p:ph type="title"/>
          </p:nvPr>
        </p:nvSpPr>
        <p:spPr>
          <a:xfrm>
            <a:off x="533400" y="5486399"/>
            <a:ext cx="8458200" cy="1143001"/>
          </a:xfrm>
        </p:spPr>
        <p:txBody>
          <a:bodyPr/>
          <a:lstStyle/>
          <a:p>
            <a:r>
              <a:rPr lang="en-US" sz="2800" dirty="0"/>
              <a:t>Interference drag: generated by intersection of airstreams that create eddy currents.</a:t>
            </a:r>
          </a:p>
        </p:txBody>
      </p:sp>
      <p:pic>
        <p:nvPicPr>
          <p:cNvPr id="6" name="Content Placeholder 5">
            <a:extLst>
              <a:ext uri="{FF2B5EF4-FFF2-40B4-BE49-F238E27FC236}">
                <a16:creationId xmlns:a16="http://schemas.microsoft.com/office/drawing/2014/main" id="{48179552-0756-462D-AB0A-3D992D61629E}"/>
              </a:ext>
            </a:extLst>
          </p:cNvPr>
          <p:cNvPicPr>
            <a:picLocks noGrp="1" noChangeAspect="1"/>
          </p:cNvPicPr>
          <p:nvPr>
            <p:ph idx="1"/>
          </p:nvPr>
        </p:nvPicPr>
        <p:blipFill>
          <a:blip r:embed="rId2"/>
          <a:stretch>
            <a:fillRect/>
          </a:stretch>
        </p:blipFill>
        <p:spPr>
          <a:xfrm>
            <a:off x="1752601" y="25400"/>
            <a:ext cx="7391400" cy="5335514"/>
          </a:xfrm>
          <a:prstGeom prst="rect">
            <a:avLst/>
          </a:prstGeom>
        </p:spPr>
      </p:pic>
    </p:spTree>
    <p:extLst>
      <p:ext uri="{BB962C8B-B14F-4D97-AF65-F5344CB8AC3E}">
        <p14:creationId xmlns:p14="http://schemas.microsoft.com/office/powerpoint/2010/main" val="38191464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509055" y="219805"/>
            <a:ext cx="8125890" cy="1400530"/>
          </a:xfrm>
        </p:spPr>
        <p:txBody>
          <a:bodyPr>
            <a:normAutofit/>
          </a:bodyPr>
          <a:lstStyle/>
          <a:p>
            <a:pPr algn="ctr"/>
            <a:r>
              <a:rPr lang="en-US" altLang="en-US" sz="3600" dirty="0">
                <a:solidFill>
                  <a:srgbClr val="FFFFFF"/>
                </a:solidFill>
              </a:rPr>
              <a:t>The Four Forces Revisited</a:t>
            </a:r>
            <a:endParaRPr lang="en-US" sz="3600" dirty="0"/>
          </a:p>
        </p:txBody>
      </p:sp>
      <p:graphicFrame>
        <p:nvGraphicFramePr>
          <p:cNvPr id="6147" name="Object 6"/>
          <p:cNvGraphicFramePr>
            <a:graphicFrameLocks noChangeAspect="1"/>
          </p:cNvGraphicFramePr>
          <p:nvPr/>
        </p:nvGraphicFramePr>
        <p:xfrm>
          <a:off x="0" y="920070"/>
          <a:ext cx="9144000" cy="5937930"/>
        </p:xfrm>
        <a:graphic>
          <a:graphicData uri="http://schemas.openxmlformats.org/presentationml/2006/ole">
            <mc:AlternateContent xmlns:mc="http://schemas.openxmlformats.org/markup-compatibility/2006">
              <mc:Choice xmlns:v="urn:schemas-microsoft-com:vml" Requires="v">
                <p:oleObj name="Clip" r:id="rId2" imgW="7038095" imgH="4571429" progId="MS_ClipArt_Gallery.2">
                  <p:embed/>
                </p:oleObj>
              </mc:Choice>
              <mc:Fallback>
                <p:oleObj name="Clip" r:id="rId2" imgW="7038095" imgH="4571429" progId="MS_ClipArt_Gallery.2">
                  <p:embed/>
                  <p:pic>
                    <p:nvPicPr>
                      <p:cNvPr id="6147" name="Object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20070"/>
                        <a:ext cx="9144000" cy="59379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 name="Rectangle 1">
            <a:extLst>
              <a:ext uri="{FF2B5EF4-FFF2-40B4-BE49-F238E27FC236}">
                <a16:creationId xmlns:a16="http://schemas.microsoft.com/office/drawing/2014/main" id="{5EBDDB4E-8912-45E2-A289-AF814059023E}"/>
              </a:ext>
            </a:extLst>
          </p:cNvPr>
          <p:cNvSpPr/>
          <p:nvPr/>
        </p:nvSpPr>
        <p:spPr>
          <a:xfrm>
            <a:off x="76200" y="3124200"/>
            <a:ext cx="1828800" cy="1676400"/>
          </a:xfrm>
          <a:prstGeom prst="rect">
            <a:avLst/>
          </a:prstGeom>
          <a:solidFill>
            <a:schemeClr val="accent4">
              <a:lumMod val="40000"/>
              <a:lumOff val="60000"/>
              <a:alpha val="7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peech Bubble: Rectangle with Corners Rounded 2">
            <a:extLst>
              <a:ext uri="{FF2B5EF4-FFF2-40B4-BE49-F238E27FC236}">
                <a16:creationId xmlns:a16="http://schemas.microsoft.com/office/drawing/2014/main" id="{8B41A870-2347-4DA4-9F7E-6C8205EE98BE}"/>
              </a:ext>
            </a:extLst>
          </p:cNvPr>
          <p:cNvSpPr/>
          <p:nvPr/>
        </p:nvSpPr>
        <p:spPr>
          <a:xfrm>
            <a:off x="1921932" y="76200"/>
            <a:ext cx="4478867" cy="3180834"/>
          </a:xfrm>
          <a:prstGeom prst="wedgeRoundRectCallout">
            <a:avLst>
              <a:gd name="adj1" fmla="val -51288"/>
              <a:gd name="adj2" fmla="val 7648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forward force produced by the powerplant/propeller. It opposes the force of drag.</a:t>
            </a:r>
          </a:p>
        </p:txBody>
      </p:sp>
    </p:spTree>
    <p:extLst>
      <p:ext uri="{BB962C8B-B14F-4D97-AF65-F5344CB8AC3E}">
        <p14:creationId xmlns:p14="http://schemas.microsoft.com/office/powerpoint/2010/main" val="8585676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3D3E5-E6E0-43A3-9D01-80FCAD626A90}"/>
              </a:ext>
            </a:extLst>
          </p:cNvPr>
          <p:cNvSpPr>
            <a:spLocks noGrp="1"/>
          </p:cNvSpPr>
          <p:nvPr>
            <p:ph type="title"/>
          </p:nvPr>
        </p:nvSpPr>
        <p:spPr>
          <a:xfrm>
            <a:off x="685800" y="228600"/>
            <a:ext cx="7543800" cy="1676400"/>
          </a:xfrm>
        </p:spPr>
        <p:txBody>
          <a:bodyPr/>
          <a:lstStyle/>
          <a:p>
            <a:r>
              <a:rPr lang="en-US" sz="2800" dirty="0"/>
              <a:t>Skin friction drag: resistance to movement caused by friction of air molecules against the surface of the aircraft. </a:t>
            </a:r>
          </a:p>
        </p:txBody>
      </p:sp>
      <p:sp>
        <p:nvSpPr>
          <p:cNvPr id="4" name="Content Placeholder 3">
            <a:extLst>
              <a:ext uri="{FF2B5EF4-FFF2-40B4-BE49-F238E27FC236}">
                <a16:creationId xmlns:a16="http://schemas.microsoft.com/office/drawing/2014/main" id="{8C10071B-BE91-47E1-85CF-929CC735EF82}"/>
              </a:ext>
            </a:extLst>
          </p:cNvPr>
          <p:cNvSpPr>
            <a:spLocks noGrp="1"/>
          </p:cNvSpPr>
          <p:nvPr>
            <p:ph idx="1"/>
          </p:nvPr>
        </p:nvSpPr>
        <p:spPr/>
        <p:txBody>
          <a:bodyPr/>
          <a:lstStyle/>
          <a:p>
            <a:pPr marL="0" indent="0">
              <a:buNone/>
            </a:pPr>
            <a:r>
              <a:rPr lang="en-US" sz="2800" dirty="0"/>
              <a:t>Anything that makes the surfaces smoother reduces friction drag:</a:t>
            </a:r>
          </a:p>
          <a:p>
            <a:endParaRPr lang="en-US" dirty="0"/>
          </a:p>
          <a:p>
            <a:r>
              <a:rPr lang="en-US" sz="2800" dirty="0"/>
              <a:t>Flush rivets</a:t>
            </a:r>
          </a:p>
          <a:p>
            <a:r>
              <a:rPr lang="en-US" sz="2800" dirty="0"/>
              <a:t>Removal of protruding irregularities</a:t>
            </a:r>
          </a:p>
          <a:p>
            <a:r>
              <a:rPr lang="en-US" sz="2800" dirty="0"/>
              <a:t>Smooth glossy finishes, such as paint</a:t>
            </a:r>
          </a:p>
          <a:p>
            <a:r>
              <a:rPr lang="en-US" sz="2800" dirty="0"/>
              <a:t>Removal of dirt</a:t>
            </a:r>
          </a:p>
          <a:p>
            <a:endParaRPr lang="en-US" dirty="0"/>
          </a:p>
        </p:txBody>
      </p:sp>
    </p:spTree>
    <p:extLst>
      <p:ext uri="{BB962C8B-B14F-4D97-AF65-F5344CB8AC3E}">
        <p14:creationId xmlns:p14="http://schemas.microsoft.com/office/powerpoint/2010/main" val="11502500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9091" name="Object 4"/>
          <p:cNvGraphicFramePr>
            <a:graphicFrameLocks noChangeAspect="1"/>
          </p:cNvGraphicFramePr>
          <p:nvPr>
            <p:extLst>
              <p:ext uri="{D42A27DB-BD31-4B8C-83A1-F6EECF244321}">
                <p14:modId xmlns:p14="http://schemas.microsoft.com/office/powerpoint/2010/main" val="2300500262"/>
              </p:ext>
            </p:extLst>
          </p:nvPr>
        </p:nvGraphicFramePr>
        <p:xfrm>
          <a:off x="0" y="460035"/>
          <a:ext cx="9144000" cy="5937930"/>
        </p:xfrm>
        <a:graphic>
          <a:graphicData uri="http://schemas.openxmlformats.org/presentationml/2006/ole">
            <mc:AlternateContent xmlns:mc="http://schemas.openxmlformats.org/markup-compatibility/2006">
              <mc:Choice xmlns:v="urn:schemas-microsoft-com:vml" Requires="v">
                <p:oleObj name="Clip" r:id="rId2" imgW="7038095" imgH="4571429" progId="MS_ClipArt_Gallery.2">
                  <p:embed/>
                </p:oleObj>
              </mc:Choice>
              <mc:Fallback>
                <p:oleObj name="Clip" r:id="rId2" imgW="7038095" imgH="4571429" progId="MS_ClipArt_Gallery.2">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0035"/>
                        <a:ext cx="9144000" cy="59379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B2394-03CE-46A3-8C9E-D288B3845C13}"/>
              </a:ext>
            </a:extLst>
          </p:cNvPr>
          <p:cNvSpPr>
            <a:spLocks noGrp="1"/>
          </p:cNvSpPr>
          <p:nvPr>
            <p:ph type="title"/>
          </p:nvPr>
        </p:nvSpPr>
        <p:spPr/>
        <p:txBody>
          <a:bodyPr/>
          <a:lstStyle/>
          <a:p>
            <a:r>
              <a:rPr lang="en-US" dirty="0"/>
              <a:t>Induced Drag</a:t>
            </a:r>
          </a:p>
        </p:txBody>
      </p:sp>
      <p:sp>
        <p:nvSpPr>
          <p:cNvPr id="3" name="Content Placeholder 2">
            <a:extLst>
              <a:ext uri="{FF2B5EF4-FFF2-40B4-BE49-F238E27FC236}">
                <a16:creationId xmlns:a16="http://schemas.microsoft.com/office/drawing/2014/main" id="{56C89840-8529-46AD-8316-E101193AEF1F}"/>
              </a:ext>
            </a:extLst>
          </p:cNvPr>
          <p:cNvSpPr>
            <a:spLocks noGrp="1"/>
          </p:cNvSpPr>
          <p:nvPr>
            <p:ph idx="1"/>
          </p:nvPr>
        </p:nvSpPr>
        <p:spPr/>
        <p:txBody>
          <a:bodyPr/>
          <a:lstStyle/>
          <a:p>
            <a:r>
              <a:rPr lang="en-US" sz="3200" dirty="0"/>
              <a:t>No system that performs work is 100% efficient. This includes airfoils. </a:t>
            </a:r>
          </a:p>
          <a:p>
            <a:r>
              <a:rPr lang="en-US" sz="3200" dirty="0"/>
              <a:t>The act of producing lift necessarily also produces drag as a byproduct</a:t>
            </a:r>
          </a:p>
          <a:p>
            <a:endParaRPr lang="en-US" dirty="0"/>
          </a:p>
        </p:txBody>
      </p:sp>
    </p:spTree>
    <p:extLst>
      <p:ext uri="{BB962C8B-B14F-4D97-AF65-F5344CB8AC3E}">
        <p14:creationId xmlns:p14="http://schemas.microsoft.com/office/powerpoint/2010/main" val="40171869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What is INDUCED DRAG">
            <a:hlinkClick r:id="" action="ppaction://media"/>
            <a:extLst>
              <a:ext uri="{FF2B5EF4-FFF2-40B4-BE49-F238E27FC236}">
                <a16:creationId xmlns:a16="http://schemas.microsoft.com/office/drawing/2014/main" id="{C4AF81DA-04E4-0DA4-3697-F82F1B0B176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869373"/>
            <a:ext cx="9101545" cy="5119255"/>
          </a:xfrm>
        </p:spPr>
      </p:pic>
    </p:spTree>
    <p:extLst>
      <p:ext uri="{BB962C8B-B14F-4D97-AF65-F5344CB8AC3E}">
        <p14:creationId xmlns:p14="http://schemas.microsoft.com/office/powerpoint/2010/main" val="182497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8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95235" name="Object 3"/>
          <p:cNvGraphicFramePr>
            <a:graphicFrameLocks noChangeAspect="1"/>
          </p:cNvGraphicFramePr>
          <p:nvPr>
            <p:extLst>
              <p:ext uri="{D42A27DB-BD31-4B8C-83A1-F6EECF244321}">
                <p14:modId xmlns:p14="http://schemas.microsoft.com/office/powerpoint/2010/main" val="778513511"/>
              </p:ext>
            </p:extLst>
          </p:nvPr>
        </p:nvGraphicFramePr>
        <p:xfrm>
          <a:off x="0" y="460035"/>
          <a:ext cx="9144000" cy="5937931"/>
        </p:xfrm>
        <a:graphic>
          <a:graphicData uri="http://schemas.openxmlformats.org/presentationml/2006/ole">
            <mc:AlternateContent xmlns:mc="http://schemas.openxmlformats.org/markup-compatibility/2006">
              <mc:Choice xmlns:v="urn:schemas-microsoft-com:vml" Requires="v">
                <p:oleObj name="Clip" r:id="rId2" imgW="7038095" imgH="4571429" progId="MS_ClipArt_Gallery.2">
                  <p:embed/>
                </p:oleObj>
              </mc:Choice>
              <mc:Fallback>
                <p:oleObj name="Clip" r:id="rId2" imgW="7038095" imgH="4571429" progId="MS_ClipArt_Gallery.2">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0035"/>
                        <a:ext cx="9144000" cy="59379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96259" name="Object 4"/>
          <p:cNvGraphicFramePr>
            <a:graphicFrameLocks noChangeAspect="1"/>
          </p:cNvGraphicFramePr>
          <p:nvPr>
            <p:extLst>
              <p:ext uri="{D42A27DB-BD31-4B8C-83A1-F6EECF244321}">
                <p14:modId xmlns:p14="http://schemas.microsoft.com/office/powerpoint/2010/main" val="1209382897"/>
              </p:ext>
            </p:extLst>
          </p:nvPr>
        </p:nvGraphicFramePr>
        <p:xfrm>
          <a:off x="0" y="460035"/>
          <a:ext cx="9144000" cy="5937931"/>
        </p:xfrm>
        <a:graphic>
          <a:graphicData uri="http://schemas.openxmlformats.org/presentationml/2006/ole">
            <mc:AlternateContent xmlns:mc="http://schemas.openxmlformats.org/markup-compatibility/2006">
              <mc:Choice xmlns:v="urn:schemas-microsoft-com:vml" Requires="v">
                <p:oleObj name="Clip" r:id="rId2" imgW="7038095" imgH="4571429" progId="MS_ClipArt_Gallery.2">
                  <p:embed/>
                </p:oleObj>
              </mc:Choice>
              <mc:Fallback>
                <p:oleObj name="Clip" r:id="rId2" imgW="7038095" imgH="4571429" progId="MS_ClipArt_Gallery.2">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0035"/>
                        <a:ext cx="9144000" cy="59379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6323" name="Object 4"/>
          <p:cNvGraphicFramePr>
            <a:graphicFrameLocks noChangeAspect="1"/>
          </p:cNvGraphicFramePr>
          <p:nvPr>
            <p:extLst>
              <p:ext uri="{D42A27DB-BD31-4B8C-83A1-F6EECF244321}">
                <p14:modId xmlns:p14="http://schemas.microsoft.com/office/powerpoint/2010/main" val="2934884"/>
              </p:ext>
            </p:extLst>
          </p:nvPr>
        </p:nvGraphicFramePr>
        <p:xfrm>
          <a:off x="0" y="460035"/>
          <a:ext cx="9144000" cy="5937931"/>
        </p:xfrm>
        <a:graphic>
          <a:graphicData uri="http://schemas.openxmlformats.org/presentationml/2006/ole">
            <mc:AlternateContent xmlns:mc="http://schemas.openxmlformats.org/markup-compatibility/2006">
              <mc:Choice xmlns:v="urn:schemas-microsoft-com:vml" Requires="v">
                <p:oleObj name="Clip" r:id="rId2" imgW="7038095" imgH="4571429" progId="MS_ClipArt_Gallery.2">
                  <p:embed/>
                </p:oleObj>
              </mc:Choice>
              <mc:Fallback>
                <p:oleObj name="Clip" r:id="rId2" imgW="7038095" imgH="4571429" progId="MS_ClipArt_Gallery.2">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0035"/>
                        <a:ext cx="9144000" cy="59379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97283" name="Object 3"/>
          <p:cNvGraphicFramePr>
            <a:graphicFrameLocks noChangeAspect="1"/>
          </p:cNvGraphicFramePr>
          <p:nvPr>
            <p:extLst>
              <p:ext uri="{D42A27DB-BD31-4B8C-83A1-F6EECF244321}">
                <p14:modId xmlns:p14="http://schemas.microsoft.com/office/powerpoint/2010/main" val="2896323746"/>
              </p:ext>
            </p:extLst>
          </p:nvPr>
        </p:nvGraphicFramePr>
        <p:xfrm>
          <a:off x="0" y="460035"/>
          <a:ext cx="9144000" cy="5937931"/>
        </p:xfrm>
        <a:graphic>
          <a:graphicData uri="http://schemas.openxmlformats.org/presentationml/2006/ole">
            <mc:AlternateContent xmlns:mc="http://schemas.openxmlformats.org/markup-compatibility/2006">
              <mc:Choice xmlns:v="urn:schemas-microsoft-com:vml" Requires="v">
                <p:oleObj name="Clip" r:id="rId2" imgW="7038095" imgH="4571429" progId="MS_ClipArt_Gallery.2">
                  <p:embed/>
                </p:oleObj>
              </mc:Choice>
              <mc:Fallback>
                <p:oleObj name="Clip" r:id="rId2" imgW="7038095" imgH="4571429" progId="MS_ClipArt_Gallery.2">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0035"/>
                        <a:ext cx="9144000" cy="59379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578A1-E5A2-424F-9327-08C362CA619E}"/>
              </a:ext>
            </a:extLst>
          </p:cNvPr>
          <p:cNvSpPr>
            <a:spLocks noGrp="1"/>
          </p:cNvSpPr>
          <p:nvPr>
            <p:ph type="ctrTitle"/>
          </p:nvPr>
        </p:nvSpPr>
        <p:spPr/>
        <p:txBody>
          <a:bodyPr/>
          <a:lstStyle/>
          <a:p>
            <a:r>
              <a:rPr lang="en-US" sz="5400" dirty="0"/>
              <a:t>The Four Forces Again</a:t>
            </a:r>
          </a:p>
        </p:txBody>
      </p:sp>
      <p:sp>
        <p:nvSpPr>
          <p:cNvPr id="3" name="Subtitle 2">
            <a:extLst>
              <a:ext uri="{FF2B5EF4-FFF2-40B4-BE49-F238E27FC236}">
                <a16:creationId xmlns:a16="http://schemas.microsoft.com/office/drawing/2014/main" id="{92EB0D50-4E90-4B10-A3C0-28B3B53C242F}"/>
              </a:ext>
            </a:extLst>
          </p:cNvPr>
          <p:cNvSpPr>
            <a:spLocks noGrp="1"/>
          </p:cNvSpPr>
          <p:nvPr>
            <p:ph type="subTitle" idx="1"/>
          </p:nvPr>
        </p:nvSpPr>
        <p:spPr/>
        <p:txBody>
          <a:bodyPr/>
          <a:lstStyle/>
          <a:p>
            <a:r>
              <a:rPr lang="en-US" dirty="0"/>
              <a:t>V Speeds</a:t>
            </a:r>
          </a:p>
          <a:p>
            <a:r>
              <a:rPr lang="en-US" dirty="0"/>
              <a:t>Factors affecting performance</a:t>
            </a:r>
          </a:p>
        </p:txBody>
      </p:sp>
    </p:spTree>
    <p:extLst>
      <p:ext uri="{BB962C8B-B14F-4D97-AF65-F5344CB8AC3E}">
        <p14:creationId xmlns:p14="http://schemas.microsoft.com/office/powerpoint/2010/main" val="35065985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93400-D57E-4DA9-BEF7-DC4E2343D462}"/>
              </a:ext>
            </a:extLst>
          </p:cNvPr>
          <p:cNvSpPr>
            <a:spLocks noGrp="1"/>
          </p:cNvSpPr>
          <p:nvPr>
            <p:ph type="title"/>
          </p:nvPr>
        </p:nvSpPr>
        <p:spPr/>
        <p:txBody>
          <a:bodyPr/>
          <a:lstStyle/>
          <a:p>
            <a:r>
              <a:rPr lang="en-US" dirty="0"/>
              <a:t>Aerodynamic Speeds</a:t>
            </a:r>
          </a:p>
        </p:txBody>
      </p:sp>
      <p:graphicFrame>
        <p:nvGraphicFramePr>
          <p:cNvPr id="4" name="Table 4">
            <a:extLst>
              <a:ext uri="{FF2B5EF4-FFF2-40B4-BE49-F238E27FC236}">
                <a16:creationId xmlns:a16="http://schemas.microsoft.com/office/drawing/2014/main" id="{2E8EC83F-7504-4A67-AFB3-65D63DBF6DE9}"/>
              </a:ext>
            </a:extLst>
          </p:cNvPr>
          <p:cNvGraphicFramePr>
            <a:graphicFrameLocks noGrp="1"/>
          </p:cNvGraphicFramePr>
          <p:nvPr>
            <p:ph idx="1"/>
            <p:extLst>
              <p:ext uri="{D42A27DB-BD31-4B8C-83A1-F6EECF244321}">
                <p14:modId xmlns:p14="http://schemas.microsoft.com/office/powerpoint/2010/main" val="1907501914"/>
              </p:ext>
            </p:extLst>
          </p:nvPr>
        </p:nvGraphicFramePr>
        <p:xfrm>
          <a:off x="0" y="1981200"/>
          <a:ext cx="9067800" cy="4876801"/>
        </p:xfrm>
        <a:graphic>
          <a:graphicData uri="http://schemas.openxmlformats.org/drawingml/2006/table">
            <a:tbl>
              <a:tblPr firstRow="1" bandRow="1">
                <a:tableStyleId>{7DF18680-E054-41AD-8BC1-D1AEF772440D}</a:tableStyleId>
              </a:tblPr>
              <a:tblGrid>
                <a:gridCol w="942852">
                  <a:extLst>
                    <a:ext uri="{9D8B030D-6E8A-4147-A177-3AD203B41FA5}">
                      <a16:colId xmlns:a16="http://schemas.microsoft.com/office/drawing/2014/main" val="4255837101"/>
                    </a:ext>
                  </a:extLst>
                </a:gridCol>
                <a:gridCol w="2028948">
                  <a:extLst>
                    <a:ext uri="{9D8B030D-6E8A-4147-A177-3AD203B41FA5}">
                      <a16:colId xmlns:a16="http://schemas.microsoft.com/office/drawing/2014/main" val="20321136"/>
                    </a:ext>
                  </a:extLst>
                </a:gridCol>
                <a:gridCol w="4038600">
                  <a:extLst>
                    <a:ext uri="{9D8B030D-6E8A-4147-A177-3AD203B41FA5}">
                      <a16:colId xmlns:a16="http://schemas.microsoft.com/office/drawing/2014/main" val="649351830"/>
                    </a:ext>
                  </a:extLst>
                </a:gridCol>
                <a:gridCol w="2057400">
                  <a:extLst>
                    <a:ext uri="{9D8B030D-6E8A-4147-A177-3AD203B41FA5}">
                      <a16:colId xmlns:a16="http://schemas.microsoft.com/office/drawing/2014/main" val="349228998"/>
                    </a:ext>
                  </a:extLst>
                </a:gridCol>
              </a:tblGrid>
              <a:tr h="832625">
                <a:tc>
                  <a:txBody>
                    <a:bodyPr/>
                    <a:lstStyle/>
                    <a:p>
                      <a:endParaRPr lang="en-US" dirty="0"/>
                    </a:p>
                  </a:txBody>
                  <a:tcPr/>
                </a:tc>
                <a:tc>
                  <a:txBody>
                    <a:bodyPr/>
                    <a:lstStyle/>
                    <a:p>
                      <a:r>
                        <a:rPr lang="en-US" dirty="0"/>
                        <a:t>Name</a:t>
                      </a:r>
                    </a:p>
                  </a:txBody>
                  <a:tcPr/>
                </a:tc>
                <a:tc>
                  <a:txBody>
                    <a:bodyPr/>
                    <a:lstStyle/>
                    <a:p>
                      <a:r>
                        <a:rPr lang="en-US" dirty="0"/>
                        <a:t>Definition</a:t>
                      </a:r>
                    </a:p>
                  </a:txBody>
                  <a:tcPr/>
                </a:tc>
                <a:tc>
                  <a:txBody>
                    <a:bodyPr/>
                    <a:lstStyle/>
                    <a:p>
                      <a:r>
                        <a:rPr lang="en-US" dirty="0"/>
                        <a:t>Example Value</a:t>
                      </a:r>
                    </a:p>
                    <a:p>
                      <a:r>
                        <a:rPr lang="en-US" dirty="0"/>
                        <a:t> (C-172)</a:t>
                      </a:r>
                    </a:p>
                  </a:txBody>
                  <a:tcPr/>
                </a:tc>
                <a:extLst>
                  <a:ext uri="{0D108BD9-81ED-4DB2-BD59-A6C34878D82A}">
                    <a16:rowId xmlns:a16="http://schemas.microsoft.com/office/drawing/2014/main" val="910061502"/>
                  </a:ext>
                </a:extLst>
              </a:tr>
              <a:tr h="1189463">
                <a:tc>
                  <a:txBody>
                    <a:bodyPr/>
                    <a:lstStyle/>
                    <a:p>
                      <a:r>
                        <a:rPr lang="en-US" dirty="0"/>
                        <a:t>Vx</a:t>
                      </a:r>
                    </a:p>
                  </a:txBody>
                  <a:tcPr/>
                </a:tc>
                <a:tc>
                  <a:txBody>
                    <a:bodyPr/>
                    <a:lstStyle/>
                    <a:p>
                      <a:r>
                        <a:rPr lang="en-US" dirty="0"/>
                        <a:t>Best angle of climb</a:t>
                      </a:r>
                    </a:p>
                  </a:txBody>
                  <a:tcPr/>
                </a:tc>
                <a:tc>
                  <a:txBody>
                    <a:bodyPr/>
                    <a:lstStyle/>
                    <a:p>
                      <a:r>
                        <a:rPr lang="en-US" dirty="0"/>
                        <a:t>Greatest gain in altitude per distance travelled over ground</a:t>
                      </a:r>
                    </a:p>
                  </a:txBody>
                  <a:tcPr/>
                </a:tc>
                <a:tc>
                  <a:txBody>
                    <a:bodyPr/>
                    <a:lstStyle/>
                    <a:p>
                      <a:r>
                        <a:rPr lang="en-US" dirty="0"/>
                        <a:t>53 mph</a:t>
                      </a:r>
                    </a:p>
                  </a:txBody>
                  <a:tcPr/>
                </a:tc>
                <a:extLst>
                  <a:ext uri="{0D108BD9-81ED-4DB2-BD59-A6C34878D82A}">
                    <a16:rowId xmlns:a16="http://schemas.microsoft.com/office/drawing/2014/main" val="1079591628"/>
                  </a:ext>
                </a:extLst>
              </a:tr>
              <a:tr h="832625">
                <a:tc>
                  <a:txBody>
                    <a:bodyPr/>
                    <a:lstStyle/>
                    <a:p>
                      <a:r>
                        <a:rPr lang="en-US" dirty="0" err="1"/>
                        <a:t>Vms</a:t>
                      </a:r>
                      <a:endParaRPr lang="en-US" dirty="0"/>
                    </a:p>
                  </a:txBody>
                  <a:tcPr/>
                </a:tc>
                <a:tc>
                  <a:txBody>
                    <a:bodyPr/>
                    <a:lstStyle/>
                    <a:p>
                      <a:r>
                        <a:rPr lang="en-US" dirty="0"/>
                        <a:t>Minimum sink rate</a:t>
                      </a:r>
                    </a:p>
                  </a:txBody>
                  <a:tcPr/>
                </a:tc>
                <a:tc>
                  <a:txBody>
                    <a:bodyPr/>
                    <a:lstStyle/>
                    <a:p>
                      <a:r>
                        <a:rPr lang="en-US" dirty="0"/>
                        <a:t>Least altitude lost per unit of time</a:t>
                      </a:r>
                    </a:p>
                  </a:txBody>
                  <a:tcPr/>
                </a:tc>
                <a:tc>
                  <a:txBody>
                    <a:bodyPr/>
                    <a:lstStyle/>
                    <a:p>
                      <a:r>
                        <a:rPr lang="en-US" dirty="0"/>
                        <a:t>60 mph</a:t>
                      </a:r>
                    </a:p>
                  </a:txBody>
                  <a:tcPr/>
                </a:tc>
                <a:extLst>
                  <a:ext uri="{0D108BD9-81ED-4DB2-BD59-A6C34878D82A}">
                    <a16:rowId xmlns:a16="http://schemas.microsoft.com/office/drawing/2014/main" val="2658356728"/>
                  </a:ext>
                </a:extLst>
              </a:tr>
              <a:tr h="1189463">
                <a:tc>
                  <a:txBody>
                    <a:bodyPr/>
                    <a:lstStyle/>
                    <a:p>
                      <a:r>
                        <a:rPr lang="en-US" dirty="0" err="1"/>
                        <a:t>Vbg</a:t>
                      </a:r>
                      <a:endParaRPr lang="en-US" dirty="0"/>
                    </a:p>
                  </a:txBody>
                  <a:tcPr/>
                </a:tc>
                <a:tc>
                  <a:txBody>
                    <a:bodyPr/>
                    <a:lstStyle/>
                    <a:p>
                      <a:r>
                        <a:rPr lang="en-US" dirty="0"/>
                        <a:t>Best glide</a:t>
                      </a:r>
                    </a:p>
                  </a:txBody>
                  <a:tcPr/>
                </a:tc>
                <a:tc>
                  <a:txBody>
                    <a:bodyPr/>
                    <a:lstStyle/>
                    <a:p>
                      <a:r>
                        <a:rPr lang="en-US" dirty="0"/>
                        <a:t>Least altitude lost per distance travelled over ground</a:t>
                      </a:r>
                    </a:p>
                  </a:txBody>
                  <a:tcPr/>
                </a:tc>
                <a:tc>
                  <a:txBody>
                    <a:bodyPr/>
                    <a:lstStyle/>
                    <a:p>
                      <a:r>
                        <a:rPr lang="en-US" dirty="0"/>
                        <a:t>65 mph</a:t>
                      </a:r>
                    </a:p>
                  </a:txBody>
                  <a:tcPr/>
                </a:tc>
                <a:extLst>
                  <a:ext uri="{0D108BD9-81ED-4DB2-BD59-A6C34878D82A}">
                    <a16:rowId xmlns:a16="http://schemas.microsoft.com/office/drawing/2014/main" val="1694414853"/>
                  </a:ext>
                </a:extLst>
              </a:tr>
              <a:tr h="832625">
                <a:tc>
                  <a:txBody>
                    <a:bodyPr/>
                    <a:lstStyle/>
                    <a:p>
                      <a:r>
                        <a:rPr lang="en-US" dirty="0" err="1"/>
                        <a:t>Vy</a:t>
                      </a:r>
                      <a:endParaRPr lang="en-US" dirty="0"/>
                    </a:p>
                  </a:txBody>
                  <a:tcPr/>
                </a:tc>
                <a:tc>
                  <a:txBody>
                    <a:bodyPr/>
                    <a:lstStyle/>
                    <a:p>
                      <a:r>
                        <a:rPr lang="en-US" dirty="0"/>
                        <a:t>Best rate of climb</a:t>
                      </a:r>
                    </a:p>
                  </a:txBody>
                  <a:tcPr/>
                </a:tc>
                <a:tc>
                  <a:txBody>
                    <a:bodyPr/>
                    <a:lstStyle/>
                    <a:p>
                      <a:r>
                        <a:rPr lang="en-US" dirty="0"/>
                        <a:t>Greatest gain in altitude per unit of time</a:t>
                      </a:r>
                    </a:p>
                  </a:txBody>
                  <a:tcPr/>
                </a:tc>
                <a:tc>
                  <a:txBody>
                    <a:bodyPr/>
                    <a:lstStyle/>
                    <a:p>
                      <a:r>
                        <a:rPr lang="en-US" dirty="0"/>
                        <a:t>73 mph</a:t>
                      </a:r>
                    </a:p>
                  </a:txBody>
                  <a:tcPr/>
                </a:tc>
                <a:extLst>
                  <a:ext uri="{0D108BD9-81ED-4DB2-BD59-A6C34878D82A}">
                    <a16:rowId xmlns:a16="http://schemas.microsoft.com/office/drawing/2014/main" val="3054392815"/>
                  </a:ext>
                </a:extLst>
              </a:tr>
            </a:tbl>
          </a:graphicData>
        </a:graphic>
      </p:graphicFrame>
    </p:spTree>
    <p:extLst>
      <p:ext uri="{BB962C8B-B14F-4D97-AF65-F5344CB8AC3E}">
        <p14:creationId xmlns:p14="http://schemas.microsoft.com/office/powerpoint/2010/main" val="33806193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509055" y="219805"/>
            <a:ext cx="8125890" cy="1400530"/>
          </a:xfrm>
        </p:spPr>
        <p:txBody>
          <a:bodyPr>
            <a:normAutofit/>
          </a:bodyPr>
          <a:lstStyle/>
          <a:p>
            <a:pPr algn="ctr"/>
            <a:r>
              <a:rPr lang="en-US" altLang="en-US" sz="3600" dirty="0">
                <a:solidFill>
                  <a:srgbClr val="FFFFFF"/>
                </a:solidFill>
              </a:rPr>
              <a:t>The Four Forces Revisited</a:t>
            </a:r>
            <a:endParaRPr lang="en-US" sz="3600" dirty="0"/>
          </a:p>
        </p:txBody>
      </p:sp>
      <p:graphicFrame>
        <p:nvGraphicFramePr>
          <p:cNvPr id="6147" name="Object 6"/>
          <p:cNvGraphicFramePr>
            <a:graphicFrameLocks noChangeAspect="1"/>
          </p:cNvGraphicFramePr>
          <p:nvPr/>
        </p:nvGraphicFramePr>
        <p:xfrm>
          <a:off x="0" y="920070"/>
          <a:ext cx="9144000" cy="5937930"/>
        </p:xfrm>
        <a:graphic>
          <a:graphicData uri="http://schemas.openxmlformats.org/presentationml/2006/ole">
            <mc:AlternateContent xmlns:mc="http://schemas.openxmlformats.org/markup-compatibility/2006">
              <mc:Choice xmlns:v="urn:schemas-microsoft-com:vml" Requires="v">
                <p:oleObj name="Clip" r:id="rId2" imgW="7038095" imgH="4571429" progId="MS_ClipArt_Gallery.2">
                  <p:embed/>
                </p:oleObj>
              </mc:Choice>
              <mc:Fallback>
                <p:oleObj name="Clip" r:id="rId2" imgW="7038095" imgH="4571429" progId="MS_ClipArt_Gallery.2">
                  <p:embed/>
                  <p:pic>
                    <p:nvPicPr>
                      <p:cNvPr id="6147" name="Object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20070"/>
                        <a:ext cx="9144000" cy="59379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 name="Rectangle 1">
            <a:extLst>
              <a:ext uri="{FF2B5EF4-FFF2-40B4-BE49-F238E27FC236}">
                <a16:creationId xmlns:a16="http://schemas.microsoft.com/office/drawing/2014/main" id="{5EBDDB4E-8912-45E2-A289-AF814059023E}"/>
              </a:ext>
            </a:extLst>
          </p:cNvPr>
          <p:cNvSpPr/>
          <p:nvPr/>
        </p:nvSpPr>
        <p:spPr>
          <a:xfrm>
            <a:off x="7086600" y="3124200"/>
            <a:ext cx="1828800" cy="1676400"/>
          </a:xfrm>
          <a:prstGeom prst="rect">
            <a:avLst/>
          </a:prstGeom>
          <a:solidFill>
            <a:schemeClr val="accent4">
              <a:lumMod val="40000"/>
              <a:lumOff val="60000"/>
              <a:alpha val="7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peech Bubble: Rectangle with Corners Rounded 2">
            <a:extLst>
              <a:ext uri="{FF2B5EF4-FFF2-40B4-BE49-F238E27FC236}">
                <a16:creationId xmlns:a16="http://schemas.microsoft.com/office/drawing/2014/main" id="{8B41A870-2347-4DA4-9F7E-6C8205EE98BE}"/>
              </a:ext>
            </a:extLst>
          </p:cNvPr>
          <p:cNvSpPr/>
          <p:nvPr/>
        </p:nvSpPr>
        <p:spPr>
          <a:xfrm>
            <a:off x="152400" y="219805"/>
            <a:ext cx="6553200" cy="3143063"/>
          </a:xfrm>
          <a:prstGeom prst="wedgeRoundRectCallout">
            <a:avLst>
              <a:gd name="adj1" fmla="val 60518"/>
              <a:gd name="adj2" fmla="val 7712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Rearward force caused by disruption of airflow by the wing, fuselage, and other protruding surfaces. Drag opposes thrust.</a:t>
            </a:r>
          </a:p>
        </p:txBody>
      </p:sp>
    </p:spTree>
    <p:extLst>
      <p:ext uri="{BB962C8B-B14F-4D97-AF65-F5344CB8AC3E}">
        <p14:creationId xmlns:p14="http://schemas.microsoft.com/office/powerpoint/2010/main" val="344106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93400-D57E-4DA9-BEF7-DC4E2343D462}"/>
              </a:ext>
            </a:extLst>
          </p:cNvPr>
          <p:cNvSpPr>
            <a:spLocks noGrp="1"/>
          </p:cNvSpPr>
          <p:nvPr>
            <p:ph type="title"/>
          </p:nvPr>
        </p:nvSpPr>
        <p:spPr/>
        <p:txBody>
          <a:bodyPr/>
          <a:lstStyle/>
          <a:p>
            <a:r>
              <a:rPr lang="en-US" dirty="0"/>
              <a:t>Some comparisons</a:t>
            </a:r>
          </a:p>
        </p:txBody>
      </p:sp>
      <p:graphicFrame>
        <p:nvGraphicFramePr>
          <p:cNvPr id="4" name="Table 4">
            <a:extLst>
              <a:ext uri="{FF2B5EF4-FFF2-40B4-BE49-F238E27FC236}">
                <a16:creationId xmlns:a16="http://schemas.microsoft.com/office/drawing/2014/main" id="{2E8EC83F-7504-4A67-AFB3-65D63DBF6DE9}"/>
              </a:ext>
            </a:extLst>
          </p:cNvPr>
          <p:cNvGraphicFramePr>
            <a:graphicFrameLocks noGrp="1"/>
          </p:cNvGraphicFramePr>
          <p:nvPr>
            <p:ph idx="1"/>
            <p:extLst>
              <p:ext uri="{D42A27DB-BD31-4B8C-83A1-F6EECF244321}">
                <p14:modId xmlns:p14="http://schemas.microsoft.com/office/powerpoint/2010/main" val="916726038"/>
              </p:ext>
            </p:extLst>
          </p:nvPr>
        </p:nvGraphicFramePr>
        <p:xfrm>
          <a:off x="0" y="1853249"/>
          <a:ext cx="9067800" cy="3706976"/>
        </p:xfrm>
        <a:graphic>
          <a:graphicData uri="http://schemas.openxmlformats.org/drawingml/2006/table">
            <a:tbl>
              <a:tblPr firstRow="1" bandRow="1">
                <a:tableStyleId>{7DF18680-E054-41AD-8BC1-D1AEF772440D}</a:tableStyleId>
              </a:tblPr>
              <a:tblGrid>
                <a:gridCol w="3505200">
                  <a:extLst>
                    <a:ext uri="{9D8B030D-6E8A-4147-A177-3AD203B41FA5}">
                      <a16:colId xmlns:a16="http://schemas.microsoft.com/office/drawing/2014/main" val="4255837101"/>
                    </a:ext>
                  </a:extLst>
                </a:gridCol>
                <a:gridCol w="838200">
                  <a:extLst>
                    <a:ext uri="{9D8B030D-6E8A-4147-A177-3AD203B41FA5}">
                      <a16:colId xmlns:a16="http://schemas.microsoft.com/office/drawing/2014/main" val="20321136"/>
                    </a:ext>
                  </a:extLst>
                </a:gridCol>
                <a:gridCol w="3810000">
                  <a:extLst>
                    <a:ext uri="{9D8B030D-6E8A-4147-A177-3AD203B41FA5}">
                      <a16:colId xmlns:a16="http://schemas.microsoft.com/office/drawing/2014/main" val="649351830"/>
                    </a:ext>
                  </a:extLst>
                </a:gridCol>
                <a:gridCol w="914400">
                  <a:extLst>
                    <a:ext uri="{9D8B030D-6E8A-4147-A177-3AD203B41FA5}">
                      <a16:colId xmlns:a16="http://schemas.microsoft.com/office/drawing/2014/main" val="349228998"/>
                    </a:ext>
                  </a:extLst>
                </a:gridCol>
              </a:tblGrid>
              <a:tr h="693931">
                <a:tc gridSpan="2">
                  <a:txBody>
                    <a:bodyPr/>
                    <a:lstStyle/>
                    <a:p>
                      <a:r>
                        <a:rPr lang="en-US" dirty="0"/>
                        <a:t>Minimum Sink</a:t>
                      </a:r>
                    </a:p>
                    <a:p>
                      <a:r>
                        <a:rPr lang="en-US" dirty="0"/>
                        <a:t>(powered)</a:t>
                      </a:r>
                    </a:p>
                  </a:txBody>
                  <a:tcPr/>
                </a:tc>
                <a:tc hMerge="1">
                  <a:txBody>
                    <a:bodyPr/>
                    <a:lstStyle/>
                    <a:p>
                      <a:endParaRPr lang="en-US" dirty="0"/>
                    </a:p>
                  </a:txBody>
                  <a:tcPr/>
                </a:tc>
                <a:tc gridSpan="2">
                  <a:txBody>
                    <a:bodyPr/>
                    <a:lstStyle/>
                    <a:p>
                      <a:r>
                        <a:rPr lang="en-US" dirty="0"/>
                        <a:t>Best glide</a:t>
                      </a:r>
                    </a:p>
                    <a:p>
                      <a:r>
                        <a:rPr lang="en-US" dirty="0"/>
                        <a:t>(unpowered)</a:t>
                      </a:r>
                    </a:p>
                  </a:txBody>
                  <a:tcPr/>
                </a:tc>
                <a:tc hMerge="1">
                  <a:txBody>
                    <a:bodyPr/>
                    <a:lstStyle/>
                    <a:p>
                      <a:endParaRPr lang="en-US" dirty="0"/>
                    </a:p>
                  </a:txBody>
                  <a:tcPr/>
                </a:tc>
                <a:extLst>
                  <a:ext uri="{0D108BD9-81ED-4DB2-BD59-A6C34878D82A}">
                    <a16:rowId xmlns:a16="http://schemas.microsoft.com/office/drawing/2014/main" val="1275440891"/>
                  </a:ext>
                </a:extLst>
              </a:tr>
              <a:tr h="335065">
                <a:tc>
                  <a:txBody>
                    <a:bodyPr/>
                    <a:lstStyle/>
                    <a:p>
                      <a:r>
                        <a:rPr lang="en-US" dirty="0"/>
                        <a:t>Aircraft</a:t>
                      </a:r>
                    </a:p>
                  </a:txBody>
                  <a:tcPr/>
                </a:tc>
                <a:tc>
                  <a:txBody>
                    <a:bodyPr/>
                    <a:lstStyle/>
                    <a:p>
                      <a:r>
                        <a:rPr lang="en-US" dirty="0"/>
                        <a:t>Ratio</a:t>
                      </a:r>
                    </a:p>
                  </a:txBody>
                  <a:tcPr/>
                </a:tc>
                <a:tc>
                  <a:txBody>
                    <a:bodyPr/>
                    <a:lstStyle/>
                    <a:p>
                      <a:r>
                        <a:rPr lang="en-US" dirty="0"/>
                        <a:t>Aircraft</a:t>
                      </a:r>
                    </a:p>
                  </a:txBody>
                  <a:tcPr/>
                </a:tc>
                <a:tc>
                  <a:txBody>
                    <a:bodyPr/>
                    <a:lstStyle/>
                    <a:p>
                      <a:r>
                        <a:rPr lang="en-US" dirty="0"/>
                        <a:t>Ratio</a:t>
                      </a:r>
                    </a:p>
                  </a:txBody>
                  <a:tcPr/>
                </a:tc>
                <a:extLst>
                  <a:ext uri="{0D108BD9-81ED-4DB2-BD59-A6C34878D82A}">
                    <a16:rowId xmlns:a16="http://schemas.microsoft.com/office/drawing/2014/main" val="910061502"/>
                  </a:ext>
                </a:extLst>
              </a:tr>
              <a:tr h="444550">
                <a:tc>
                  <a:txBody>
                    <a:bodyPr/>
                    <a:lstStyle/>
                    <a:p>
                      <a:r>
                        <a:rPr lang="en-US" dirty="0"/>
                        <a:t>House sparrow</a:t>
                      </a:r>
                    </a:p>
                  </a:txBody>
                  <a:tcPr/>
                </a:tc>
                <a:tc>
                  <a:txBody>
                    <a:bodyPr/>
                    <a:lstStyle/>
                    <a:p>
                      <a:r>
                        <a:rPr lang="en-US" dirty="0"/>
                        <a:t>4:1</a:t>
                      </a:r>
                    </a:p>
                  </a:txBody>
                  <a:tcPr/>
                </a:tc>
                <a:tc>
                  <a:txBody>
                    <a:bodyPr/>
                    <a:lstStyle/>
                    <a:p>
                      <a:r>
                        <a:rPr lang="en-US" dirty="0"/>
                        <a:t>Northern flying squirrel</a:t>
                      </a:r>
                    </a:p>
                  </a:txBody>
                  <a:tcPr/>
                </a:tc>
                <a:tc>
                  <a:txBody>
                    <a:bodyPr/>
                    <a:lstStyle/>
                    <a:p>
                      <a:r>
                        <a:rPr lang="en-US" dirty="0"/>
                        <a:t>2:1</a:t>
                      </a:r>
                    </a:p>
                  </a:txBody>
                  <a:tcPr/>
                </a:tc>
                <a:extLst>
                  <a:ext uri="{0D108BD9-81ED-4DB2-BD59-A6C34878D82A}">
                    <a16:rowId xmlns:a16="http://schemas.microsoft.com/office/drawing/2014/main" val="1079591628"/>
                  </a:ext>
                </a:extLst>
              </a:tr>
              <a:tr h="444550">
                <a:tc>
                  <a:txBody>
                    <a:bodyPr/>
                    <a:lstStyle/>
                    <a:p>
                      <a:r>
                        <a:rPr lang="en-US" dirty="0"/>
                        <a:t>Wright Flyer</a:t>
                      </a:r>
                    </a:p>
                  </a:txBody>
                  <a:tcPr/>
                </a:tc>
                <a:tc>
                  <a:txBody>
                    <a:bodyPr/>
                    <a:lstStyle/>
                    <a:p>
                      <a:r>
                        <a:rPr lang="en-US" dirty="0"/>
                        <a:t>8:1</a:t>
                      </a:r>
                    </a:p>
                  </a:txBody>
                  <a:tcPr/>
                </a:tc>
                <a:tc>
                  <a:txBody>
                    <a:bodyPr/>
                    <a:lstStyle/>
                    <a:p>
                      <a:r>
                        <a:rPr lang="en-US" dirty="0"/>
                        <a:t>Air Canada Flight 143</a:t>
                      </a:r>
                    </a:p>
                    <a:p>
                      <a:r>
                        <a:rPr lang="en-US" dirty="0"/>
                        <a:t>(Gimli Glider)</a:t>
                      </a:r>
                    </a:p>
                  </a:txBody>
                  <a:tcPr/>
                </a:tc>
                <a:tc>
                  <a:txBody>
                    <a:bodyPr/>
                    <a:lstStyle/>
                    <a:p>
                      <a:r>
                        <a:rPr lang="en-US" dirty="0"/>
                        <a:t>12:1</a:t>
                      </a:r>
                    </a:p>
                  </a:txBody>
                  <a:tcPr/>
                </a:tc>
                <a:extLst>
                  <a:ext uri="{0D108BD9-81ED-4DB2-BD59-A6C34878D82A}">
                    <a16:rowId xmlns:a16="http://schemas.microsoft.com/office/drawing/2014/main" val="2658356728"/>
                  </a:ext>
                </a:extLst>
              </a:tr>
              <a:tr h="444550">
                <a:tc>
                  <a:txBody>
                    <a:bodyPr/>
                    <a:lstStyle/>
                    <a:p>
                      <a:r>
                        <a:rPr lang="en-US" dirty="0"/>
                        <a:t>Herring gull</a:t>
                      </a:r>
                    </a:p>
                  </a:txBody>
                  <a:tcPr/>
                </a:tc>
                <a:tc>
                  <a:txBody>
                    <a:bodyPr/>
                    <a:lstStyle/>
                    <a:p>
                      <a:r>
                        <a:rPr lang="en-US" dirty="0"/>
                        <a:t>10:1</a:t>
                      </a:r>
                    </a:p>
                  </a:txBody>
                  <a:tcPr/>
                </a:tc>
                <a:tc>
                  <a:txBody>
                    <a:bodyPr/>
                    <a:lstStyle/>
                    <a:p>
                      <a:r>
                        <a:rPr lang="en-US" dirty="0"/>
                        <a:t>Hang glider</a:t>
                      </a:r>
                    </a:p>
                  </a:txBody>
                  <a:tcPr/>
                </a:tc>
                <a:tc>
                  <a:txBody>
                    <a:bodyPr/>
                    <a:lstStyle/>
                    <a:p>
                      <a:r>
                        <a:rPr lang="en-US" dirty="0"/>
                        <a:t>15:1</a:t>
                      </a:r>
                    </a:p>
                  </a:txBody>
                  <a:tcPr/>
                </a:tc>
                <a:extLst>
                  <a:ext uri="{0D108BD9-81ED-4DB2-BD59-A6C34878D82A}">
                    <a16:rowId xmlns:a16="http://schemas.microsoft.com/office/drawing/2014/main" val="1694414853"/>
                  </a:ext>
                </a:extLst>
              </a:tr>
              <a:tr h="424174">
                <a:tc>
                  <a:txBody>
                    <a:bodyPr/>
                    <a:lstStyle/>
                    <a:p>
                      <a:r>
                        <a:rPr lang="en-US" dirty="0"/>
                        <a:t>Airbus A320 (cruise)</a:t>
                      </a:r>
                    </a:p>
                  </a:txBody>
                  <a:tcPr/>
                </a:tc>
                <a:tc>
                  <a:txBody>
                    <a:bodyPr/>
                    <a:lstStyle/>
                    <a:p>
                      <a:r>
                        <a:rPr lang="en-US" dirty="0"/>
                        <a:t>20:1</a:t>
                      </a:r>
                    </a:p>
                  </a:txBody>
                  <a:tcPr/>
                </a:tc>
                <a:tc>
                  <a:txBody>
                    <a:bodyPr/>
                    <a:lstStyle/>
                    <a:p>
                      <a:r>
                        <a:rPr lang="en-US" dirty="0"/>
                        <a:t>Great </a:t>
                      </a:r>
                      <a:r>
                        <a:rPr lang="en-US" dirty="0" err="1"/>
                        <a:t>frigatebird</a:t>
                      </a:r>
                      <a:endParaRPr lang="en-US" dirty="0"/>
                    </a:p>
                  </a:txBody>
                  <a:tcPr/>
                </a:tc>
                <a:tc>
                  <a:txBody>
                    <a:bodyPr/>
                    <a:lstStyle/>
                    <a:p>
                      <a:r>
                        <a:rPr lang="en-US" dirty="0"/>
                        <a:t>22:1</a:t>
                      </a:r>
                    </a:p>
                  </a:txBody>
                  <a:tcPr/>
                </a:tc>
                <a:extLst>
                  <a:ext uri="{0D108BD9-81ED-4DB2-BD59-A6C34878D82A}">
                    <a16:rowId xmlns:a16="http://schemas.microsoft.com/office/drawing/2014/main" val="3054392815"/>
                  </a:ext>
                </a:extLst>
              </a:tr>
              <a:tr h="693931">
                <a:tc>
                  <a:txBody>
                    <a:bodyPr/>
                    <a:lstStyle/>
                    <a:p>
                      <a:r>
                        <a:rPr lang="en-US" dirty="0"/>
                        <a:t>Rutan Voyager</a:t>
                      </a:r>
                    </a:p>
                  </a:txBody>
                  <a:tcPr/>
                </a:tc>
                <a:tc>
                  <a:txBody>
                    <a:bodyPr/>
                    <a:lstStyle/>
                    <a:p>
                      <a:r>
                        <a:rPr lang="en-US" dirty="0"/>
                        <a:t>27:1</a:t>
                      </a:r>
                    </a:p>
                  </a:txBody>
                  <a:tcPr/>
                </a:tc>
                <a:tc>
                  <a:txBody>
                    <a:bodyPr/>
                    <a:lstStyle/>
                    <a:p>
                      <a:r>
                        <a:rPr lang="en-US" dirty="0"/>
                        <a:t>Eta glider</a:t>
                      </a:r>
                    </a:p>
                  </a:txBody>
                  <a:tcPr/>
                </a:tc>
                <a:tc>
                  <a:txBody>
                    <a:bodyPr/>
                    <a:lstStyle/>
                    <a:p>
                      <a:r>
                        <a:rPr lang="en-US" dirty="0"/>
                        <a:t>70:1</a:t>
                      </a:r>
                    </a:p>
                  </a:txBody>
                  <a:tcPr/>
                </a:tc>
                <a:extLst>
                  <a:ext uri="{0D108BD9-81ED-4DB2-BD59-A6C34878D82A}">
                    <a16:rowId xmlns:a16="http://schemas.microsoft.com/office/drawing/2014/main" val="2992837496"/>
                  </a:ext>
                </a:extLst>
              </a:tr>
            </a:tbl>
          </a:graphicData>
        </a:graphic>
      </p:graphicFrame>
    </p:spTree>
    <p:extLst>
      <p:ext uri="{BB962C8B-B14F-4D97-AF65-F5344CB8AC3E}">
        <p14:creationId xmlns:p14="http://schemas.microsoft.com/office/powerpoint/2010/main" val="4339992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0C56D-2760-4665-B11A-D11C0627405A}"/>
              </a:ext>
            </a:extLst>
          </p:cNvPr>
          <p:cNvSpPr>
            <a:spLocks noGrp="1"/>
          </p:cNvSpPr>
          <p:nvPr>
            <p:ph type="title"/>
          </p:nvPr>
        </p:nvSpPr>
        <p:spPr/>
        <p:txBody>
          <a:bodyPr/>
          <a:lstStyle/>
          <a:p>
            <a:r>
              <a:rPr lang="en-US" dirty="0"/>
              <a:t>Some other measures</a:t>
            </a:r>
          </a:p>
        </p:txBody>
      </p:sp>
      <p:graphicFrame>
        <p:nvGraphicFramePr>
          <p:cNvPr id="4" name="Table 4">
            <a:extLst>
              <a:ext uri="{FF2B5EF4-FFF2-40B4-BE49-F238E27FC236}">
                <a16:creationId xmlns:a16="http://schemas.microsoft.com/office/drawing/2014/main" id="{A62B7A4B-6A59-4F09-A986-B83D53207BBE}"/>
              </a:ext>
            </a:extLst>
          </p:cNvPr>
          <p:cNvGraphicFramePr>
            <a:graphicFrameLocks noGrp="1"/>
          </p:cNvGraphicFramePr>
          <p:nvPr>
            <p:ph idx="1"/>
            <p:extLst>
              <p:ext uri="{D42A27DB-BD31-4B8C-83A1-F6EECF244321}">
                <p14:modId xmlns:p14="http://schemas.microsoft.com/office/powerpoint/2010/main" val="2579381176"/>
              </p:ext>
            </p:extLst>
          </p:nvPr>
        </p:nvGraphicFramePr>
        <p:xfrm>
          <a:off x="0" y="1201420"/>
          <a:ext cx="9144000" cy="4026412"/>
        </p:xfrm>
        <a:graphic>
          <a:graphicData uri="http://schemas.openxmlformats.org/drawingml/2006/table">
            <a:tbl>
              <a:tblPr firstRow="1" bandRow="1">
                <a:tableStyleId>{7DF18680-E054-41AD-8BC1-D1AEF772440D}</a:tableStyleId>
              </a:tblPr>
              <a:tblGrid>
                <a:gridCol w="1911083">
                  <a:extLst>
                    <a:ext uri="{9D8B030D-6E8A-4147-A177-3AD203B41FA5}">
                      <a16:colId xmlns:a16="http://schemas.microsoft.com/office/drawing/2014/main" val="1003167381"/>
                    </a:ext>
                  </a:extLst>
                </a:gridCol>
                <a:gridCol w="3118117">
                  <a:extLst>
                    <a:ext uri="{9D8B030D-6E8A-4147-A177-3AD203B41FA5}">
                      <a16:colId xmlns:a16="http://schemas.microsoft.com/office/drawing/2014/main" val="2546747694"/>
                    </a:ext>
                  </a:extLst>
                </a:gridCol>
                <a:gridCol w="4114800">
                  <a:extLst>
                    <a:ext uri="{9D8B030D-6E8A-4147-A177-3AD203B41FA5}">
                      <a16:colId xmlns:a16="http://schemas.microsoft.com/office/drawing/2014/main" val="1118943401"/>
                    </a:ext>
                  </a:extLst>
                </a:gridCol>
              </a:tblGrid>
              <a:tr h="367286">
                <a:tc>
                  <a:txBody>
                    <a:bodyPr/>
                    <a:lstStyle/>
                    <a:p>
                      <a:r>
                        <a:rPr lang="en-US" dirty="0"/>
                        <a:t>Name</a:t>
                      </a:r>
                    </a:p>
                  </a:txBody>
                  <a:tcPr/>
                </a:tc>
                <a:tc>
                  <a:txBody>
                    <a:bodyPr/>
                    <a:lstStyle/>
                    <a:p>
                      <a:r>
                        <a:rPr lang="en-US" dirty="0"/>
                        <a:t>Calculation</a:t>
                      </a:r>
                    </a:p>
                  </a:txBody>
                  <a:tcPr/>
                </a:tc>
                <a:tc>
                  <a:txBody>
                    <a:bodyPr/>
                    <a:lstStyle/>
                    <a:p>
                      <a:r>
                        <a:rPr lang="en-US" dirty="0"/>
                        <a:t>Characteristics as measure +</a:t>
                      </a:r>
                    </a:p>
                  </a:txBody>
                  <a:tcPr/>
                </a:tc>
                <a:extLst>
                  <a:ext uri="{0D108BD9-81ED-4DB2-BD59-A6C34878D82A}">
                    <a16:rowId xmlns:a16="http://schemas.microsoft.com/office/drawing/2014/main" val="1615856296"/>
                  </a:ext>
                </a:extLst>
              </a:tr>
              <a:tr h="1177329">
                <a:tc>
                  <a:txBody>
                    <a:bodyPr/>
                    <a:lstStyle/>
                    <a:p>
                      <a:r>
                        <a:rPr lang="en-US" dirty="0"/>
                        <a:t>Wing loading</a:t>
                      </a:r>
                    </a:p>
                  </a:txBody>
                  <a:tcPr/>
                </a:tc>
                <a:tc>
                  <a:txBody>
                    <a:bodyPr/>
                    <a:lstStyle/>
                    <a:p>
                      <a:r>
                        <a:rPr lang="en-US" dirty="0"/>
                        <a:t>Gross weight/wing area</a:t>
                      </a:r>
                    </a:p>
                  </a:txBody>
                  <a:tcPr/>
                </a:tc>
                <a:tc>
                  <a:txBody>
                    <a:bodyPr/>
                    <a:lstStyle/>
                    <a:p>
                      <a:r>
                        <a:rPr lang="en-US" dirty="0"/>
                        <a:t>Higher max cruise speed</a:t>
                      </a:r>
                    </a:p>
                    <a:p>
                      <a:r>
                        <a:rPr lang="en-US" dirty="0"/>
                        <a:t>Greater stability in turbulence</a:t>
                      </a:r>
                    </a:p>
                    <a:p>
                      <a:r>
                        <a:rPr lang="en-US" dirty="0"/>
                        <a:t>Higher stall speed</a:t>
                      </a:r>
                    </a:p>
                    <a:p>
                      <a:r>
                        <a:rPr lang="en-US" dirty="0"/>
                        <a:t>Longer TO/landing distance</a:t>
                      </a:r>
                    </a:p>
                  </a:txBody>
                  <a:tcPr/>
                </a:tc>
                <a:extLst>
                  <a:ext uri="{0D108BD9-81ED-4DB2-BD59-A6C34878D82A}">
                    <a16:rowId xmlns:a16="http://schemas.microsoft.com/office/drawing/2014/main" val="2661307076"/>
                  </a:ext>
                </a:extLst>
              </a:tr>
              <a:tr h="1449020">
                <a:tc>
                  <a:txBody>
                    <a:bodyPr/>
                    <a:lstStyle/>
                    <a:p>
                      <a:r>
                        <a:rPr lang="en-US" dirty="0"/>
                        <a:t>Power loading</a:t>
                      </a:r>
                    </a:p>
                  </a:txBody>
                  <a:tcPr/>
                </a:tc>
                <a:tc>
                  <a:txBody>
                    <a:bodyPr/>
                    <a:lstStyle/>
                    <a:p>
                      <a:r>
                        <a:rPr lang="en-US" dirty="0"/>
                        <a:t>Gross weight/ horsepower</a:t>
                      </a:r>
                    </a:p>
                  </a:txBody>
                  <a:tcPr/>
                </a:tc>
                <a:tc>
                  <a:txBody>
                    <a:bodyPr/>
                    <a:lstStyle/>
                    <a:p>
                      <a:r>
                        <a:rPr lang="en-US" dirty="0"/>
                        <a:t>Lower fuel consumption</a:t>
                      </a:r>
                    </a:p>
                    <a:p>
                      <a:r>
                        <a:rPr lang="en-US" dirty="0"/>
                        <a:t>Greater endurance</a:t>
                      </a:r>
                    </a:p>
                    <a:p>
                      <a:r>
                        <a:rPr lang="en-US" dirty="0"/>
                        <a:t>Lower cruise speed</a:t>
                      </a:r>
                    </a:p>
                    <a:p>
                      <a:r>
                        <a:rPr lang="en-US" dirty="0"/>
                        <a:t>Longer takeoff roll</a:t>
                      </a:r>
                    </a:p>
                    <a:p>
                      <a:r>
                        <a:rPr lang="en-US" dirty="0"/>
                        <a:t>Lower climb rate</a:t>
                      </a:r>
                    </a:p>
                  </a:txBody>
                  <a:tcPr/>
                </a:tc>
                <a:extLst>
                  <a:ext uri="{0D108BD9-81ED-4DB2-BD59-A6C34878D82A}">
                    <a16:rowId xmlns:a16="http://schemas.microsoft.com/office/drawing/2014/main" val="1083669152"/>
                  </a:ext>
                </a:extLst>
              </a:tr>
              <a:tr h="367286">
                <a:tc>
                  <a:txBody>
                    <a:bodyPr/>
                    <a:lstStyle/>
                    <a:p>
                      <a:r>
                        <a:rPr lang="en-US" dirty="0"/>
                        <a:t>Carson speed</a:t>
                      </a:r>
                    </a:p>
                  </a:txBody>
                  <a:tcPr/>
                </a:tc>
                <a:tc>
                  <a:txBody>
                    <a:bodyPr/>
                    <a:lstStyle/>
                    <a:p>
                      <a:r>
                        <a:rPr lang="en-US" dirty="0"/>
                        <a:t>Best glide speed * 1.32</a:t>
                      </a:r>
                    </a:p>
                  </a:txBody>
                  <a:tcPr/>
                </a:tc>
                <a:tc>
                  <a:txBody>
                    <a:bodyPr/>
                    <a:lstStyle/>
                    <a:p>
                      <a:r>
                        <a:rPr lang="en-US" dirty="0"/>
                        <a:t>Cruise speed that delivers best fuel economy</a:t>
                      </a:r>
                    </a:p>
                  </a:txBody>
                  <a:tcPr/>
                </a:tc>
                <a:extLst>
                  <a:ext uri="{0D108BD9-81ED-4DB2-BD59-A6C34878D82A}">
                    <a16:rowId xmlns:a16="http://schemas.microsoft.com/office/drawing/2014/main" val="3266380292"/>
                  </a:ext>
                </a:extLst>
              </a:tr>
              <a:tr h="367286">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919771883"/>
                  </a:ext>
                </a:extLst>
              </a:tr>
            </a:tbl>
          </a:graphicData>
        </a:graphic>
      </p:graphicFrame>
    </p:spTree>
    <p:extLst>
      <p:ext uri="{BB962C8B-B14F-4D97-AF65-F5344CB8AC3E}">
        <p14:creationId xmlns:p14="http://schemas.microsoft.com/office/powerpoint/2010/main" val="35514062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578A1-E5A2-424F-9327-08C362CA619E}"/>
              </a:ext>
            </a:extLst>
          </p:cNvPr>
          <p:cNvSpPr>
            <a:spLocks noGrp="1"/>
          </p:cNvSpPr>
          <p:nvPr>
            <p:ph type="ctrTitle"/>
          </p:nvPr>
        </p:nvSpPr>
        <p:spPr/>
        <p:txBody>
          <a:bodyPr/>
          <a:lstStyle/>
          <a:p>
            <a:r>
              <a:rPr lang="en-US" sz="5400" dirty="0"/>
              <a:t>Stability</a:t>
            </a:r>
          </a:p>
        </p:txBody>
      </p:sp>
      <p:sp>
        <p:nvSpPr>
          <p:cNvPr id="3" name="Subtitle 2">
            <a:extLst>
              <a:ext uri="{FF2B5EF4-FFF2-40B4-BE49-F238E27FC236}">
                <a16:creationId xmlns:a16="http://schemas.microsoft.com/office/drawing/2014/main" id="{92EB0D50-4E90-4B10-A3C0-28B3B53C242F}"/>
              </a:ext>
            </a:extLst>
          </p:cNvPr>
          <p:cNvSpPr>
            <a:spLocks noGrp="1"/>
          </p:cNvSpPr>
          <p:nvPr>
            <p:ph type="subTitle" idx="1"/>
          </p:nvPr>
        </p:nvSpPr>
        <p:spPr/>
        <p:txBody>
          <a:bodyPr/>
          <a:lstStyle/>
          <a:p>
            <a:r>
              <a:rPr lang="en-US" dirty="0"/>
              <a:t>Axes of stability</a:t>
            </a:r>
          </a:p>
          <a:p>
            <a:r>
              <a:rPr lang="en-US" dirty="0"/>
              <a:t>Static vs dynamic stability</a:t>
            </a:r>
          </a:p>
        </p:txBody>
      </p:sp>
    </p:spTree>
    <p:extLst>
      <p:ext uri="{BB962C8B-B14F-4D97-AF65-F5344CB8AC3E}">
        <p14:creationId xmlns:p14="http://schemas.microsoft.com/office/powerpoint/2010/main" val="7678128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25C7A-08BD-466A-A85B-8DDD49B2566D}"/>
              </a:ext>
            </a:extLst>
          </p:cNvPr>
          <p:cNvSpPr>
            <a:spLocks noGrp="1"/>
          </p:cNvSpPr>
          <p:nvPr>
            <p:ph type="title"/>
          </p:nvPr>
        </p:nvSpPr>
        <p:spPr>
          <a:xfrm>
            <a:off x="484710" y="452718"/>
            <a:ext cx="8125890" cy="842682"/>
          </a:xfrm>
        </p:spPr>
        <p:txBody>
          <a:bodyPr/>
          <a:lstStyle/>
          <a:p>
            <a:r>
              <a:rPr lang="en-US" dirty="0"/>
              <a:t>Stability: Definitions</a:t>
            </a:r>
          </a:p>
        </p:txBody>
      </p:sp>
      <p:sp>
        <p:nvSpPr>
          <p:cNvPr id="3" name="Content Placeholder 2">
            <a:extLst>
              <a:ext uri="{FF2B5EF4-FFF2-40B4-BE49-F238E27FC236}">
                <a16:creationId xmlns:a16="http://schemas.microsoft.com/office/drawing/2014/main" id="{B45BE93A-9908-4157-96F0-1E4BE2F2CF03}"/>
              </a:ext>
            </a:extLst>
          </p:cNvPr>
          <p:cNvSpPr>
            <a:spLocks noGrp="1"/>
          </p:cNvSpPr>
          <p:nvPr>
            <p:ph idx="1"/>
          </p:nvPr>
        </p:nvSpPr>
        <p:spPr>
          <a:xfrm>
            <a:off x="609600" y="1371600"/>
            <a:ext cx="7848600" cy="4876807"/>
          </a:xfrm>
        </p:spPr>
        <p:txBody>
          <a:bodyPr>
            <a:normAutofit/>
          </a:bodyPr>
          <a:lstStyle/>
          <a:p>
            <a:r>
              <a:rPr lang="en-US" sz="3200" dirty="0"/>
              <a:t>Stability is the way a body reacts in response to a disturbance of its equilibrium.</a:t>
            </a:r>
          </a:p>
          <a:p>
            <a:r>
              <a:rPr lang="en-US" sz="3200" dirty="0"/>
              <a:t>In an aircraft, this means its tendency to correct for changed conditions and to return to or to continue on the original flight path. </a:t>
            </a:r>
          </a:p>
          <a:p>
            <a:r>
              <a:rPr lang="en-US" sz="3200" dirty="0"/>
              <a:t>It is primarily an aircraft design characteristic.</a:t>
            </a:r>
          </a:p>
        </p:txBody>
      </p:sp>
    </p:spTree>
    <p:extLst>
      <p:ext uri="{BB962C8B-B14F-4D97-AF65-F5344CB8AC3E}">
        <p14:creationId xmlns:p14="http://schemas.microsoft.com/office/powerpoint/2010/main" val="13109902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25C7A-08BD-466A-A85B-8DDD49B2566D}"/>
              </a:ext>
            </a:extLst>
          </p:cNvPr>
          <p:cNvSpPr>
            <a:spLocks noGrp="1"/>
          </p:cNvSpPr>
          <p:nvPr>
            <p:ph type="title"/>
          </p:nvPr>
        </p:nvSpPr>
        <p:spPr>
          <a:xfrm>
            <a:off x="484710" y="452718"/>
            <a:ext cx="8125890" cy="842682"/>
          </a:xfrm>
        </p:spPr>
        <p:txBody>
          <a:bodyPr/>
          <a:lstStyle/>
          <a:p>
            <a:r>
              <a:rPr lang="en-US" dirty="0"/>
              <a:t>Stability: Relevance</a:t>
            </a:r>
          </a:p>
        </p:txBody>
      </p:sp>
      <p:sp>
        <p:nvSpPr>
          <p:cNvPr id="3" name="Content Placeholder 2">
            <a:extLst>
              <a:ext uri="{FF2B5EF4-FFF2-40B4-BE49-F238E27FC236}">
                <a16:creationId xmlns:a16="http://schemas.microsoft.com/office/drawing/2014/main" id="{B45BE93A-9908-4157-96F0-1E4BE2F2CF03}"/>
              </a:ext>
            </a:extLst>
          </p:cNvPr>
          <p:cNvSpPr>
            <a:spLocks noGrp="1"/>
          </p:cNvSpPr>
          <p:nvPr>
            <p:ph idx="1"/>
          </p:nvPr>
        </p:nvSpPr>
        <p:spPr>
          <a:xfrm>
            <a:off x="609600" y="1371600"/>
            <a:ext cx="7848600" cy="4876807"/>
          </a:xfrm>
        </p:spPr>
        <p:txBody>
          <a:bodyPr/>
          <a:lstStyle/>
          <a:p>
            <a:r>
              <a:rPr lang="en-US" sz="2800" dirty="0"/>
              <a:t>If an aircraft is to be useful, it must be safely controllable without exceeding the pilot’s strength or requiring exceptional flying ability. </a:t>
            </a:r>
          </a:p>
          <a:p>
            <a:r>
              <a:rPr lang="en-US" sz="2800" dirty="0"/>
              <a:t>If an aircraft is to fly straight and steady along any arbitrary flight path, the forces acting on it must be in static equilibrium. </a:t>
            </a:r>
          </a:p>
          <a:p>
            <a:r>
              <a:rPr lang="en-US" sz="2800" dirty="0"/>
              <a:t>There are two types of stability:</a:t>
            </a:r>
          </a:p>
          <a:p>
            <a:pPr lvl="1"/>
            <a:r>
              <a:rPr lang="en-US" sz="2800" dirty="0"/>
              <a:t>Static</a:t>
            </a:r>
          </a:p>
          <a:p>
            <a:pPr lvl="1"/>
            <a:r>
              <a:rPr lang="en-US" sz="2800" dirty="0"/>
              <a:t>Dynamic </a:t>
            </a:r>
          </a:p>
        </p:txBody>
      </p:sp>
    </p:spTree>
    <p:extLst>
      <p:ext uri="{BB962C8B-B14F-4D97-AF65-F5344CB8AC3E}">
        <p14:creationId xmlns:p14="http://schemas.microsoft.com/office/powerpoint/2010/main" val="38529536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B054DE3-0889-4980-B862-B1F1FF5376E3}"/>
              </a:ext>
            </a:extLst>
          </p:cNvPr>
          <p:cNvSpPr txBox="1"/>
          <p:nvPr/>
        </p:nvSpPr>
        <p:spPr>
          <a:xfrm>
            <a:off x="228600" y="838200"/>
            <a:ext cx="2438400" cy="2308324"/>
          </a:xfrm>
          <a:prstGeom prst="rect">
            <a:avLst/>
          </a:prstGeom>
          <a:noFill/>
        </p:spPr>
        <p:txBody>
          <a:bodyPr wrap="square" rtlCol="0">
            <a:spAutoFit/>
          </a:bodyPr>
          <a:lstStyle/>
          <a:p>
            <a:r>
              <a:rPr lang="en-US" sz="4800" dirty="0"/>
              <a:t>Axes</a:t>
            </a:r>
          </a:p>
          <a:p>
            <a:r>
              <a:rPr lang="en-US" sz="4800" dirty="0"/>
              <a:t> of Stability</a:t>
            </a:r>
          </a:p>
        </p:txBody>
      </p:sp>
      <p:pic>
        <p:nvPicPr>
          <p:cNvPr id="114690" name="Picture 2" descr="https://www.flightliteracy.com/wp-content/uploads/2017/11/6-4.jpg">
            <a:extLst>
              <a:ext uri="{FF2B5EF4-FFF2-40B4-BE49-F238E27FC236}">
                <a16:creationId xmlns:a16="http://schemas.microsoft.com/office/drawing/2014/main" id="{9B0AAC48-0964-4EA9-876C-21EC1EF19E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7729" y="31848"/>
            <a:ext cx="5636271" cy="6826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80858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8A5311-C548-422F-A5DF-9003AE12D6B9}"/>
              </a:ext>
            </a:extLst>
          </p:cNvPr>
          <p:cNvPicPr>
            <a:picLocks noChangeAspect="1"/>
          </p:cNvPicPr>
          <p:nvPr/>
        </p:nvPicPr>
        <p:blipFill>
          <a:blip r:embed="rId2"/>
          <a:stretch>
            <a:fillRect/>
          </a:stretch>
        </p:blipFill>
        <p:spPr>
          <a:xfrm>
            <a:off x="12700" y="2632740"/>
            <a:ext cx="9144000" cy="4199860"/>
          </a:xfrm>
          <a:prstGeom prst="rect">
            <a:avLst/>
          </a:prstGeom>
        </p:spPr>
      </p:pic>
      <p:graphicFrame>
        <p:nvGraphicFramePr>
          <p:cNvPr id="4" name="Table 4">
            <a:extLst>
              <a:ext uri="{FF2B5EF4-FFF2-40B4-BE49-F238E27FC236}">
                <a16:creationId xmlns:a16="http://schemas.microsoft.com/office/drawing/2014/main" id="{9B500FAB-F56F-4C42-B5EA-EED584733441}"/>
              </a:ext>
            </a:extLst>
          </p:cNvPr>
          <p:cNvGraphicFramePr>
            <a:graphicFrameLocks noGrp="1" noChangeAspect="1"/>
          </p:cNvGraphicFramePr>
          <p:nvPr>
            <p:extLst>
              <p:ext uri="{D42A27DB-BD31-4B8C-83A1-F6EECF244321}">
                <p14:modId xmlns:p14="http://schemas.microsoft.com/office/powerpoint/2010/main" val="677440663"/>
              </p:ext>
            </p:extLst>
          </p:nvPr>
        </p:nvGraphicFramePr>
        <p:xfrm>
          <a:off x="12700" y="152401"/>
          <a:ext cx="9131301" cy="2367420"/>
        </p:xfrm>
        <a:graphic>
          <a:graphicData uri="http://schemas.openxmlformats.org/drawingml/2006/table">
            <a:tbl>
              <a:tblPr firstRow="1" bandRow="1">
                <a:tableStyleId>{7DF18680-E054-41AD-8BC1-D1AEF772440D}</a:tableStyleId>
              </a:tblPr>
              <a:tblGrid>
                <a:gridCol w="3043767">
                  <a:extLst>
                    <a:ext uri="{9D8B030D-6E8A-4147-A177-3AD203B41FA5}">
                      <a16:colId xmlns:a16="http://schemas.microsoft.com/office/drawing/2014/main" val="1161009701"/>
                    </a:ext>
                  </a:extLst>
                </a:gridCol>
                <a:gridCol w="3043767">
                  <a:extLst>
                    <a:ext uri="{9D8B030D-6E8A-4147-A177-3AD203B41FA5}">
                      <a16:colId xmlns:a16="http://schemas.microsoft.com/office/drawing/2014/main" val="3284420027"/>
                    </a:ext>
                  </a:extLst>
                </a:gridCol>
                <a:gridCol w="3043767">
                  <a:extLst>
                    <a:ext uri="{9D8B030D-6E8A-4147-A177-3AD203B41FA5}">
                      <a16:colId xmlns:a16="http://schemas.microsoft.com/office/drawing/2014/main" val="1306930899"/>
                    </a:ext>
                  </a:extLst>
                </a:gridCol>
              </a:tblGrid>
              <a:tr h="2209800">
                <a:tc>
                  <a:txBody>
                    <a:bodyPr/>
                    <a:lstStyle/>
                    <a:p>
                      <a:r>
                        <a:rPr lang="en-US" sz="1800" b="0" i="0" u="none" strike="noStrike" kern="1200" baseline="0" dirty="0">
                          <a:solidFill>
                            <a:schemeClr val="lt1"/>
                          </a:solidFill>
                          <a:latin typeface="+mn-lt"/>
                          <a:ea typeface="+mn-ea"/>
                          <a:cs typeface="+mn-cs"/>
                        </a:rPr>
                        <a:t>Positive static stability</a:t>
                      </a:r>
                    </a:p>
                    <a:p>
                      <a:endParaRPr lang="en-US" sz="1800" b="0" i="0" u="none" strike="noStrike" kern="1200" baseline="0" dirty="0">
                        <a:solidFill>
                          <a:schemeClr val="lt1"/>
                        </a:solidFill>
                        <a:latin typeface="+mn-lt"/>
                        <a:ea typeface="+mn-ea"/>
                        <a:cs typeface="+mn-cs"/>
                      </a:endParaRPr>
                    </a:p>
                    <a:p>
                      <a:r>
                        <a:rPr lang="en-US" sz="1800" b="0" i="0" u="none" strike="noStrike" kern="1200" baseline="0" dirty="0">
                          <a:solidFill>
                            <a:schemeClr val="lt1"/>
                          </a:solidFill>
                          <a:latin typeface="+mn-lt"/>
                          <a:ea typeface="+mn-ea"/>
                          <a:cs typeface="+mn-cs"/>
                        </a:rPr>
                        <a:t>The initial tendency of the aircraft to return to the original state of equilibrium after being disturbed</a:t>
                      </a:r>
                    </a:p>
                  </a:txBody>
                  <a:tcPr marL="172859" marR="172859" marT="86430" marB="86430"/>
                </a:tc>
                <a:tc>
                  <a:txBody>
                    <a:bodyPr/>
                    <a:lstStyle/>
                    <a:p>
                      <a:pPr marL="0" marR="0" lvl="0" indent="0" algn="l" defTabSz="457207"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lt1"/>
                          </a:solidFill>
                          <a:latin typeface="+mn-lt"/>
                          <a:ea typeface="+mn-ea"/>
                          <a:cs typeface="+mn-cs"/>
                        </a:rPr>
                        <a:t>Neutral static stability</a:t>
                      </a:r>
                    </a:p>
                    <a:p>
                      <a:pPr marL="0" marR="0" lvl="0" indent="0" algn="l" defTabSz="457207" rtl="0" eaLnBrk="1" fontAlgn="auto" latinLnBrk="0" hangingPunct="1">
                        <a:lnSpc>
                          <a:spcPct val="100000"/>
                        </a:lnSpc>
                        <a:spcBef>
                          <a:spcPts val="0"/>
                        </a:spcBef>
                        <a:spcAft>
                          <a:spcPts val="0"/>
                        </a:spcAft>
                        <a:buClrTx/>
                        <a:buSzTx/>
                        <a:buFontTx/>
                        <a:buNone/>
                        <a:tabLst/>
                        <a:defRPr/>
                      </a:pPr>
                      <a:endParaRPr lang="en-US" sz="1800" b="0" i="0" u="none" strike="noStrike" kern="1200" baseline="0" dirty="0">
                        <a:solidFill>
                          <a:schemeClr val="lt1"/>
                        </a:solidFill>
                        <a:latin typeface="+mn-lt"/>
                        <a:ea typeface="+mn-ea"/>
                        <a:cs typeface="+mn-cs"/>
                      </a:endParaRPr>
                    </a:p>
                    <a:p>
                      <a:pPr marL="0" marR="0" lvl="0" indent="0" algn="l" defTabSz="457207"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lt1"/>
                          </a:solidFill>
                          <a:latin typeface="+mn-lt"/>
                          <a:ea typeface="+mn-ea"/>
                          <a:cs typeface="+mn-cs"/>
                        </a:rPr>
                        <a:t>The initial tendency of the aircraft to remain in a new condition after its equilibrium has been disturbed</a:t>
                      </a:r>
                    </a:p>
                    <a:p>
                      <a:endParaRPr lang="en-US" sz="1800" dirty="0"/>
                    </a:p>
                  </a:txBody>
                  <a:tcPr marL="172859" marR="172859" marT="86430" marB="86430"/>
                </a:tc>
                <a:tc>
                  <a:txBody>
                    <a:bodyPr/>
                    <a:lstStyle/>
                    <a:p>
                      <a:pPr marL="0" marR="0" lvl="0" indent="0" algn="l" defTabSz="457207"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lt1"/>
                          </a:solidFill>
                          <a:latin typeface="+mn-lt"/>
                          <a:ea typeface="+mn-ea"/>
                          <a:cs typeface="+mn-cs"/>
                        </a:rPr>
                        <a:t>Negative static stability</a:t>
                      </a:r>
                    </a:p>
                    <a:p>
                      <a:pPr marL="0" marR="0" lvl="0" indent="0" algn="l" defTabSz="457207" rtl="0" eaLnBrk="1" fontAlgn="auto" latinLnBrk="0" hangingPunct="1">
                        <a:lnSpc>
                          <a:spcPct val="100000"/>
                        </a:lnSpc>
                        <a:spcBef>
                          <a:spcPts val="0"/>
                        </a:spcBef>
                        <a:spcAft>
                          <a:spcPts val="0"/>
                        </a:spcAft>
                        <a:buClrTx/>
                        <a:buSzTx/>
                        <a:buFontTx/>
                        <a:buNone/>
                        <a:tabLst/>
                        <a:defRPr/>
                      </a:pPr>
                      <a:endParaRPr lang="en-US" sz="1800" b="0" i="0" u="none" strike="noStrike" kern="1200" baseline="0" dirty="0">
                        <a:solidFill>
                          <a:schemeClr val="lt1"/>
                        </a:solidFill>
                        <a:latin typeface="+mn-lt"/>
                        <a:ea typeface="+mn-ea"/>
                        <a:cs typeface="+mn-cs"/>
                      </a:endParaRPr>
                    </a:p>
                    <a:p>
                      <a:pPr marL="0" marR="0" lvl="0" indent="0" algn="l" defTabSz="457207"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lt1"/>
                          </a:solidFill>
                          <a:latin typeface="+mn-lt"/>
                          <a:ea typeface="+mn-ea"/>
                          <a:cs typeface="+mn-cs"/>
                        </a:rPr>
                        <a:t>The initial tendency of the aircraft to continue away from the original state of equilibrium after being disturbed</a:t>
                      </a:r>
                      <a:endParaRPr lang="en-US" sz="1800" dirty="0"/>
                    </a:p>
                  </a:txBody>
                  <a:tcPr marL="172859" marR="172859" marT="86430" marB="86430"/>
                </a:tc>
                <a:extLst>
                  <a:ext uri="{0D108BD9-81ED-4DB2-BD59-A6C34878D82A}">
                    <a16:rowId xmlns:a16="http://schemas.microsoft.com/office/drawing/2014/main" val="2840962419"/>
                  </a:ext>
                </a:extLst>
              </a:tr>
            </a:tbl>
          </a:graphicData>
        </a:graphic>
      </p:graphicFrame>
    </p:spTree>
    <p:extLst>
      <p:ext uri="{BB962C8B-B14F-4D97-AF65-F5344CB8AC3E}">
        <p14:creationId xmlns:p14="http://schemas.microsoft.com/office/powerpoint/2010/main" val="10150405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25C7A-08BD-466A-A85B-8DDD49B2566D}"/>
              </a:ext>
            </a:extLst>
          </p:cNvPr>
          <p:cNvSpPr>
            <a:spLocks noGrp="1"/>
          </p:cNvSpPr>
          <p:nvPr>
            <p:ph type="title"/>
          </p:nvPr>
        </p:nvSpPr>
        <p:spPr>
          <a:xfrm>
            <a:off x="484710" y="452718"/>
            <a:ext cx="8125890" cy="842682"/>
          </a:xfrm>
        </p:spPr>
        <p:txBody>
          <a:bodyPr/>
          <a:lstStyle/>
          <a:p>
            <a:r>
              <a:rPr lang="en-US" dirty="0"/>
              <a:t>Dynamic Stability</a:t>
            </a:r>
          </a:p>
        </p:txBody>
      </p:sp>
      <p:sp>
        <p:nvSpPr>
          <p:cNvPr id="3" name="Content Placeholder 2">
            <a:extLst>
              <a:ext uri="{FF2B5EF4-FFF2-40B4-BE49-F238E27FC236}">
                <a16:creationId xmlns:a16="http://schemas.microsoft.com/office/drawing/2014/main" id="{B45BE93A-9908-4157-96F0-1E4BE2F2CF03}"/>
              </a:ext>
            </a:extLst>
          </p:cNvPr>
          <p:cNvSpPr>
            <a:spLocks noGrp="1"/>
          </p:cNvSpPr>
          <p:nvPr>
            <p:ph idx="1"/>
          </p:nvPr>
        </p:nvSpPr>
        <p:spPr>
          <a:xfrm>
            <a:off x="609600" y="1371600"/>
            <a:ext cx="7848600" cy="4876807"/>
          </a:xfrm>
        </p:spPr>
        <p:txBody>
          <a:bodyPr/>
          <a:lstStyle/>
          <a:p>
            <a:r>
              <a:rPr lang="en-US" sz="2800" dirty="0"/>
              <a:t>Dynamic stability refers to the aircraft response over time when disturbed from a given pitch, yaw, or bank</a:t>
            </a:r>
          </a:p>
          <a:p>
            <a:endParaRPr lang="en-US" sz="2800" dirty="0"/>
          </a:p>
          <a:p>
            <a:r>
              <a:rPr lang="en-US" sz="2800" dirty="0"/>
              <a:t>Dynamic stability is only considered in a system that already exhibits positive static stability</a:t>
            </a:r>
          </a:p>
        </p:txBody>
      </p:sp>
    </p:spTree>
    <p:extLst>
      <p:ext uri="{BB962C8B-B14F-4D97-AF65-F5344CB8AC3E}">
        <p14:creationId xmlns:p14="http://schemas.microsoft.com/office/powerpoint/2010/main" val="13089245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25C7A-08BD-466A-A85B-8DDD49B2566D}"/>
              </a:ext>
            </a:extLst>
          </p:cNvPr>
          <p:cNvSpPr>
            <a:spLocks noGrp="1"/>
          </p:cNvSpPr>
          <p:nvPr>
            <p:ph type="title"/>
          </p:nvPr>
        </p:nvSpPr>
        <p:spPr>
          <a:xfrm>
            <a:off x="484710" y="452718"/>
            <a:ext cx="8125890" cy="842682"/>
          </a:xfrm>
        </p:spPr>
        <p:txBody>
          <a:bodyPr/>
          <a:lstStyle/>
          <a:p>
            <a:r>
              <a:rPr lang="en-US" dirty="0"/>
              <a:t>Dynamic Stability</a:t>
            </a:r>
          </a:p>
        </p:txBody>
      </p:sp>
      <p:sp>
        <p:nvSpPr>
          <p:cNvPr id="3" name="Content Placeholder 2">
            <a:extLst>
              <a:ext uri="{FF2B5EF4-FFF2-40B4-BE49-F238E27FC236}">
                <a16:creationId xmlns:a16="http://schemas.microsoft.com/office/drawing/2014/main" id="{B45BE93A-9908-4157-96F0-1E4BE2F2CF03}"/>
              </a:ext>
            </a:extLst>
          </p:cNvPr>
          <p:cNvSpPr>
            <a:spLocks noGrp="1"/>
          </p:cNvSpPr>
          <p:nvPr>
            <p:ph idx="1"/>
          </p:nvPr>
        </p:nvSpPr>
        <p:spPr>
          <a:xfrm>
            <a:off x="609600" y="1371600"/>
            <a:ext cx="7848600" cy="4876807"/>
          </a:xfrm>
        </p:spPr>
        <p:txBody>
          <a:bodyPr/>
          <a:lstStyle/>
          <a:p>
            <a:pPr marL="0" indent="0">
              <a:buNone/>
            </a:pPr>
            <a:endParaRPr lang="en-US" sz="2800" dirty="0"/>
          </a:p>
          <a:p>
            <a:r>
              <a:rPr lang="en-US" sz="2800" u="sng" dirty="0"/>
              <a:t>Positive</a:t>
            </a:r>
            <a:r>
              <a:rPr lang="en-US" sz="2800" dirty="0"/>
              <a:t>: the motion of the displaced object decreases in amplitude and returns toward the equilibrium state. </a:t>
            </a:r>
          </a:p>
          <a:p>
            <a:r>
              <a:rPr lang="en-US" sz="2800" u="sng" dirty="0"/>
              <a:t>Neutral</a:t>
            </a:r>
            <a:r>
              <a:rPr lang="en-US" sz="2800" dirty="0"/>
              <a:t> : once displaced, the displaced object neither decreases nor increases in amplitude. </a:t>
            </a:r>
          </a:p>
          <a:p>
            <a:r>
              <a:rPr lang="en-US" sz="2800" u="sng" dirty="0"/>
              <a:t>Negative</a:t>
            </a:r>
            <a:r>
              <a:rPr lang="en-US" sz="2800" dirty="0"/>
              <a:t>: the motion of the displaced object increases and becomes more divergent. </a:t>
            </a:r>
          </a:p>
        </p:txBody>
      </p:sp>
    </p:spTree>
    <p:extLst>
      <p:ext uri="{BB962C8B-B14F-4D97-AF65-F5344CB8AC3E}">
        <p14:creationId xmlns:p14="http://schemas.microsoft.com/office/powerpoint/2010/main" val="9806548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30B06D-7CE4-4A63-B898-8A1739C40D65}"/>
              </a:ext>
            </a:extLst>
          </p:cNvPr>
          <p:cNvPicPr>
            <a:picLocks noChangeAspect="1"/>
          </p:cNvPicPr>
          <p:nvPr/>
        </p:nvPicPr>
        <p:blipFill>
          <a:blip r:embed="rId2"/>
          <a:stretch>
            <a:fillRect/>
          </a:stretch>
        </p:blipFill>
        <p:spPr>
          <a:xfrm>
            <a:off x="0" y="0"/>
            <a:ext cx="9144000" cy="3719089"/>
          </a:xfrm>
          <a:prstGeom prst="rect">
            <a:avLst/>
          </a:prstGeom>
        </p:spPr>
      </p:pic>
    </p:spTree>
    <p:extLst>
      <p:ext uri="{BB962C8B-B14F-4D97-AF65-F5344CB8AC3E}">
        <p14:creationId xmlns:p14="http://schemas.microsoft.com/office/powerpoint/2010/main" val="2248574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3F22FAEA-7F4E-4805-BA37-F88A679AFB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 y="457446"/>
            <a:ext cx="9143244" cy="5943108"/>
          </a:xfrm>
          <a:prstGeom prst="rect">
            <a:avLst/>
          </a:prstGeom>
        </p:spPr>
      </p:pic>
    </p:spTree>
    <p:extLst>
      <p:ext uri="{BB962C8B-B14F-4D97-AF65-F5344CB8AC3E}">
        <p14:creationId xmlns:p14="http://schemas.microsoft.com/office/powerpoint/2010/main" val="30564431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75743-69B7-4E1D-AEFB-51150EBCB4AE}"/>
              </a:ext>
            </a:extLst>
          </p:cNvPr>
          <p:cNvSpPr>
            <a:spLocks noGrp="1"/>
          </p:cNvSpPr>
          <p:nvPr>
            <p:ph type="title"/>
          </p:nvPr>
        </p:nvSpPr>
        <p:spPr>
          <a:xfrm>
            <a:off x="-1" y="0"/>
            <a:ext cx="2819401" cy="5486400"/>
          </a:xfrm>
        </p:spPr>
        <p:txBody>
          <a:bodyPr/>
          <a:lstStyle/>
          <a:p>
            <a:r>
              <a:rPr lang="en-US" sz="3200" dirty="0"/>
              <a:t>Longitudinal Stability</a:t>
            </a:r>
            <a:br>
              <a:rPr lang="en-US" sz="3200" dirty="0"/>
            </a:br>
            <a:r>
              <a:rPr lang="en-US" sz="3200" dirty="0"/>
              <a:t>(Pitch)</a:t>
            </a:r>
            <a:br>
              <a:rPr lang="en-US" sz="3200" dirty="0"/>
            </a:br>
            <a:br>
              <a:rPr lang="en-US" sz="3200" dirty="0"/>
            </a:br>
            <a:r>
              <a:rPr lang="en-US" sz="2400" dirty="0"/>
              <a:t>If nose is raised, airspeed slows and downwash over tail is decreased, causing nose to fall again.</a:t>
            </a:r>
            <a:br>
              <a:rPr lang="en-US" sz="2400" dirty="0"/>
            </a:br>
            <a:br>
              <a:rPr lang="en-US" sz="2400" dirty="0"/>
            </a:br>
            <a:r>
              <a:rPr lang="en-US" sz="2400" dirty="0"/>
              <a:t>The opposite happens if the nose is lowered.</a:t>
            </a:r>
          </a:p>
        </p:txBody>
      </p:sp>
      <p:pic>
        <p:nvPicPr>
          <p:cNvPr id="7" name="Content Placeholder 6">
            <a:extLst>
              <a:ext uri="{FF2B5EF4-FFF2-40B4-BE49-F238E27FC236}">
                <a16:creationId xmlns:a16="http://schemas.microsoft.com/office/drawing/2014/main" id="{42AA6576-6165-40C5-9EEB-9E019781B49D}"/>
              </a:ext>
            </a:extLst>
          </p:cNvPr>
          <p:cNvPicPr>
            <a:picLocks noGrp="1" noChangeAspect="1"/>
          </p:cNvPicPr>
          <p:nvPr>
            <p:ph idx="1"/>
          </p:nvPr>
        </p:nvPicPr>
        <p:blipFill>
          <a:blip r:embed="rId2"/>
          <a:stretch>
            <a:fillRect/>
          </a:stretch>
        </p:blipFill>
        <p:spPr>
          <a:xfrm>
            <a:off x="2819401" y="-3495"/>
            <a:ext cx="6299200" cy="6848795"/>
          </a:xfrm>
          <a:prstGeom prst="rect">
            <a:avLst/>
          </a:prstGeom>
        </p:spPr>
      </p:pic>
    </p:spTree>
    <p:extLst>
      <p:ext uri="{BB962C8B-B14F-4D97-AF65-F5344CB8AC3E}">
        <p14:creationId xmlns:p14="http://schemas.microsoft.com/office/powerpoint/2010/main" val="37549538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75743-69B7-4E1D-AEFB-51150EBCB4AE}"/>
              </a:ext>
            </a:extLst>
          </p:cNvPr>
          <p:cNvSpPr>
            <a:spLocks noGrp="1"/>
          </p:cNvSpPr>
          <p:nvPr>
            <p:ph type="title"/>
          </p:nvPr>
        </p:nvSpPr>
        <p:spPr>
          <a:xfrm>
            <a:off x="-1" y="0"/>
            <a:ext cx="9144001" cy="1219200"/>
          </a:xfrm>
        </p:spPr>
        <p:txBody>
          <a:bodyPr/>
          <a:lstStyle/>
          <a:p>
            <a:r>
              <a:rPr lang="en-US" sz="3200" dirty="0"/>
              <a:t>Lateral Stability (Roll)</a:t>
            </a:r>
            <a:br>
              <a:rPr lang="en-US" sz="3200" dirty="0"/>
            </a:br>
            <a:endParaRPr lang="en-US" sz="2400" dirty="0"/>
          </a:p>
        </p:txBody>
      </p:sp>
      <p:sp>
        <p:nvSpPr>
          <p:cNvPr id="4" name="Content Placeholder 3">
            <a:extLst>
              <a:ext uri="{FF2B5EF4-FFF2-40B4-BE49-F238E27FC236}">
                <a16:creationId xmlns:a16="http://schemas.microsoft.com/office/drawing/2014/main" id="{B634828F-540C-4954-809A-568E4E92D12B}"/>
              </a:ext>
            </a:extLst>
          </p:cNvPr>
          <p:cNvSpPr>
            <a:spLocks noGrp="1"/>
          </p:cNvSpPr>
          <p:nvPr>
            <p:ph idx="1"/>
          </p:nvPr>
        </p:nvSpPr>
        <p:spPr>
          <a:xfrm>
            <a:off x="12701" y="1600200"/>
            <a:ext cx="1840953" cy="4195488"/>
          </a:xfrm>
        </p:spPr>
        <p:txBody>
          <a:bodyPr/>
          <a:lstStyle/>
          <a:p>
            <a:pPr marL="0" indent="0">
              <a:buNone/>
            </a:pPr>
            <a:r>
              <a:rPr lang="en-US" dirty="0"/>
              <a:t>Dihedral angle built into wings corrects a roll disturbance. The low wing has a greater angle of attack, creates more lift, and the plane levels itself.</a:t>
            </a:r>
          </a:p>
        </p:txBody>
      </p:sp>
      <p:pic>
        <p:nvPicPr>
          <p:cNvPr id="5" name="Picture 4">
            <a:extLst>
              <a:ext uri="{FF2B5EF4-FFF2-40B4-BE49-F238E27FC236}">
                <a16:creationId xmlns:a16="http://schemas.microsoft.com/office/drawing/2014/main" id="{3523E6E1-21DC-4EEC-8554-E877ED5E6E62}"/>
              </a:ext>
            </a:extLst>
          </p:cNvPr>
          <p:cNvPicPr>
            <a:picLocks noChangeAspect="1"/>
          </p:cNvPicPr>
          <p:nvPr/>
        </p:nvPicPr>
        <p:blipFill>
          <a:blip r:embed="rId2"/>
          <a:stretch>
            <a:fillRect/>
          </a:stretch>
        </p:blipFill>
        <p:spPr>
          <a:xfrm>
            <a:off x="1853654" y="838200"/>
            <a:ext cx="7264946" cy="6032500"/>
          </a:xfrm>
          <a:prstGeom prst="rect">
            <a:avLst/>
          </a:prstGeom>
        </p:spPr>
      </p:pic>
    </p:spTree>
    <p:extLst>
      <p:ext uri="{BB962C8B-B14F-4D97-AF65-F5344CB8AC3E}">
        <p14:creationId xmlns:p14="http://schemas.microsoft.com/office/powerpoint/2010/main" val="18033744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75743-69B7-4E1D-AEFB-51150EBCB4AE}"/>
              </a:ext>
            </a:extLst>
          </p:cNvPr>
          <p:cNvSpPr>
            <a:spLocks noGrp="1"/>
          </p:cNvSpPr>
          <p:nvPr>
            <p:ph type="title"/>
          </p:nvPr>
        </p:nvSpPr>
        <p:spPr>
          <a:xfrm>
            <a:off x="-1" y="0"/>
            <a:ext cx="2971801" cy="1219200"/>
          </a:xfrm>
        </p:spPr>
        <p:txBody>
          <a:bodyPr/>
          <a:lstStyle/>
          <a:p>
            <a:r>
              <a:rPr lang="en-US" sz="3200" dirty="0"/>
              <a:t>Directional Stability (Yaw)</a:t>
            </a:r>
            <a:br>
              <a:rPr lang="en-US" sz="3200" dirty="0"/>
            </a:br>
            <a:endParaRPr lang="en-US" sz="2400" dirty="0"/>
          </a:p>
        </p:txBody>
      </p:sp>
      <p:sp>
        <p:nvSpPr>
          <p:cNvPr id="4" name="Content Placeholder 3">
            <a:extLst>
              <a:ext uri="{FF2B5EF4-FFF2-40B4-BE49-F238E27FC236}">
                <a16:creationId xmlns:a16="http://schemas.microsoft.com/office/drawing/2014/main" id="{B634828F-540C-4954-809A-568E4E92D12B}"/>
              </a:ext>
            </a:extLst>
          </p:cNvPr>
          <p:cNvSpPr>
            <a:spLocks noGrp="1"/>
          </p:cNvSpPr>
          <p:nvPr>
            <p:ph idx="1"/>
          </p:nvPr>
        </p:nvSpPr>
        <p:spPr>
          <a:xfrm>
            <a:off x="12701" y="1600200"/>
            <a:ext cx="2959099" cy="4195488"/>
          </a:xfrm>
        </p:spPr>
        <p:txBody>
          <a:bodyPr/>
          <a:lstStyle/>
          <a:p>
            <a:pPr marL="0" indent="0">
              <a:buNone/>
            </a:pPr>
            <a:r>
              <a:rPr lang="en-US" dirty="0"/>
              <a:t>The vertical tail surface and side of the fuselage aft of the center of gravity counteract a yaw disturbance and push the nose back to its original heading, in much the same way a weathervane orients itself to the relative wind.</a:t>
            </a:r>
          </a:p>
        </p:txBody>
      </p:sp>
      <p:pic>
        <p:nvPicPr>
          <p:cNvPr id="3" name="Picture 2">
            <a:extLst>
              <a:ext uri="{FF2B5EF4-FFF2-40B4-BE49-F238E27FC236}">
                <a16:creationId xmlns:a16="http://schemas.microsoft.com/office/drawing/2014/main" id="{75B533E8-2B7A-4573-9B57-68CA9A24D074}"/>
              </a:ext>
            </a:extLst>
          </p:cNvPr>
          <p:cNvPicPr>
            <a:picLocks noChangeAspect="1"/>
          </p:cNvPicPr>
          <p:nvPr/>
        </p:nvPicPr>
        <p:blipFill>
          <a:blip r:embed="rId2"/>
          <a:stretch>
            <a:fillRect/>
          </a:stretch>
        </p:blipFill>
        <p:spPr>
          <a:xfrm>
            <a:off x="3124200" y="7771"/>
            <a:ext cx="5981699" cy="6862930"/>
          </a:xfrm>
          <a:prstGeom prst="rect">
            <a:avLst/>
          </a:prstGeom>
        </p:spPr>
      </p:pic>
    </p:spTree>
    <p:extLst>
      <p:ext uri="{BB962C8B-B14F-4D97-AF65-F5344CB8AC3E}">
        <p14:creationId xmlns:p14="http://schemas.microsoft.com/office/powerpoint/2010/main" val="27287266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F7B51A-6427-D265-C37D-D4269DA77A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8FC35C-9273-87F1-23FA-15AA134C8AB6}"/>
              </a:ext>
            </a:extLst>
          </p:cNvPr>
          <p:cNvSpPr>
            <a:spLocks noGrp="1"/>
          </p:cNvSpPr>
          <p:nvPr>
            <p:ph type="title"/>
          </p:nvPr>
        </p:nvSpPr>
        <p:spPr>
          <a:xfrm>
            <a:off x="768096" y="585216"/>
            <a:ext cx="7290054" cy="862584"/>
          </a:xfrm>
        </p:spPr>
        <p:txBody>
          <a:bodyPr>
            <a:normAutofit/>
          </a:bodyPr>
          <a:lstStyle/>
          <a:p>
            <a:pPr algn="ctr"/>
            <a:r>
              <a:rPr lang="en-US" sz="4800" cap="none" dirty="0">
                <a:cs typeface="Times New Roman" panose="02020603050405020304" pitchFamily="18" charset="0"/>
              </a:rPr>
              <a:t>Next Session: Feb</a:t>
            </a:r>
            <a:r>
              <a:rPr lang="en-US" sz="4800" dirty="0">
                <a:cs typeface="Times New Roman" panose="02020603050405020304" pitchFamily="18" charset="0"/>
              </a:rPr>
              <a:t> 9</a:t>
            </a:r>
            <a:endParaRPr lang="en-US" sz="4800" cap="none" dirty="0">
              <a:cs typeface="Times New Roman" panose="02020603050405020304" pitchFamily="18" charset="0"/>
            </a:endParaRPr>
          </a:p>
        </p:txBody>
      </p:sp>
      <p:sp>
        <p:nvSpPr>
          <p:cNvPr id="3" name="Content Placeholder 2">
            <a:extLst>
              <a:ext uri="{FF2B5EF4-FFF2-40B4-BE49-F238E27FC236}">
                <a16:creationId xmlns:a16="http://schemas.microsoft.com/office/drawing/2014/main" id="{CF4FB617-90FB-6528-4D4A-F1EE99ED4F51}"/>
              </a:ext>
            </a:extLst>
          </p:cNvPr>
          <p:cNvSpPr>
            <a:spLocks noGrp="1"/>
          </p:cNvSpPr>
          <p:nvPr>
            <p:ph idx="1"/>
          </p:nvPr>
        </p:nvSpPr>
        <p:spPr/>
        <p:txBody>
          <a:bodyPr vert="horz" lIns="45720" tIns="45720" rIns="45720" bIns="45720" rtlCol="0" anchor="t">
            <a:noAutofit/>
          </a:bodyPr>
          <a:lstStyle/>
          <a:p>
            <a:r>
              <a:rPr lang="en-US" sz="3200" dirty="0">
                <a:latin typeface="+mn-lt"/>
                <a:cs typeface="Times New Roman" panose="02020603050405020304" pitchFamily="18" charset="0"/>
              </a:rPr>
              <a:t> Quiz: Aerodynamics of Lift</a:t>
            </a:r>
          </a:p>
          <a:p>
            <a:r>
              <a:rPr lang="en-US" sz="3200" dirty="0">
                <a:latin typeface="+mn-lt"/>
                <a:cs typeface="Times New Roman" panose="02020603050405020304" pitchFamily="18" charset="0"/>
              </a:rPr>
              <a:t> Presentation: Flight Instruments </a:t>
            </a:r>
          </a:p>
          <a:p>
            <a:r>
              <a:rPr lang="en-US" sz="3200" dirty="0">
                <a:latin typeface="+mn-lt"/>
                <a:cs typeface="Times New Roman" panose="02020603050405020304" pitchFamily="18" charset="0"/>
              </a:rPr>
              <a:t> Reading:</a:t>
            </a:r>
          </a:p>
          <a:p>
            <a:pPr lvl="1"/>
            <a:r>
              <a:rPr lang="en-US" sz="3200" dirty="0">
                <a:latin typeface="+mn-lt"/>
                <a:cs typeface="Times New Roman" panose="02020603050405020304" pitchFamily="18" charset="0"/>
              </a:rPr>
              <a:t> Machado Chapter 5</a:t>
            </a:r>
          </a:p>
          <a:p>
            <a:pPr lvl="1"/>
            <a:r>
              <a:rPr lang="en-US" sz="3200" dirty="0">
                <a:latin typeface="+mn-lt"/>
                <a:cs typeface="Times New Roman" panose="02020603050405020304" pitchFamily="18" charset="0"/>
              </a:rPr>
              <a:t> Pilot’s Handbook </a:t>
            </a:r>
            <a:r>
              <a:rPr lang="en-US" sz="3200">
                <a:latin typeface="+mn-lt"/>
                <a:cs typeface="Times New Roman" panose="02020603050405020304" pitchFamily="18" charset="0"/>
              </a:rPr>
              <a:t>Chapter 8</a:t>
            </a:r>
            <a:endParaRPr lang="en-US" sz="3200" dirty="0">
              <a:latin typeface="+mn-lt"/>
              <a:cs typeface="Times New Roman" panose="02020603050405020304" pitchFamily="18" charset="0"/>
            </a:endParaRPr>
          </a:p>
          <a:p>
            <a:endParaRPr lang="en-US" sz="2400" dirty="0"/>
          </a:p>
          <a:p>
            <a:endParaRPr lang="en-US" sz="2400" dirty="0"/>
          </a:p>
        </p:txBody>
      </p:sp>
    </p:spTree>
    <p:extLst>
      <p:ext uri="{BB962C8B-B14F-4D97-AF65-F5344CB8AC3E}">
        <p14:creationId xmlns:p14="http://schemas.microsoft.com/office/powerpoint/2010/main" val="40863351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6579AE9E-FE3F-4CAC-8E24-DBED125DAA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 y="457446"/>
            <a:ext cx="9143244" cy="5943108"/>
          </a:xfrm>
          <a:prstGeom prst="rect">
            <a:avLst/>
          </a:prstGeom>
        </p:spPr>
      </p:pic>
      <p:sp>
        <p:nvSpPr>
          <p:cNvPr id="4" name="Rectangle 3">
            <a:extLst>
              <a:ext uri="{FF2B5EF4-FFF2-40B4-BE49-F238E27FC236}">
                <a16:creationId xmlns:a16="http://schemas.microsoft.com/office/drawing/2014/main" id="{3A4D1673-63E6-CA35-463E-4FBE60E809FD}"/>
              </a:ext>
            </a:extLst>
          </p:cNvPr>
          <p:cNvSpPr/>
          <p:nvPr/>
        </p:nvSpPr>
        <p:spPr>
          <a:xfrm>
            <a:off x="0" y="1600200"/>
            <a:ext cx="2168236" cy="1371600"/>
          </a:xfrm>
          <a:prstGeom prst="rect">
            <a:avLst/>
          </a:prstGeom>
          <a:solidFill>
            <a:srgbClr val="FFFF00">
              <a:alpha val="25098"/>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99612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B387F429-E4FE-4874-B577-73A3F865AE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 y="457446"/>
            <a:ext cx="9143244" cy="5943108"/>
          </a:xfrm>
          <a:prstGeom prst="rect">
            <a:avLst/>
          </a:prstGeom>
        </p:spPr>
      </p:pic>
      <p:sp>
        <p:nvSpPr>
          <p:cNvPr id="2" name="Rectangle 1">
            <a:extLst>
              <a:ext uri="{FF2B5EF4-FFF2-40B4-BE49-F238E27FC236}">
                <a16:creationId xmlns:a16="http://schemas.microsoft.com/office/drawing/2014/main" id="{2089078A-F669-6E01-9330-54497E129F6F}"/>
              </a:ext>
            </a:extLst>
          </p:cNvPr>
          <p:cNvSpPr/>
          <p:nvPr/>
        </p:nvSpPr>
        <p:spPr>
          <a:xfrm>
            <a:off x="5638800" y="5257800"/>
            <a:ext cx="2133600" cy="1142754"/>
          </a:xfrm>
          <a:prstGeom prst="rect">
            <a:avLst/>
          </a:prstGeom>
          <a:solidFill>
            <a:srgbClr val="FFFF00">
              <a:alpha val="25098"/>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85110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D03BA957-F7A3-493D-9FAA-45307420E1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 y="457446"/>
            <a:ext cx="9143244" cy="5943108"/>
          </a:xfrm>
          <a:prstGeom prst="rect">
            <a:avLst/>
          </a:prstGeom>
        </p:spPr>
      </p:pic>
      <p:sp>
        <p:nvSpPr>
          <p:cNvPr id="2" name="Rectangle 1">
            <a:extLst>
              <a:ext uri="{FF2B5EF4-FFF2-40B4-BE49-F238E27FC236}">
                <a16:creationId xmlns:a16="http://schemas.microsoft.com/office/drawing/2014/main" id="{13DE9054-7252-9971-6F32-42C79ACDC6B9}"/>
              </a:ext>
            </a:extLst>
          </p:cNvPr>
          <p:cNvSpPr/>
          <p:nvPr/>
        </p:nvSpPr>
        <p:spPr>
          <a:xfrm>
            <a:off x="6324600" y="1295400"/>
            <a:ext cx="2590800" cy="1371600"/>
          </a:xfrm>
          <a:prstGeom prst="rect">
            <a:avLst/>
          </a:prstGeom>
          <a:solidFill>
            <a:srgbClr val="FFFF00">
              <a:alpha val="25098"/>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29531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8F0FA403-A92B-41A4-892D-6D25ACFB58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 y="457446"/>
            <a:ext cx="9143244" cy="5943108"/>
          </a:xfrm>
          <a:prstGeom prst="rect">
            <a:avLst/>
          </a:prstGeom>
        </p:spPr>
      </p:pic>
      <p:sp>
        <p:nvSpPr>
          <p:cNvPr id="2" name="Rectangle 1">
            <a:extLst>
              <a:ext uri="{FF2B5EF4-FFF2-40B4-BE49-F238E27FC236}">
                <a16:creationId xmlns:a16="http://schemas.microsoft.com/office/drawing/2014/main" id="{3DC385BF-44AB-A469-09CA-BBFC03AFF743}"/>
              </a:ext>
            </a:extLst>
          </p:cNvPr>
          <p:cNvSpPr/>
          <p:nvPr/>
        </p:nvSpPr>
        <p:spPr>
          <a:xfrm>
            <a:off x="228600" y="4343400"/>
            <a:ext cx="3200400" cy="1295400"/>
          </a:xfrm>
          <a:prstGeom prst="rect">
            <a:avLst/>
          </a:prstGeom>
          <a:solidFill>
            <a:srgbClr val="FFFF00">
              <a:alpha val="25098"/>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255446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SP_GS">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CSP_GS" id="{079A86E7-CC61-4BBD-822A-0163D971AF0F}" vid="{92F73DD0-79E2-4CEA-9553-F0A4016460F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CSP_GS</Template>
  <TotalTime>1364</TotalTime>
  <Words>1246</Words>
  <Application>Microsoft Office PowerPoint</Application>
  <PresentationFormat>On-screen Show (4:3)</PresentationFormat>
  <Paragraphs>203</Paragraphs>
  <Slides>53</Slides>
  <Notes>0</Notes>
  <HiddenSlides>0</HiddenSlides>
  <MMClips>1</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53</vt:i4>
      </vt:variant>
    </vt:vector>
  </HeadingPairs>
  <TitlesOfParts>
    <vt:vector size="60" baseType="lpstr">
      <vt:lpstr>Calibri</vt:lpstr>
      <vt:lpstr>Century Gothic</vt:lpstr>
      <vt:lpstr>Times New Roman</vt:lpstr>
      <vt:lpstr>Wingdings</vt:lpstr>
      <vt:lpstr>Wingdings 3</vt:lpstr>
      <vt:lpstr>CSP_GS</vt:lpstr>
      <vt:lpstr>Clip</vt:lpstr>
      <vt:lpstr>  Aerodynamics of Thrust and Drag</vt:lpstr>
      <vt:lpstr>The Four Forces Revisited</vt:lpstr>
      <vt:lpstr>The Four Forces Revisited</vt:lpstr>
      <vt:lpstr>The Four Forces Revisited</vt:lpstr>
      <vt:lpstr>PowerPoint Presentation</vt:lpstr>
      <vt:lpstr>PowerPoint Presentation</vt:lpstr>
      <vt:lpstr>PowerPoint Presentation</vt:lpstr>
      <vt:lpstr>PowerPoint Presentation</vt:lpstr>
      <vt:lpstr>PowerPoint Presentation</vt:lpstr>
      <vt:lpstr>PowerPoint Presentation</vt:lpstr>
      <vt:lpstr>Thrust</vt:lpstr>
      <vt:lpstr>Propellers</vt:lpstr>
      <vt:lpstr>Propeller configurations</vt:lpstr>
      <vt:lpstr>Airfoil sections of propeller blade</vt:lpstr>
      <vt:lpstr>How a propeller cuts the air</vt:lpstr>
      <vt:lpstr>Propeller “twist” creates a constant angle of attack even though the tips are moving much faster than the hub.</vt:lpstr>
      <vt:lpstr>Propellers and Torque Tendencies</vt:lpstr>
      <vt:lpstr>Propellers and Torque Tendencies</vt:lpstr>
      <vt:lpstr>Torque Reaction: Newton’s 3rd Law</vt:lpstr>
      <vt:lpstr>Spiralling Slipstream</vt:lpstr>
      <vt:lpstr>Gyroscopic Action</vt:lpstr>
      <vt:lpstr>Gyroscopic Action</vt:lpstr>
      <vt:lpstr>Asymmetric Loading (P-factor)</vt:lpstr>
      <vt:lpstr>Asymmetric Loading (P-factor)</vt:lpstr>
      <vt:lpstr>Drag</vt:lpstr>
      <vt:lpstr>Definitions:</vt:lpstr>
      <vt:lpstr>Parasite drag comes in three forms: </vt:lpstr>
      <vt:lpstr>Form drag: generated by the airflow around the aircraft’s shape</vt:lpstr>
      <vt:lpstr>Interference drag: generated by intersection of airstreams that create eddy currents.</vt:lpstr>
      <vt:lpstr>Skin friction drag: resistance to movement caused by friction of air molecules against the surface of the aircraft. </vt:lpstr>
      <vt:lpstr>PowerPoint Presentation</vt:lpstr>
      <vt:lpstr>Induced Drag</vt:lpstr>
      <vt:lpstr>PowerPoint Presentation</vt:lpstr>
      <vt:lpstr>PowerPoint Presentation</vt:lpstr>
      <vt:lpstr>PowerPoint Presentation</vt:lpstr>
      <vt:lpstr>PowerPoint Presentation</vt:lpstr>
      <vt:lpstr>PowerPoint Presentation</vt:lpstr>
      <vt:lpstr>The Four Forces Again</vt:lpstr>
      <vt:lpstr>Aerodynamic Speeds</vt:lpstr>
      <vt:lpstr>Some comparisons</vt:lpstr>
      <vt:lpstr>Some other measures</vt:lpstr>
      <vt:lpstr>Stability</vt:lpstr>
      <vt:lpstr>Stability: Definitions</vt:lpstr>
      <vt:lpstr>Stability: Relevance</vt:lpstr>
      <vt:lpstr>PowerPoint Presentation</vt:lpstr>
      <vt:lpstr>PowerPoint Presentation</vt:lpstr>
      <vt:lpstr>Dynamic Stability</vt:lpstr>
      <vt:lpstr>Dynamic Stability</vt:lpstr>
      <vt:lpstr>PowerPoint Presentation</vt:lpstr>
      <vt:lpstr>Longitudinal Stability (Pitch)  If nose is raised, airspeed slows and downwash over tail is decreased, causing nose to fall again.  The opposite happens if the nose is lowered.</vt:lpstr>
      <vt:lpstr>Lateral Stability (Roll) </vt:lpstr>
      <vt:lpstr>Directional Stability (Yaw) </vt:lpstr>
      <vt:lpstr>Next Session: Feb 9</vt:lpstr>
    </vt:vector>
  </TitlesOfParts>
  <Company>Rod Machado &amp; Associates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Wing is the Thing</dc:title>
  <dc:creator>Kathy Harkness</dc:creator>
  <cp:lastModifiedBy>Kathy Harkness</cp:lastModifiedBy>
  <cp:revision>591</cp:revision>
  <dcterms:created xsi:type="dcterms:W3CDTF">1998-09-10T16:13:26Z</dcterms:created>
  <dcterms:modified xsi:type="dcterms:W3CDTF">2026-02-05T22:45:44Z</dcterms:modified>
</cp:coreProperties>
</file>