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33"/>
  </p:notesMasterIdLst>
  <p:sldIdLst>
    <p:sldId id="256" r:id="rId2"/>
    <p:sldId id="257" r:id="rId3"/>
    <p:sldId id="287" r:id="rId4"/>
    <p:sldId id="286" r:id="rId5"/>
    <p:sldId id="259" r:id="rId6"/>
    <p:sldId id="294" r:id="rId7"/>
    <p:sldId id="309" r:id="rId8"/>
    <p:sldId id="293" r:id="rId9"/>
    <p:sldId id="317" r:id="rId10"/>
    <p:sldId id="318" r:id="rId11"/>
    <p:sldId id="308" r:id="rId12"/>
    <p:sldId id="310" r:id="rId13"/>
    <p:sldId id="329" r:id="rId14"/>
    <p:sldId id="306" r:id="rId15"/>
    <p:sldId id="330" r:id="rId16"/>
    <p:sldId id="270" r:id="rId17"/>
    <p:sldId id="262" r:id="rId18"/>
    <p:sldId id="260" r:id="rId19"/>
    <p:sldId id="261" r:id="rId20"/>
    <p:sldId id="263" r:id="rId21"/>
    <p:sldId id="282" r:id="rId22"/>
    <p:sldId id="269" r:id="rId23"/>
    <p:sldId id="283" r:id="rId24"/>
    <p:sldId id="264" r:id="rId25"/>
    <p:sldId id="284" r:id="rId26"/>
    <p:sldId id="265" r:id="rId27"/>
    <p:sldId id="268" r:id="rId28"/>
    <p:sldId id="285" r:id="rId29"/>
    <p:sldId id="278" r:id="rId30"/>
    <p:sldId id="279" r:id="rId31"/>
    <p:sldId id="26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Harkness" initials="KH" lastIdx="1" clrIdx="0">
    <p:extLst>
      <p:ext uri="{19B8F6BF-5375-455C-9EA6-DF929625EA0E}">
        <p15:presenceInfo xmlns:p15="http://schemas.microsoft.com/office/powerpoint/2012/main" userId="451540d918b93e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1"/>
  </p:normalViewPr>
  <p:slideViewPr>
    <p:cSldViewPr snapToGrid="0" snapToObjects="1">
      <p:cViewPr varScale="1">
        <p:scale>
          <a:sx n="93" d="100"/>
          <a:sy n="93" d="100"/>
        </p:scale>
        <p:origin x="1602" y="306"/>
      </p:cViewPr>
      <p:guideLst/>
    </p:cSldViewPr>
  </p:slideViewPr>
  <p:notesTextViewPr>
    <p:cViewPr>
      <p:scale>
        <a:sx n="1" d="1"/>
        <a:sy n="1" d="1"/>
      </p:scale>
      <p:origin x="0" y="0"/>
    </p:cViewPr>
  </p:notesTextViewPr>
  <p:sorterViewPr>
    <p:cViewPr>
      <p:scale>
        <a:sx n="80" d="100"/>
        <a:sy n="80" d="100"/>
      </p:scale>
      <p:origin x="0" y="-10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7950B1-08E5-485C-B647-9F373A355F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F28F1E1-9A42-4366-A9F4-56C3B125F291}">
      <dgm:prSet phldrT="[Text]"/>
      <dgm:spPr/>
      <dgm:t>
        <a:bodyPr/>
        <a:lstStyle/>
        <a:p>
          <a:r>
            <a:rPr lang="en-US" dirty="0"/>
            <a:t>Private</a:t>
          </a:r>
        </a:p>
      </dgm:t>
    </dgm:pt>
    <dgm:pt modelId="{61E7746B-C0BD-4B0E-9A84-303A0180FBF8}" type="parTrans" cxnId="{8A3946B0-F007-4D2D-AB14-EC318C932B39}">
      <dgm:prSet/>
      <dgm:spPr/>
      <dgm:t>
        <a:bodyPr/>
        <a:lstStyle/>
        <a:p>
          <a:endParaRPr lang="en-US"/>
        </a:p>
      </dgm:t>
    </dgm:pt>
    <dgm:pt modelId="{EE4C1FA1-D35C-45F1-B40D-D59EF5BF1A33}" type="sibTrans" cxnId="{8A3946B0-F007-4D2D-AB14-EC318C932B39}">
      <dgm:prSet/>
      <dgm:spPr/>
      <dgm:t>
        <a:bodyPr/>
        <a:lstStyle/>
        <a:p>
          <a:endParaRPr lang="en-US"/>
        </a:p>
      </dgm:t>
    </dgm:pt>
    <dgm:pt modelId="{959F9DAF-84FA-487B-9B87-510F53F6ACEB}">
      <dgm:prSet phldrT="[Text]"/>
      <dgm:spPr/>
      <dgm:t>
        <a:bodyPr/>
        <a:lstStyle/>
        <a:p>
          <a:r>
            <a:rPr lang="en-US" dirty="0"/>
            <a:t>3</a:t>
          </a:r>
          <a:r>
            <a:rPr lang="en-US" baseline="30000" dirty="0"/>
            <a:t>rd</a:t>
          </a:r>
          <a:r>
            <a:rPr lang="en-US" dirty="0"/>
            <a:t> Class</a:t>
          </a:r>
        </a:p>
      </dgm:t>
    </dgm:pt>
    <dgm:pt modelId="{85E15FDF-BBB9-4359-816D-8E9058E8A4E6}" type="parTrans" cxnId="{28A632C7-3230-4591-89DB-024709EC9595}">
      <dgm:prSet/>
      <dgm:spPr/>
      <dgm:t>
        <a:bodyPr/>
        <a:lstStyle/>
        <a:p>
          <a:endParaRPr lang="en-US"/>
        </a:p>
      </dgm:t>
    </dgm:pt>
    <dgm:pt modelId="{AC05AB6E-A4FD-4C1B-836C-7B6D58909550}" type="sibTrans" cxnId="{28A632C7-3230-4591-89DB-024709EC9595}">
      <dgm:prSet/>
      <dgm:spPr/>
      <dgm:t>
        <a:bodyPr/>
        <a:lstStyle/>
        <a:p>
          <a:endParaRPr lang="en-US"/>
        </a:p>
      </dgm:t>
    </dgm:pt>
    <dgm:pt modelId="{470EC59C-C499-48D8-A25D-427D1A8893A6}">
      <dgm:prSet phldrT="[Text]"/>
      <dgm:spPr/>
      <dgm:t>
        <a:bodyPr/>
        <a:lstStyle/>
        <a:p>
          <a:r>
            <a:rPr lang="en-US" dirty="0" err="1"/>
            <a:t>BasicMed</a:t>
          </a:r>
          <a:endParaRPr lang="en-US" dirty="0"/>
        </a:p>
      </dgm:t>
    </dgm:pt>
    <dgm:pt modelId="{18DFC558-408D-499A-8280-807F070180A5}" type="parTrans" cxnId="{97A17EBD-F3BE-47CF-AA0C-033F6822581F}">
      <dgm:prSet/>
      <dgm:spPr/>
      <dgm:t>
        <a:bodyPr/>
        <a:lstStyle/>
        <a:p>
          <a:endParaRPr lang="en-US"/>
        </a:p>
      </dgm:t>
    </dgm:pt>
    <dgm:pt modelId="{7DB31C89-F5F3-4BC5-9CDA-48063EB243A3}" type="sibTrans" cxnId="{97A17EBD-F3BE-47CF-AA0C-033F6822581F}">
      <dgm:prSet/>
      <dgm:spPr/>
      <dgm:t>
        <a:bodyPr/>
        <a:lstStyle/>
        <a:p>
          <a:endParaRPr lang="en-US"/>
        </a:p>
      </dgm:t>
    </dgm:pt>
    <dgm:pt modelId="{5F831233-5A9D-46E3-A0A1-4970C1A7C77E}">
      <dgm:prSet phldrT="[Text]"/>
      <dgm:spPr/>
      <dgm:t>
        <a:bodyPr/>
        <a:lstStyle/>
        <a:p>
          <a:r>
            <a:rPr lang="en-US" dirty="0"/>
            <a:t>Sport </a:t>
          </a:r>
        </a:p>
      </dgm:t>
    </dgm:pt>
    <dgm:pt modelId="{2B5722F6-F43B-49A4-B5C4-8B0861D76189}" type="parTrans" cxnId="{37A746D0-BA37-45A6-A793-25A57FF32E99}">
      <dgm:prSet/>
      <dgm:spPr/>
      <dgm:t>
        <a:bodyPr/>
        <a:lstStyle/>
        <a:p>
          <a:endParaRPr lang="en-US"/>
        </a:p>
      </dgm:t>
    </dgm:pt>
    <dgm:pt modelId="{7B970A59-3F15-4DB9-A5D4-1A71B31B5F6A}" type="sibTrans" cxnId="{37A746D0-BA37-45A6-A793-25A57FF32E99}">
      <dgm:prSet/>
      <dgm:spPr/>
      <dgm:t>
        <a:bodyPr/>
        <a:lstStyle/>
        <a:p>
          <a:endParaRPr lang="en-US"/>
        </a:p>
      </dgm:t>
    </dgm:pt>
    <dgm:pt modelId="{0FFD3898-FA67-468C-8755-52663468EC00}">
      <dgm:prSet phldrT="[Text]"/>
      <dgm:spPr/>
      <dgm:t>
        <a:bodyPr/>
        <a:lstStyle/>
        <a:p>
          <a:r>
            <a:rPr lang="en-US" dirty="0"/>
            <a:t>US Driver’s License</a:t>
          </a:r>
        </a:p>
      </dgm:t>
    </dgm:pt>
    <dgm:pt modelId="{A76B6346-2CB2-4896-8C68-FE484A9DCA07}" type="parTrans" cxnId="{4116B52B-94EF-4D46-9F28-25FB0FB20CD7}">
      <dgm:prSet/>
      <dgm:spPr/>
      <dgm:t>
        <a:bodyPr/>
        <a:lstStyle/>
        <a:p>
          <a:endParaRPr lang="en-US"/>
        </a:p>
      </dgm:t>
    </dgm:pt>
    <dgm:pt modelId="{6C10EC17-EC13-4B70-BF3E-14DB6D3051EF}" type="sibTrans" cxnId="{4116B52B-94EF-4D46-9F28-25FB0FB20CD7}">
      <dgm:prSet/>
      <dgm:spPr/>
      <dgm:t>
        <a:bodyPr/>
        <a:lstStyle/>
        <a:p>
          <a:endParaRPr lang="en-US"/>
        </a:p>
      </dgm:t>
    </dgm:pt>
    <dgm:pt modelId="{E545347E-C3DB-45BB-9240-D02098274D40}">
      <dgm:prSet phldrT="[Text]" phldr="1"/>
      <dgm:spPr>
        <a:noFill/>
        <a:ln>
          <a:noFill/>
        </a:ln>
      </dgm:spPr>
      <dgm:t>
        <a:bodyPr/>
        <a:lstStyle/>
        <a:p>
          <a:endParaRPr lang="en-US" dirty="0"/>
        </a:p>
      </dgm:t>
    </dgm:pt>
    <dgm:pt modelId="{F6E7F5A1-4AA0-4A9A-8735-9D61ED2F095A}" type="sibTrans" cxnId="{52C38952-91B1-49A4-BC26-555E28A54DDB}">
      <dgm:prSet/>
      <dgm:spPr/>
      <dgm:t>
        <a:bodyPr/>
        <a:lstStyle/>
        <a:p>
          <a:endParaRPr lang="en-US"/>
        </a:p>
      </dgm:t>
    </dgm:pt>
    <dgm:pt modelId="{7667DADD-625E-487E-96CE-609108E6A0FD}" type="parTrans" cxnId="{52C38952-91B1-49A4-BC26-555E28A54DDB}">
      <dgm:prSet/>
      <dgm:spPr/>
      <dgm:t>
        <a:bodyPr/>
        <a:lstStyle/>
        <a:p>
          <a:endParaRPr lang="en-US"/>
        </a:p>
      </dgm:t>
    </dgm:pt>
    <dgm:pt modelId="{8103605F-D609-4737-BC57-6446DB0D7B09}" type="pres">
      <dgm:prSet presAssocID="{927950B1-08E5-485C-B647-9F373A355FB4}" presName="diagram" presStyleCnt="0">
        <dgm:presLayoutVars>
          <dgm:chPref val="1"/>
          <dgm:dir/>
          <dgm:animOne val="branch"/>
          <dgm:animLvl val="lvl"/>
          <dgm:resizeHandles val="exact"/>
        </dgm:presLayoutVars>
      </dgm:prSet>
      <dgm:spPr/>
    </dgm:pt>
    <dgm:pt modelId="{1E3AE6F3-6752-40DF-81D3-852F4A47982E}" type="pres">
      <dgm:prSet presAssocID="{E545347E-C3DB-45BB-9240-D02098274D40}" presName="root1" presStyleCnt="0"/>
      <dgm:spPr/>
    </dgm:pt>
    <dgm:pt modelId="{74A56776-2BBB-492A-9B28-104B744E1511}" type="pres">
      <dgm:prSet presAssocID="{E545347E-C3DB-45BB-9240-D02098274D40}" presName="LevelOneTextNode" presStyleLbl="node0" presStyleIdx="0" presStyleCnt="1">
        <dgm:presLayoutVars>
          <dgm:chPref val="3"/>
        </dgm:presLayoutVars>
      </dgm:prSet>
      <dgm:spPr/>
    </dgm:pt>
    <dgm:pt modelId="{BB3974E0-AE58-4EDE-9D09-75FA88F188E6}" type="pres">
      <dgm:prSet presAssocID="{E545347E-C3DB-45BB-9240-D02098274D40}" presName="level2hierChild" presStyleCnt="0"/>
      <dgm:spPr/>
    </dgm:pt>
    <dgm:pt modelId="{1647018D-B28F-47F0-8DA5-8C91145AB624}" type="pres">
      <dgm:prSet presAssocID="{61E7746B-C0BD-4B0E-9A84-303A0180FBF8}" presName="conn2-1" presStyleLbl="parChTrans1D2" presStyleIdx="0" presStyleCnt="2"/>
      <dgm:spPr/>
    </dgm:pt>
    <dgm:pt modelId="{E32DBC26-B8F6-44F2-877E-A6B3B07B5260}" type="pres">
      <dgm:prSet presAssocID="{61E7746B-C0BD-4B0E-9A84-303A0180FBF8}" presName="connTx" presStyleLbl="parChTrans1D2" presStyleIdx="0" presStyleCnt="2"/>
      <dgm:spPr/>
    </dgm:pt>
    <dgm:pt modelId="{D17E8775-6E22-4DC4-B4DC-FE7B648BDFB6}" type="pres">
      <dgm:prSet presAssocID="{FF28F1E1-9A42-4366-A9F4-56C3B125F291}" presName="root2" presStyleCnt="0"/>
      <dgm:spPr/>
    </dgm:pt>
    <dgm:pt modelId="{08ECB2BD-644E-4C15-814B-864E0DEFECC6}" type="pres">
      <dgm:prSet presAssocID="{FF28F1E1-9A42-4366-A9F4-56C3B125F291}" presName="LevelTwoTextNode" presStyleLbl="node2" presStyleIdx="0" presStyleCnt="2">
        <dgm:presLayoutVars>
          <dgm:chPref val="3"/>
        </dgm:presLayoutVars>
      </dgm:prSet>
      <dgm:spPr/>
    </dgm:pt>
    <dgm:pt modelId="{5CC53793-48E3-43D6-85AE-83718C8DE05D}" type="pres">
      <dgm:prSet presAssocID="{FF28F1E1-9A42-4366-A9F4-56C3B125F291}" presName="level3hierChild" presStyleCnt="0"/>
      <dgm:spPr/>
    </dgm:pt>
    <dgm:pt modelId="{6FEFD3EC-7B7E-49C3-B7C2-43EDE027C18F}" type="pres">
      <dgm:prSet presAssocID="{85E15FDF-BBB9-4359-816D-8E9058E8A4E6}" presName="conn2-1" presStyleLbl="parChTrans1D3" presStyleIdx="0" presStyleCnt="3"/>
      <dgm:spPr/>
    </dgm:pt>
    <dgm:pt modelId="{78AE7227-E357-4BCF-A329-B9B54D4A3FD5}" type="pres">
      <dgm:prSet presAssocID="{85E15FDF-BBB9-4359-816D-8E9058E8A4E6}" presName="connTx" presStyleLbl="parChTrans1D3" presStyleIdx="0" presStyleCnt="3"/>
      <dgm:spPr/>
    </dgm:pt>
    <dgm:pt modelId="{088D204D-EA33-4709-AAEF-AEFCFDBCE903}" type="pres">
      <dgm:prSet presAssocID="{959F9DAF-84FA-487B-9B87-510F53F6ACEB}" presName="root2" presStyleCnt="0"/>
      <dgm:spPr/>
    </dgm:pt>
    <dgm:pt modelId="{0B24A5D5-F431-4804-87BB-EC2E625753AA}" type="pres">
      <dgm:prSet presAssocID="{959F9DAF-84FA-487B-9B87-510F53F6ACEB}" presName="LevelTwoTextNode" presStyleLbl="node3" presStyleIdx="0" presStyleCnt="3">
        <dgm:presLayoutVars>
          <dgm:chPref val="3"/>
        </dgm:presLayoutVars>
      </dgm:prSet>
      <dgm:spPr/>
    </dgm:pt>
    <dgm:pt modelId="{FD9FF3DC-6816-47DF-8E3D-897DFDD9DB9F}" type="pres">
      <dgm:prSet presAssocID="{959F9DAF-84FA-487B-9B87-510F53F6ACEB}" presName="level3hierChild" presStyleCnt="0"/>
      <dgm:spPr/>
    </dgm:pt>
    <dgm:pt modelId="{DB658E85-5EBC-4970-9400-F44BA5F1495F}" type="pres">
      <dgm:prSet presAssocID="{18DFC558-408D-499A-8280-807F070180A5}" presName="conn2-1" presStyleLbl="parChTrans1D3" presStyleIdx="1" presStyleCnt="3"/>
      <dgm:spPr/>
    </dgm:pt>
    <dgm:pt modelId="{5EA5EFE8-AE84-4BE3-A77A-75D36D18D19C}" type="pres">
      <dgm:prSet presAssocID="{18DFC558-408D-499A-8280-807F070180A5}" presName="connTx" presStyleLbl="parChTrans1D3" presStyleIdx="1" presStyleCnt="3"/>
      <dgm:spPr/>
    </dgm:pt>
    <dgm:pt modelId="{47B53842-1AB2-4ED3-BD62-B86E3CF48C93}" type="pres">
      <dgm:prSet presAssocID="{470EC59C-C499-48D8-A25D-427D1A8893A6}" presName="root2" presStyleCnt="0"/>
      <dgm:spPr/>
    </dgm:pt>
    <dgm:pt modelId="{4CB6BFF2-5943-41B6-95D4-8E6458C57544}" type="pres">
      <dgm:prSet presAssocID="{470EC59C-C499-48D8-A25D-427D1A8893A6}" presName="LevelTwoTextNode" presStyleLbl="node3" presStyleIdx="1" presStyleCnt="3">
        <dgm:presLayoutVars>
          <dgm:chPref val="3"/>
        </dgm:presLayoutVars>
      </dgm:prSet>
      <dgm:spPr/>
    </dgm:pt>
    <dgm:pt modelId="{A6213083-6B83-4A0F-847D-BEC68CB740A9}" type="pres">
      <dgm:prSet presAssocID="{470EC59C-C499-48D8-A25D-427D1A8893A6}" presName="level3hierChild" presStyleCnt="0"/>
      <dgm:spPr/>
    </dgm:pt>
    <dgm:pt modelId="{876B6930-90F5-4DB4-A1D5-314008D1D49A}" type="pres">
      <dgm:prSet presAssocID="{2B5722F6-F43B-49A4-B5C4-8B0861D76189}" presName="conn2-1" presStyleLbl="parChTrans1D2" presStyleIdx="1" presStyleCnt="2"/>
      <dgm:spPr/>
    </dgm:pt>
    <dgm:pt modelId="{62301C10-559B-460D-A318-32AB78CEE440}" type="pres">
      <dgm:prSet presAssocID="{2B5722F6-F43B-49A4-B5C4-8B0861D76189}" presName="connTx" presStyleLbl="parChTrans1D2" presStyleIdx="1" presStyleCnt="2"/>
      <dgm:spPr/>
    </dgm:pt>
    <dgm:pt modelId="{543C795C-CAFD-43FD-8A74-F1DD60AD1F69}" type="pres">
      <dgm:prSet presAssocID="{5F831233-5A9D-46E3-A0A1-4970C1A7C77E}" presName="root2" presStyleCnt="0"/>
      <dgm:spPr/>
    </dgm:pt>
    <dgm:pt modelId="{6D78E26E-B467-48F1-ACEC-9B6CE8C93ACA}" type="pres">
      <dgm:prSet presAssocID="{5F831233-5A9D-46E3-A0A1-4970C1A7C77E}" presName="LevelTwoTextNode" presStyleLbl="node2" presStyleIdx="1" presStyleCnt="2">
        <dgm:presLayoutVars>
          <dgm:chPref val="3"/>
        </dgm:presLayoutVars>
      </dgm:prSet>
      <dgm:spPr/>
    </dgm:pt>
    <dgm:pt modelId="{2FF15C62-DBE5-4E92-BDCA-8C65673656E2}" type="pres">
      <dgm:prSet presAssocID="{5F831233-5A9D-46E3-A0A1-4970C1A7C77E}" presName="level3hierChild" presStyleCnt="0"/>
      <dgm:spPr/>
    </dgm:pt>
    <dgm:pt modelId="{01135269-0E87-4E5D-AFAF-19F135CABBEA}" type="pres">
      <dgm:prSet presAssocID="{A76B6346-2CB2-4896-8C68-FE484A9DCA07}" presName="conn2-1" presStyleLbl="parChTrans1D3" presStyleIdx="2" presStyleCnt="3"/>
      <dgm:spPr/>
    </dgm:pt>
    <dgm:pt modelId="{A94363F1-BF8E-43D5-8ECF-BD33269937B2}" type="pres">
      <dgm:prSet presAssocID="{A76B6346-2CB2-4896-8C68-FE484A9DCA07}" presName="connTx" presStyleLbl="parChTrans1D3" presStyleIdx="2" presStyleCnt="3"/>
      <dgm:spPr/>
    </dgm:pt>
    <dgm:pt modelId="{A35882C0-7692-4CE0-A0A5-A7F18066482B}" type="pres">
      <dgm:prSet presAssocID="{0FFD3898-FA67-468C-8755-52663468EC00}" presName="root2" presStyleCnt="0"/>
      <dgm:spPr/>
    </dgm:pt>
    <dgm:pt modelId="{1E10CB72-6D0E-4CFE-8891-DDBC4F1B025A}" type="pres">
      <dgm:prSet presAssocID="{0FFD3898-FA67-468C-8755-52663468EC00}" presName="LevelTwoTextNode" presStyleLbl="node3" presStyleIdx="2" presStyleCnt="3">
        <dgm:presLayoutVars>
          <dgm:chPref val="3"/>
        </dgm:presLayoutVars>
      </dgm:prSet>
      <dgm:spPr/>
    </dgm:pt>
    <dgm:pt modelId="{D4891D89-7F27-4695-A90E-345AAA36C394}" type="pres">
      <dgm:prSet presAssocID="{0FFD3898-FA67-468C-8755-52663468EC00}" presName="level3hierChild" presStyleCnt="0"/>
      <dgm:spPr/>
    </dgm:pt>
  </dgm:ptLst>
  <dgm:cxnLst>
    <dgm:cxn modelId="{BBCC5F2B-CB2B-4CA4-983C-68506F29A824}" type="presOf" srcId="{18DFC558-408D-499A-8280-807F070180A5}" destId="{DB658E85-5EBC-4970-9400-F44BA5F1495F}" srcOrd="0" destOrd="0" presId="urn:microsoft.com/office/officeart/2005/8/layout/hierarchy2"/>
    <dgm:cxn modelId="{4116B52B-94EF-4D46-9F28-25FB0FB20CD7}" srcId="{5F831233-5A9D-46E3-A0A1-4970C1A7C77E}" destId="{0FFD3898-FA67-468C-8755-52663468EC00}" srcOrd="0" destOrd="0" parTransId="{A76B6346-2CB2-4896-8C68-FE484A9DCA07}" sibTransId="{6C10EC17-EC13-4B70-BF3E-14DB6D3051EF}"/>
    <dgm:cxn modelId="{3FD5542E-FFE7-404F-BAAF-4A03118E65D6}" type="presOf" srcId="{85E15FDF-BBB9-4359-816D-8E9058E8A4E6}" destId="{6FEFD3EC-7B7E-49C3-B7C2-43EDE027C18F}" srcOrd="0" destOrd="0" presId="urn:microsoft.com/office/officeart/2005/8/layout/hierarchy2"/>
    <dgm:cxn modelId="{5B63CB42-E046-4331-B3EB-AA4627EEC8F2}" type="presOf" srcId="{959F9DAF-84FA-487B-9B87-510F53F6ACEB}" destId="{0B24A5D5-F431-4804-87BB-EC2E625753AA}" srcOrd="0" destOrd="0" presId="urn:microsoft.com/office/officeart/2005/8/layout/hierarchy2"/>
    <dgm:cxn modelId="{9632DA62-7E74-448B-A04C-74EA1FF8093B}" type="presOf" srcId="{61E7746B-C0BD-4B0E-9A84-303A0180FBF8}" destId="{E32DBC26-B8F6-44F2-877E-A6B3B07B5260}" srcOrd="1" destOrd="0" presId="urn:microsoft.com/office/officeart/2005/8/layout/hierarchy2"/>
    <dgm:cxn modelId="{D4517F67-7793-46A3-A32F-6CE4304FAFBB}" type="presOf" srcId="{FF28F1E1-9A42-4366-A9F4-56C3B125F291}" destId="{08ECB2BD-644E-4C15-814B-864E0DEFECC6}" srcOrd="0" destOrd="0" presId="urn:microsoft.com/office/officeart/2005/8/layout/hierarchy2"/>
    <dgm:cxn modelId="{00F18E6B-4802-4559-B194-0EA0B6A8DE9A}" type="presOf" srcId="{85E15FDF-BBB9-4359-816D-8E9058E8A4E6}" destId="{78AE7227-E357-4BCF-A329-B9B54D4A3FD5}" srcOrd="1" destOrd="0" presId="urn:microsoft.com/office/officeart/2005/8/layout/hierarchy2"/>
    <dgm:cxn modelId="{9560946E-FA66-4BE4-BAFE-A66CF11DFB37}" type="presOf" srcId="{61E7746B-C0BD-4B0E-9A84-303A0180FBF8}" destId="{1647018D-B28F-47F0-8DA5-8C91145AB624}" srcOrd="0" destOrd="0" presId="urn:microsoft.com/office/officeart/2005/8/layout/hierarchy2"/>
    <dgm:cxn modelId="{52C38952-91B1-49A4-BC26-555E28A54DDB}" srcId="{927950B1-08E5-485C-B647-9F373A355FB4}" destId="{E545347E-C3DB-45BB-9240-D02098274D40}" srcOrd="0" destOrd="0" parTransId="{7667DADD-625E-487E-96CE-609108E6A0FD}" sibTransId="{F6E7F5A1-4AA0-4A9A-8735-9D61ED2F095A}"/>
    <dgm:cxn modelId="{61B83F88-64C4-4136-A979-D8A82F254BA2}" type="presOf" srcId="{2B5722F6-F43B-49A4-B5C4-8B0861D76189}" destId="{62301C10-559B-460D-A318-32AB78CEE440}" srcOrd="1" destOrd="0" presId="urn:microsoft.com/office/officeart/2005/8/layout/hierarchy2"/>
    <dgm:cxn modelId="{7ACA4A8A-B53B-40D0-BF8D-40AE57F83FFF}" type="presOf" srcId="{E545347E-C3DB-45BB-9240-D02098274D40}" destId="{74A56776-2BBB-492A-9B28-104B744E1511}" srcOrd="0" destOrd="0" presId="urn:microsoft.com/office/officeart/2005/8/layout/hierarchy2"/>
    <dgm:cxn modelId="{CBFDDF94-D9DA-4812-9B7C-CFBEB444D134}" type="presOf" srcId="{A76B6346-2CB2-4896-8C68-FE484A9DCA07}" destId="{01135269-0E87-4E5D-AFAF-19F135CABBEA}" srcOrd="0" destOrd="0" presId="urn:microsoft.com/office/officeart/2005/8/layout/hierarchy2"/>
    <dgm:cxn modelId="{B27118AC-3916-4FDF-8EB3-CA4E4AC11F8D}" type="presOf" srcId="{2B5722F6-F43B-49A4-B5C4-8B0861D76189}" destId="{876B6930-90F5-4DB4-A1D5-314008D1D49A}" srcOrd="0" destOrd="0" presId="urn:microsoft.com/office/officeart/2005/8/layout/hierarchy2"/>
    <dgm:cxn modelId="{C5B541AC-0EC4-4680-A14D-C2D4C622610F}" type="presOf" srcId="{A76B6346-2CB2-4896-8C68-FE484A9DCA07}" destId="{A94363F1-BF8E-43D5-8ECF-BD33269937B2}" srcOrd="1" destOrd="0" presId="urn:microsoft.com/office/officeart/2005/8/layout/hierarchy2"/>
    <dgm:cxn modelId="{8A3946B0-F007-4D2D-AB14-EC318C932B39}" srcId="{E545347E-C3DB-45BB-9240-D02098274D40}" destId="{FF28F1E1-9A42-4366-A9F4-56C3B125F291}" srcOrd="0" destOrd="0" parTransId="{61E7746B-C0BD-4B0E-9A84-303A0180FBF8}" sibTransId="{EE4C1FA1-D35C-45F1-B40D-D59EF5BF1A33}"/>
    <dgm:cxn modelId="{C34DA3BB-CAA0-437E-AFB1-CAB74798C841}" type="presOf" srcId="{927950B1-08E5-485C-B647-9F373A355FB4}" destId="{8103605F-D609-4737-BC57-6446DB0D7B09}" srcOrd="0" destOrd="0" presId="urn:microsoft.com/office/officeart/2005/8/layout/hierarchy2"/>
    <dgm:cxn modelId="{97A17EBD-F3BE-47CF-AA0C-033F6822581F}" srcId="{FF28F1E1-9A42-4366-A9F4-56C3B125F291}" destId="{470EC59C-C499-48D8-A25D-427D1A8893A6}" srcOrd="1" destOrd="0" parTransId="{18DFC558-408D-499A-8280-807F070180A5}" sibTransId="{7DB31C89-F5F3-4BC5-9CDA-48063EB243A3}"/>
    <dgm:cxn modelId="{28A632C7-3230-4591-89DB-024709EC9595}" srcId="{FF28F1E1-9A42-4366-A9F4-56C3B125F291}" destId="{959F9DAF-84FA-487B-9B87-510F53F6ACEB}" srcOrd="0" destOrd="0" parTransId="{85E15FDF-BBB9-4359-816D-8E9058E8A4E6}" sibTransId="{AC05AB6E-A4FD-4C1B-836C-7B6D58909550}"/>
    <dgm:cxn modelId="{37A746D0-BA37-45A6-A793-25A57FF32E99}" srcId="{E545347E-C3DB-45BB-9240-D02098274D40}" destId="{5F831233-5A9D-46E3-A0A1-4970C1A7C77E}" srcOrd="1" destOrd="0" parTransId="{2B5722F6-F43B-49A4-B5C4-8B0861D76189}" sibTransId="{7B970A59-3F15-4DB9-A5D4-1A71B31B5F6A}"/>
    <dgm:cxn modelId="{6A6BC1E5-6716-4A32-AC42-08B9F27D123D}" type="presOf" srcId="{470EC59C-C499-48D8-A25D-427D1A8893A6}" destId="{4CB6BFF2-5943-41B6-95D4-8E6458C57544}" srcOrd="0" destOrd="0" presId="urn:microsoft.com/office/officeart/2005/8/layout/hierarchy2"/>
    <dgm:cxn modelId="{AB8618E9-1434-4291-97A0-6CBC3FA0B4D1}" type="presOf" srcId="{18DFC558-408D-499A-8280-807F070180A5}" destId="{5EA5EFE8-AE84-4BE3-A77A-75D36D18D19C}" srcOrd="1" destOrd="0" presId="urn:microsoft.com/office/officeart/2005/8/layout/hierarchy2"/>
    <dgm:cxn modelId="{3D9780F0-06E5-46D1-8C4D-BE6669574836}" type="presOf" srcId="{5F831233-5A9D-46E3-A0A1-4970C1A7C77E}" destId="{6D78E26E-B467-48F1-ACEC-9B6CE8C93ACA}" srcOrd="0" destOrd="0" presId="urn:microsoft.com/office/officeart/2005/8/layout/hierarchy2"/>
    <dgm:cxn modelId="{C4DB0BFF-17DB-46F9-A830-FD35A7784D4E}" type="presOf" srcId="{0FFD3898-FA67-468C-8755-52663468EC00}" destId="{1E10CB72-6D0E-4CFE-8891-DDBC4F1B025A}" srcOrd="0" destOrd="0" presId="urn:microsoft.com/office/officeart/2005/8/layout/hierarchy2"/>
    <dgm:cxn modelId="{5C8CDACF-1B84-4D48-B720-860ED772D41F}" type="presParOf" srcId="{8103605F-D609-4737-BC57-6446DB0D7B09}" destId="{1E3AE6F3-6752-40DF-81D3-852F4A47982E}" srcOrd="0" destOrd="0" presId="urn:microsoft.com/office/officeart/2005/8/layout/hierarchy2"/>
    <dgm:cxn modelId="{399C9243-1D1C-49EB-B2C5-8406481E8D32}" type="presParOf" srcId="{1E3AE6F3-6752-40DF-81D3-852F4A47982E}" destId="{74A56776-2BBB-492A-9B28-104B744E1511}" srcOrd="0" destOrd="0" presId="urn:microsoft.com/office/officeart/2005/8/layout/hierarchy2"/>
    <dgm:cxn modelId="{FF3400B6-313E-4F6E-A4A2-68F08103B8D8}" type="presParOf" srcId="{1E3AE6F3-6752-40DF-81D3-852F4A47982E}" destId="{BB3974E0-AE58-4EDE-9D09-75FA88F188E6}" srcOrd="1" destOrd="0" presId="urn:microsoft.com/office/officeart/2005/8/layout/hierarchy2"/>
    <dgm:cxn modelId="{403F566F-463F-4501-A100-6BDA2DB2CBAD}" type="presParOf" srcId="{BB3974E0-AE58-4EDE-9D09-75FA88F188E6}" destId="{1647018D-B28F-47F0-8DA5-8C91145AB624}" srcOrd="0" destOrd="0" presId="urn:microsoft.com/office/officeart/2005/8/layout/hierarchy2"/>
    <dgm:cxn modelId="{D73F7245-03AD-4548-80D0-DC1FCC7C89CF}" type="presParOf" srcId="{1647018D-B28F-47F0-8DA5-8C91145AB624}" destId="{E32DBC26-B8F6-44F2-877E-A6B3B07B5260}" srcOrd="0" destOrd="0" presId="urn:microsoft.com/office/officeart/2005/8/layout/hierarchy2"/>
    <dgm:cxn modelId="{E00AE4BC-EB1C-467F-89D6-3C341A16979E}" type="presParOf" srcId="{BB3974E0-AE58-4EDE-9D09-75FA88F188E6}" destId="{D17E8775-6E22-4DC4-B4DC-FE7B648BDFB6}" srcOrd="1" destOrd="0" presId="urn:microsoft.com/office/officeart/2005/8/layout/hierarchy2"/>
    <dgm:cxn modelId="{B1AAC1A4-0A73-4726-8546-D4590D8875A3}" type="presParOf" srcId="{D17E8775-6E22-4DC4-B4DC-FE7B648BDFB6}" destId="{08ECB2BD-644E-4C15-814B-864E0DEFECC6}" srcOrd="0" destOrd="0" presId="urn:microsoft.com/office/officeart/2005/8/layout/hierarchy2"/>
    <dgm:cxn modelId="{56D09391-1297-49A2-B163-CA8B2803FD1A}" type="presParOf" srcId="{D17E8775-6E22-4DC4-B4DC-FE7B648BDFB6}" destId="{5CC53793-48E3-43D6-85AE-83718C8DE05D}" srcOrd="1" destOrd="0" presId="urn:microsoft.com/office/officeart/2005/8/layout/hierarchy2"/>
    <dgm:cxn modelId="{ADF7C148-E4DF-422D-A9E8-3740DE2388B2}" type="presParOf" srcId="{5CC53793-48E3-43D6-85AE-83718C8DE05D}" destId="{6FEFD3EC-7B7E-49C3-B7C2-43EDE027C18F}" srcOrd="0" destOrd="0" presId="urn:microsoft.com/office/officeart/2005/8/layout/hierarchy2"/>
    <dgm:cxn modelId="{2AAEA71E-D4F5-4FA2-9471-482C202B4442}" type="presParOf" srcId="{6FEFD3EC-7B7E-49C3-B7C2-43EDE027C18F}" destId="{78AE7227-E357-4BCF-A329-B9B54D4A3FD5}" srcOrd="0" destOrd="0" presId="urn:microsoft.com/office/officeart/2005/8/layout/hierarchy2"/>
    <dgm:cxn modelId="{E6981C8F-FDA0-4E07-9A31-1D498AC39250}" type="presParOf" srcId="{5CC53793-48E3-43D6-85AE-83718C8DE05D}" destId="{088D204D-EA33-4709-AAEF-AEFCFDBCE903}" srcOrd="1" destOrd="0" presId="urn:microsoft.com/office/officeart/2005/8/layout/hierarchy2"/>
    <dgm:cxn modelId="{03B28180-774F-4660-9DD6-BEF72C91D5FE}" type="presParOf" srcId="{088D204D-EA33-4709-AAEF-AEFCFDBCE903}" destId="{0B24A5D5-F431-4804-87BB-EC2E625753AA}" srcOrd="0" destOrd="0" presId="urn:microsoft.com/office/officeart/2005/8/layout/hierarchy2"/>
    <dgm:cxn modelId="{81F98AC1-8C45-413B-92C3-6507BBBD8C6A}" type="presParOf" srcId="{088D204D-EA33-4709-AAEF-AEFCFDBCE903}" destId="{FD9FF3DC-6816-47DF-8E3D-897DFDD9DB9F}" srcOrd="1" destOrd="0" presId="urn:microsoft.com/office/officeart/2005/8/layout/hierarchy2"/>
    <dgm:cxn modelId="{150330FE-D671-4F47-AE3C-1F855D46CCFF}" type="presParOf" srcId="{5CC53793-48E3-43D6-85AE-83718C8DE05D}" destId="{DB658E85-5EBC-4970-9400-F44BA5F1495F}" srcOrd="2" destOrd="0" presId="urn:microsoft.com/office/officeart/2005/8/layout/hierarchy2"/>
    <dgm:cxn modelId="{37FCC09A-148A-47CB-B59B-3C79487635DB}" type="presParOf" srcId="{DB658E85-5EBC-4970-9400-F44BA5F1495F}" destId="{5EA5EFE8-AE84-4BE3-A77A-75D36D18D19C}" srcOrd="0" destOrd="0" presId="urn:microsoft.com/office/officeart/2005/8/layout/hierarchy2"/>
    <dgm:cxn modelId="{7F326F07-3A26-43D3-B131-587AB64DFDDE}" type="presParOf" srcId="{5CC53793-48E3-43D6-85AE-83718C8DE05D}" destId="{47B53842-1AB2-4ED3-BD62-B86E3CF48C93}" srcOrd="3" destOrd="0" presId="urn:microsoft.com/office/officeart/2005/8/layout/hierarchy2"/>
    <dgm:cxn modelId="{B58EFBFC-EE7B-408A-AF7B-5EF1040D6A72}" type="presParOf" srcId="{47B53842-1AB2-4ED3-BD62-B86E3CF48C93}" destId="{4CB6BFF2-5943-41B6-95D4-8E6458C57544}" srcOrd="0" destOrd="0" presId="urn:microsoft.com/office/officeart/2005/8/layout/hierarchy2"/>
    <dgm:cxn modelId="{179E687B-F1E1-4A76-9D5E-D45ADFD34D6E}" type="presParOf" srcId="{47B53842-1AB2-4ED3-BD62-B86E3CF48C93}" destId="{A6213083-6B83-4A0F-847D-BEC68CB740A9}" srcOrd="1" destOrd="0" presId="urn:microsoft.com/office/officeart/2005/8/layout/hierarchy2"/>
    <dgm:cxn modelId="{2C983D23-FA36-45BC-85D1-D9927782C473}" type="presParOf" srcId="{BB3974E0-AE58-4EDE-9D09-75FA88F188E6}" destId="{876B6930-90F5-4DB4-A1D5-314008D1D49A}" srcOrd="2" destOrd="0" presId="urn:microsoft.com/office/officeart/2005/8/layout/hierarchy2"/>
    <dgm:cxn modelId="{331A6B95-99E2-42F9-8C2C-A342DAFD4479}" type="presParOf" srcId="{876B6930-90F5-4DB4-A1D5-314008D1D49A}" destId="{62301C10-559B-460D-A318-32AB78CEE440}" srcOrd="0" destOrd="0" presId="urn:microsoft.com/office/officeart/2005/8/layout/hierarchy2"/>
    <dgm:cxn modelId="{BBD1E749-C8F3-43C5-9073-015DE3FD6FD1}" type="presParOf" srcId="{BB3974E0-AE58-4EDE-9D09-75FA88F188E6}" destId="{543C795C-CAFD-43FD-8A74-F1DD60AD1F69}" srcOrd="3" destOrd="0" presId="urn:microsoft.com/office/officeart/2005/8/layout/hierarchy2"/>
    <dgm:cxn modelId="{59060857-30A8-48F9-AE27-FA04E2A6A33F}" type="presParOf" srcId="{543C795C-CAFD-43FD-8A74-F1DD60AD1F69}" destId="{6D78E26E-B467-48F1-ACEC-9B6CE8C93ACA}" srcOrd="0" destOrd="0" presId="urn:microsoft.com/office/officeart/2005/8/layout/hierarchy2"/>
    <dgm:cxn modelId="{12F6FD07-72F0-4C7C-A483-15706EB2827C}" type="presParOf" srcId="{543C795C-CAFD-43FD-8A74-F1DD60AD1F69}" destId="{2FF15C62-DBE5-4E92-BDCA-8C65673656E2}" srcOrd="1" destOrd="0" presId="urn:microsoft.com/office/officeart/2005/8/layout/hierarchy2"/>
    <dgm:cxn modelId="{A6504B25-10CE-4E88-9326-94A611BF7025}" type="presParOf" srcId="{2FF15C62-DBE5-4E92-BDCA-8C65673656E2}" destId="{01135269-0E87-4E5D-AFAF-19F135CABBEA}" srcOrd="0" destOrd="0" presId="urn:microsoft.com/office/officeart/2005/8/layout/hierarchy2"/>
    <dgm:cxn modelId="{ED29C770-FAB0-4CCB-AECC-9F55804FA14F}" type="presParOf" srcId="{01135269-0E87-4E5D-AFAF-19F135CABBEA}" destId="{A94363F1-BF8E-43D5-8ECF-BD33269937B2}" srcOrd="0" destOrd="0" presId="urn:microsoft.com/office/officeart/2005/8/layout/hierarchy2"/>
    <dgm:cxn modelId="{1B020577-046D-4379-8ECA-C1901703DD29}" type="presParOf" srcId="{2FF15C62-DBE5-4E92-BDCA-8C65673656E2}" destId="{A35882C0-7692-4CE0-A0A5-A7F18066482B}" srcOrd="1" destOrd="0" presId="urn:microsoft.com/office/officeart/2005/8/layout/hierarchy2"/>
    <dgm:cxn modelId="{C4374CC1-8627-48CD-B109-F0DAD67732D5}" type="presParOf" srcId="{A35882C0-7692-4CE0-A0A5-A7F18066482B}" destId="{1E10CB72-6D0E-4CFE-8891-DDBC4F1B025A}" srcOrd="0" destOrd="0" presId="urn:microsoft.com/office/officeart/2005/8/layout/hierarchy2"/>
    <dgm:cxn modelId="{6C90EE3A-8E79-4577-97C0-6AD15F7684BD}" type="presParOf" srcId="{A35882C0-7692-4CE0-A0A5-A7F18066482B}" destId="{D4891D89-7F27-4695-A90E-345AAA36C39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56776-2BBB-492A-9B28-104B744E1511}">
      <dsp:nvSpPr>
        <dsp:cNvPr id="0" name=""/>
        <dsp:cNvSpPr/>
      </dsp:nvSpPr>
      <dsp:spPr>
        <a:xfrm>
          <a:off x="4146" y="1606080"/>
          <a:ext cx="2113046" cy="1056523"/>
        </a:xfrm>
        <a:prstGeom prst="roundRect">
          <a:avLst>
            <a:gd name="adj" fmla="val 10000"/>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35091" y="1637025"/>
        <a:ext cx="2051156" cy="994633"/>
      </dsp:txXfrm>
    </dsp:sp>
    <dsp:sp modelId="{1647018D-B28F-47F0-8DA5-8C91145AB624}">
      <dsp:nvSpPr>
        <dsp:cNvPr id="0" name=""/>
        <dsp:cNvSpPr/>
      </dsp:nvSpPr>
      <dsp:spPr>
        <a:xfrm rot="18770822">
          <a:off x="1918358" y="1652745"/>
          <a:ext cx="1242889" cy="51943"/>
        </a:xfrm>
        <a:custGeom>
          <a:avLst/>
          <a:gdLst/>
          <a:ahLst/>
          <a:cxnLst/>
          <a:rect l="0" t="0" r="0" b="0"/>
          <a:pathLst>
            <a:path>
              <a:moveTo>
                <a:pt x="0" y="25971"/>
              </a:moveTo>
              <a:lnTo>
                <a:pt x="1242889" y="2597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8730" y="1647644"/>
        <a:ext cx="62144" cy="62144"/>
      </dsp:txXfrm>
    </dsp:sp>
    <dsp:sp modelId="{08ECB2BD-644E-4C15-814B-864E0DEFECC6}">
      <dsp:nvSpPr>
        <dsp:cNvPr id="0" name=""/>
        <dsp:cNvSpPr/>
      </dsp:nvSpPr>
      <dsp:spPr>
        <a:xfrm>
          <a:off x="2962412" y="694829"/>
          <a:ext cx="2113046" cy="10565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Private</a:t>
          </a:r>
        </a:p>
      </dsp:txBody>
      <dsp:txXfrm>
        <a:off x="2993357" y="725774"/>
        <a:ext cx="2051156" cy="994633"/>
      </dsp:txXfrm>
    </dsp:sp>
    <dsp:sp modelId="{6FEFD3EC-7B7E-49C3-B7C2-43EDE027C18F}">
      <dsp:nvSpPr>
        <dsp:cNvPr id="0" name=""/>
        <dsp:cNvSpPr/>
      </dsp:nvSpPr>
      <dsp:spPr>
        <a:xfrm rot="19457599">
          <a:off x="4977623" y="893368"/>
          <a:ext cx="1040889" cy="51943"/>
        </a:xfrm>
        <a:custGeom>
          <a:avLst/>
          <a:gdLst/>
          <a:ahLst/>
          <a:cxnLst/>
          <a:rect l="0" t="0" r="0" b="0"/>
          <a:pathLst>
            <a:path>
              <a:moveTo>
                <a:pt x="0" y="25971"/>
              </a:moveTo>
              <a:lnTo>
                <a:pt x="1040889" y="2597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2045" y="893318"/>
        <a:ext cx="52044" cy="52044"/>
      </dsp:txXfrm>
    </dsp:sp>
    <dsp:sp modelId="{0B24A5D5-F431-4804-87BB-EC2E625753AA}">
      <dsp:nvSpPr>
        <dsp:cNvPr id="0" name=""/>
        <dsp:cNvSpPr/>
      </dsp:nvSpPr>
      <dsp:spPr>
        <a:xfrm>
          <a:off x="5920677" y="87328"/>
          <a:ext cx="2113046" cy="10565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3</a:t>
          </a:r>
          <a:r>
            <a:rPr lang="en-US" sz="3200" kern="1200" baseline="30000" dirty="0"/>
            <a:t>rd</a:t>
          </a:r>
          <a:r>
            <a:rPr lang="en-US" sz="3200" kern="1200" dirty="0"/>
            <a:t> Class</a:t>
          </a:r>
        </a:p>
      </dsp:txBody>
      <dsp:txXfrm>
        <a:off x="5951622" y="118273"/>
        <a:ext cx="2051156" cy="994633"/>
      </dsp:txXfrm>
    </dsp:sp>
    <dsp:sp modelId="{DB658E85-5EBC-4970-9400-F44BA5F1495F}">
      <dsp:nvSpPr>
        <dsp:cNvPr id="0" name=""/>
        <dsp:cNvSpPr/>
      </dsp:nvSpPr>
      <dsp:spPr>
        <a:xfrm rot="2142401">
          <a:off x="4977623" y="1500869"/>
          <a:ext cx="1040889" cy="51943"/>
        </a:xfrm>
        <a:custGeom>
          <a:avLst/>
          <a:gdLst/>
          <a:ahLst/>
          <a:cxnLst/>
          <a:rect l="0" t="0" r="0" b="0"/>
          <a:pathLst>
            <a:path>
              <a:moveTo>
                <a:pt x="0" y="25971"/>
              </a:moveTo>
              <a:lnTo>
                <a:pt x="1040889" y="2597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2045" y="1500819"/>
        <a:ext cx="52044" cy="52044"/>
      </dsp:txXfrm>
    </dsp:sp>
    <dsp:sp modelId="{4CB6BFF2-5943-41B6-95D4-8E6458C57544}">
      <dsp:nvSpPr>
        <dsp:cNvPr id="0" name=""/>
        <dsp:cNvSpPr/>
      </dsp:nvSpPr>
      <dsp:spPr>
        <a:xfrm>
          <a:off x="5920677" y="1302330"/>
          <a:ext cx="2113046" cy="10565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err="1"/>
            <a:t>BasicMed</a:t>
          </a:r>
          <a:endParaRPr lang="en-US" sz="3200" kern="1200" dirty="0"/>
        </a:p>
      </dsp:txBody>
      <dsp:txXfrm>
        <a:off x="5951622" y="1333275"/>
        <a:ext cx="2051156" cy="994633"/>
      </dsp:txXfrm>
    </dsp:sp>
    <dsp:sp modelId="{876B6930-90F5-4DB4-A1D5-314008D1D49A}">
      <dsp:nvSpPr>
        <dsp:cNvPr id="0" name=""/>
        <dsp:cNvSpPr/>
      </dsp:nvSpPr>
      <dsp:spPr>
        <a:xfrm rot="2829178">
          <a:off x="1918358" y="2563996"/>
          <a:ext cx="1242889" cy="51943"/>
        </a:xfrm>
        <a:custGeom>
          <a:avLst/>
          <a:gdLst/>
          <a:ahLst/>
          <a:cxnLst/>
          <a:rect l="0" t="0" r="0" b="0"/>
          <a:pathLst>
            <a:path>
              <a:moveTo>
                <a:pt x="0" y="25971"/>
              </a:moveTo>
              <a:lnTo>
                <a:pt x="1242889" y="2597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8730" y="2558895"/>
        <a:ext cx="62144" cy="62144"/>
      </dsp:txXfrm>
    </dsp:sp>
    <dsp:sp modelId="{6D78E26E-B467-48F1-ACEC-9B6CE8C93ACA}">
      <dsp:nvSpPr>
        <dsp:cNvPr id="0" name=""/>
        <dsp:cNvSpPr/>
      </dsp:nvSpPr>
      <dsp:spPr>
        <a:xfrm>
          <a:off x="2962412" y="2517332"/>
          <a:ext cx="2113046" cy="10565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Sport </a:t>
          </a:r>
        </a:p>
      </dsp:txBody>
      <dsp:txXfrm>
        <a:off x="2993357" y="2548277"/>
        <a:ext cx="2051156" cy="994633"/>
      </dsp:txXfrm>
    </dsp:sp>
    <dsp:sp modelId="{01135269-0E87-4E5D-AFAF-19F135CABBEA}">
      <dsp:nvSpPr>
        <dsp:cNvPr id="0" name=""/>
        <dsp:cNvSpPr/>
      </dsp:nvSpPr>
      <dsp:spPr>
        <a:xfrm>
          <a:off x="5075458" y="3019622"/>
          <a:ext cx="845218" cy="51943"/>
        </a:xfrm>
        <a:custGeom>
          <a:avLst/>
          <a:gdLst/>
          <a:ahLst/>
          <a:cxnLst/>
          <a:rect l="0" t="0" r="0" b="0"/>
          <a:pathLst>
            <a:path>
              <a:moveTo>
                <a:pt x="0" y="25971"/>
              </a:moveTo>
              <a:lnTo>
                <a:pt x="845218" y="2597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6937" y="3024463"/>
        <a:ext cx="42260" cy="42260"/>
      </dsp:txXfrm>
    </dsp:sp>
    <dsp:sp modelId="{1E10CB72-6D0E-4CFE-8891-DDBC4F1B025A}">
      <dsp:nvSpPr>
        <dsp:cNvPr id="0" name=""/>
        <dsp:cNvSpPr/>
      </dsp:nvSpPr>
      <dsp:spPr>
        <a:xfrm>
          <a:off x="5920677" y="2517332"/>
          <a:ext cx="2113046" cy="10565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US Driver’s License</a:t>
          </a:r>
        </a:p>
      </dsp:txBody>
      <dsp:txXfrm>
        <a:off x="5951622" y="2548277"/>
        <a:ext cx="2051156" cy="9946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28374-8B95-3A4E-A1C3-AC2F1AC02F77}" type="datetimeFigureOut">
              <a:rPr lang="en-US" smtClean="0"/>
              <a:t>3/23/2026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E7107-E486-EC4C-9EAC-451A6BDE30B6}" type="slidenum">
              <a:rPr lang="en-US" smtClean="0"/>
              <a:t>‹#›</a:t>
            </a:fld>
            <a:endParaRPr lang="en-US"/>
          </a:p>
        </p:txBody>
      </p:sp>
    </p:spTree>
    <p:extLst>
      <p:ext uri="{BB962C8B-B14F-4D97-AF65-F5344CB8AC3E}">
        <p14:creationId xmlns:p14="http://schemas.microsoft.com/office/powerpoint/2010/main" val="1410890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Notes</a:t>
            </a:r>
          </a:p>
        </p:txBody>
      </p:sp>
      <p:sp>
        <p:nvSpPr>
          <p:cNvPr id="4" name="Slide Number Placeholder 3"/>
          <p:cNvSpPr>
            <a:spLocks noGrp="1"/>
          </p:cNvSpPr>
          <p:nvPr>
            <p:ph type="sldNum" sz="quarter" idx="5"/>
          </p:nvPr>
        </p:nvSpPr>
        <p:spPr/>
        <p:txBody>
          <a:bodyPr/>
          <a:lstStyle/>
          <a:p>
            <a:fld id="{F9C545DF-D243-4EA8-8361-212E77A42477}" type="slidenum">
              <a:rPr lang="en-US" smtClean="0"/>
              <a:t>3</a:t>
            </a:fld>
            <a:endParaRPr lang="en-US"/>
          </a:p>
        </p:txBody>
      </p:sp>
    </p:spTree>
    <p:extLst>
      <p:ext uri="{BB962C8B-B14F-4D97-AF65-F5344CB8AC3E}">
        <p14:creationId xmlns:p14="http://schemas.microsoft.com/office/powerpoint/2010/main" val="1536711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545DF-D243-4EA8-8361-212E77A42477}" type="slidenum">
              <a:rPr lang="en-US" smtClean="0"/>
              <a:t>15</a:t>
            </a:fld>
            <a:endParaRPr lang="en-US"/>
          </a:p>
        </p:txBody>
      </p:sp>
    </p:spTree>
    <p:extLst>
      <p:ext uri="{BB962C8B-B14F-4D97-AF65-F5344CB8AC3E}">
        <p14:creationId xmlns:p14="http://schemas.microsoft.com/office/powerpoint/2010/main" val="424148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we consider the situation of each of our four test pilots, what their goals are, and what their limitations, there are essential two axes of </a:t>
            </a:r>
            <a:r>
              <a:rPr lang="en-US" dirty="0" err="1"/>
              <a:t>decisionmaking</a:t>
            </a:r>
            <a:r>
              <a:rPr lang="en-US" dirty="0"/>
              <a:t> – do I attempt to fly under the privileges of my private pilot certificate, or do I become a sport pilot, and accept the greater restrictions on what and where I can fly? If I am determined to fly as a private pilot, do I attempt to retain the third class medical or do I fly under the provisions of </a:t>
            </a:r>
            <a:r>
              <a:rPr lang="en-US" dirty="0" err="1"/>
              <a:t>BasicMed</a:t>
            </a:r>
            <a:r>
              <a:rPr lang="en-US" dirty="0"/>
              <a:t>, along with its greater restrictions on what I can fly (but not where, really)</a:t>
            </a:r>
          </a:p>
        </p:txBody>
      </p:sp>
      <p:sp>
        <p:nvSpPr>
          <p:cNvPr id="4" name="Slide Number Placeholder 3"/>
          <p:cNvSpPr>
            <a:spLocks noGrp="1"/>
          </p:cNvSpPr>
          <p:nvPr>
            <p:ph type="sldNum" sz="quarter" idx="5"/>
          </p:nvPr>
        </p:nvSpPr>
        <p:spPr/>
        <p:txBody>
          <a:bodyPr/>
          <a:lstStyle/>
          <a:p>
            <a:fld id="{F9C545DF-D243-4EA8-8361-212E77A42477}" type="slidenum">
              <a:rPr lang="en-US" smtClean="0"/>
              <a:t>4</a:t>
            </a:fld>
            <a:endParaRPr lang="en-US"/>
          </a:p>
        </p:txBody>
      </p:sp>
    </p:spTree>
    <p:extLst>
      <p:ext uri="{BB962C8B-B14F-4D97-AF65-F5344CB8AC3E}">
        <p14:creationId xmlns:p14="http://schemas.microsoft.com/office/powerpoint/2010/main" val="307663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as a pilot flying under </a:t>
            </a:r>
            <a:r>
              <a:rPr lang="en-US" dirty="0" err="1"/>
              <a:t>BasicMed</a:t>
            </a:r>
            <a:r>
              <a:rPr lang="en-US" dirty="0"/>
              <a:t> privileges you are allowed to be PIC of any aircraft that is compliant with the rules we already discussed. You can fly VFR day, VFR night, or IFR if you hold an instrument rating. You cannot fly for compensation or hire, but you can flight instruct. This is an area that there is a lot of confusion about, and if you go onto pilot discussion internet forums you will find people who will swear on their mother’s graves that you *must* have a class 2 medical to flight instruct, because you’re getting paid for it. That has actually never been the case, even before </a:t>
            </a:r>
            <a:r>
              <a:rPr lang="en-US" dirty="0" err="1"/>
              <a:t>BasicMed</a:t>
            </a:r>
            <a:r>
              <a:rPr lang="en-US" dirty="0"/>
              <a:t>. It *is* true that a prerequisite for flight instructing (unless you are only instructing in light sport aircraft) is a commercial rating. But the FAA has *always* defined instruction to be a separate activity from flying for compensation or hire. You could always instruct on a third class medical, and you can now instruct on </a:t>
            </a:r>
            <a:r>
              <a:rPr lang="en-US" dirty="0" err="1"/>
              <a:t>BasicMed</a:t>
            </a:r>
            <a:r>
              <a:rPr lang="en-US" dirty="0"/>
              <a:t>.</a:t>
            </a:r>
          </a:p>
        </p:txBody>
      </p:sp>
      <p:sp>
        <p:nvSpPr>
          <p:cNvPr id="4" name="Slide Number Placeholder 3"/>
          <p:cNvSpPr>
            <a:spLocks noGrp="1"/>
          </p:cNvSpPr>
          <p:nvPr>
            <p:ph type="sldNum" sz="quarter" idx="5"/>
          </p:nvPr>
        </p:nvSpPr>
        <p:spPr/>
        <p:txBody>
          <a:bodyPr/>
          <a:lstStyle/>
          <a:p>
            <a:fld id="{F9C545DF-D243-4EA8-8361-212E77A42477}" type="slidenum">
              <a:rPr lang="en-US" smtClean="0"/>
              <a:t>6</a:t>
            </a:fld>
            <a:endParaRPr lang="en-US"/>
          </a:p>
        </p:txBody>
      </p:sp>
    </p:spTree>
    <p:extLst>
      <p:ext uri="{BB962C8B-B14F-4D97-AF65-F5344CB8AC3E}">
        <p14:creationId xmlns:p14="http://schemas.microsoft.com/office/powerpoint/2010/main" val="40005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you decide you don’t want to put up with that. What are you giving up if you go with </a:t>
            </a:r>
            <a:r>
              <a:rPr lang="en-US" dirty="0" err="1"/>
              <a:t>BasicMed</a:t>
            </a:r>
            <a:r>
              <a:rPr lang="en-US" dirty="0"/>
              <a:t> instead? There are some things you can’t do under </a:t>
            </a:r>
            <a:r>
              <a:rPr lang="en-US" dirty="0" err="1"/>
              <a:t>BasicMed</a:t>
            </a:r>
            <a:r>
              <a:rPr lang="en-US" dirty="0"/>
              <a:t> that you would have be able to do as a private pilot with a 3</a:t>
            </a:r>
            <a:r>
              <a:rPr lang="en-US" baseline="30000" dirty="0"/>
              <a:t>rd</a:t>
            </a:r>
            <a:r>
              <a:rPr lang="en-US" dirty="0"/>
              <a:t> class medical. These mostly restrict the size and performance of the aircraft you can fly.</a:t>
            </a:r>
          </a:p>
          <a:p>
            <a:endParaRPr lang="en-US" dirty="0"/>
          </a:p>
          <a:p>
            <a:r>
              <a:rPr lang="en-US" dirty="0"/>
              <a:t>The gist of the </a:t>
            </a:r>
            <a:r>
              <a:rPr lang="en-US" dirty="0" err="1"/>
              <a:t>BasicMed</a:t>
            </a:r>
            <a:r>
              <a:rPr lang="en-US" dirty="0"/>
              <a:t> restrictions is that you a restricted to aircraft with a gross takeoff weight of no more than 6,000 </a:t>
            </a:r>
            <a:r>
              <a:rPr lang="en-US" dirty="0" err="1"/>
              <a:t>lbs</a:t>
            </a:r>
            <a:r>
              <a:rPr lang="en-US" dirty="0"/>
              <a:t>, that was certificated for no more than six occupants. So all of your standard piston single engine GA aircraft, and some light twins, are allowed under this rule – Cessna 172s and 182s, 206s, 310s, Piper Cherokees, </a:t>
            </a:r>
            <a:r>
              <a:rPr lang="en-US" dirty="0" err="1"/>
              <a:t>Malibus</a:t>
            </a:r>
            <a:r>
              <a:rPr lang="en-US" dirty="0"/>
              <a:t>, Beech Bonanzas and Barons, </a:t>
            </a:r>
            <a:r>
              <a:rPr lang="en-US" dirty="0" err="1"/>
              <a:t>etc</a:t>
            </a:r>
            <a:r>
              <a:rPr lang="en-US" dirty="0"/>
              <a:t>, When </a:t>
            </a:r>
            <a:r>
              <a:rPr lang="en-US" dirty="0" err="1"/>
              <a:t>BasicMed</a:t>
            </a:r>
            <a:r>
              <a:rPr lang="en-US" dirty="0"/>
              <a:t> was first passed in 2016, the letter of this restriction – which was not the actual intention of the FAA – meant that certain Piper PA-32s and -34s, which are Cherokee Sixes, </a:t>
            </a:r>
            <a:r>
              <a:rPr lang="en-US" dirty="0" err="1"/>
              <a:t>Senecas</a:t>
            </a:r>
            <a:r>
              <a:rPr lang="en-US" dirty="0"/>
              <a:t>, </a:t>
            </a:r>
            <a:r>
              <a:rPr lang="en-US" dirty="0" err="1"/>
              <a:t>etc</a:t>
            </a:r>
            <a:r>
              <a:rPr lang="en-US" dirty="0"/>
              <a:t> – which had allowance for an optional seventh seat on the type certificate – were excluded from </a:t>
            </a:r>
            <a:r>
              <a:rPr lang="en-US" dirty="0" err="1"/>
              <a:t>BasicMed</a:t>
            </a:r>
            <a:r>
              <a:rPr lang="en-US" dirty="0"/>
              <a:t>. This situation was fixed in 2018 with a supplemental type certificate for these aircraft.</a:t>
            </a:r>
          </a:p>
          <a:p>
            <a:endParaRPr lang="en-US" dirty="0"/>
          </a:p>
          <a:p>
            <a:r>
              <a:rPr lang="en-US" dirty="0"/>
              <a:t>The next couple of lines detail operation limitations that the pilot has to adhere to. Note, though, that these do not refer to the physical limits of the aircraft. You can fly an aircraft with a service ceiling higher that 18000 feet, or that has a permissible operating airspeed greater than 250 knots. You as the pilot are just not allowed to exceed those limits.</a:t>
            </a:r>
          </a:p>
          <a:p>
            <a:endParaRPr lang="en-US" dirty="0"/>
          </a:p>
          <a:p>
            <a:r>
              <a:rPr lang="en-US" dirty="0"/>
              <a:t>And the last restriction has to do with the fact that the </a:t>
            </a:r>
            <a:r>
              <a:rPr lang="en-US" dirty="0" err="1"/>
              <a:t>BasicMed</a:t>
            </a:r>
            <a:r>
              <a:rPr lang="en-US" dirty="0"/>
              <a:t> rule is purely an FAA rule; it is not endorsed by ICAO. So it’s up to other individual countries to decide whether to accept it or not. The Bahamas were very quick to announce that they would accept it, and about a year later Mexico also signed on. Unfortunately, it is still the case that Canada does not accept </a:t>
            </a:r>
            <a:r>
              <a:rPr lang="en-US" dirty="0" err="1"/>
              <a:t>BasicMed</a:t>
            </a:r>
            <a:r>
              <a:rPr lang="en-US" dirty="0"/>
              <a:t>. So if you want to fly from the lower 48 to Alaska, you have to make sure you won’t need a fuel stop in Canada.</a:t>
            </a:r>
          </a:p>
        </p:txBody>
      </p:sp>
      <p:sp>
        <p:nvSpPr>
          <p:cNvPr id="4" name="Slide Number Placeholder 3"/>
          <p:cNvSpPr>
            <a:spLocks noGrp="1"/>
          </p:cNvSpPr>
          <p:nvPr>
            <p:ph type="sldNum" sz="quarter" idx="5"/>
          </p:nvPr>
        </p:nvSpPr>
        <p:spPr/>
        <p:txBody>
          <a:bodyPr/>
          <a:lstStyle/>
          <a:p>
            <a:fld id="{F9C545DF-D243-4EA8-8361-212E77A42477}" type="slidenum">
              <a:rPr lang="en-US" smtClean="0"/>
              <a:t>7</a:t>
            </a:fld>
            <a:endParaRPr lang="en-US"/>
          </a:p>
        </p:txBody>
      </p:sp>
    </p:spTree>
    <p:extLst>
      <p:ext uri="{BB962C8B-B14F-4D97-AF65-F5344CB8AC3E}">
        <p14:creationId xmlns:p14="http://schemas.microsoft.com/office/powerpoint/2010/main" val="334063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eligible for </a:t>
            </a:r>
            <a:r>
              <a:rPr lang="en-US" dirty="0" err="1"/>
              <a:t>BasicMed</a:t>
            </a:r>
            <a:r>
              <a:rPr lang="en-US" dirty="0"/>
              <a:t> if you have held a valid FAA medical at any point on or after July 15, 2006. This does mean that if you have never in the past held a medical, or you did but it expired prior to that date, you will have to successfully pass one FAA medical exam. That done, you can then switch to flying under </a:t>
            </a:r>
            <a:r>
              <a:rPr lang="en-US" dirty="0" err="1"/>
              <a:t>BasicMed</a:t>
            </a:r>
            <a:r>
              <a:rPr lang="en-US" dirty="0"/>
              <a:t> privileges and never have to get another FAA medical.</a:t>
            </a:r>
          </a:p>
        </p:txBody>
      </p:sp>
      <p:sp>
        <p:nvSpPr>
          <p:cNvPr id="4" name="Slide Number Placeholder 3"/>
          <p:cNvSpPr>
            <a:spLocks noGrp="1"/>
          </p:cNvSpPr>
          <p:nvPr>
            <p:ph type="sldNum" sz="quarter" idx="5"/>
          </p:nvPr>
        </p:nvSpPr>
        <p:spPr/>
        <p:txBody>
          <a:bodyPr/>
          <a:lstStyle/>
          <a:p>
            <a:fld id="{F9C545DF-D243-4EA8-8361-212E77A42477}" type="slidenum">
              <a:rPr lang="en-US" smtClean="0"/>
              <a:t>8</a:t>
            </a:fld>
            <a:endParaRPr lang="en-US"/>
          </a:p>
        </p:txBody>
      </p:sp>
    </p:spTree>
    <p:extLst>
      <p:ext uri="{BB962C8B-B14F-4D97-AF65-F5344CB8AC3E}">
        <p14:creationId xmlns:p14="http://schemas.microsoft.com/office/powerpoint/2010/main" val="130528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1E550-489E-70C3-D197-EEA5174AA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7E970-BBFD-22C0-FB7E-29C2630D6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D76127-7816-A444-3A5E-3C21242954FE}"/>
              </a:ext>
            </a:extLst>
          </p:cNvPr>
          <p:cNvSpPr>
            <a:spLocks noGrp="1"/>
          </p:cNvSpPr>
          <p:nvPr>
            <p:ph type="body" idx="1"/>
          </p:nvPr>
        </p:nvSpPr>
        <p:spPr/>
        <p:txBody>
          <a:bodyPr/>
          <a:lstStyle/>
          <a:p>
            <a:r>
              <a:rPr lang="en-US" dirty="0"/>
              <a:t>You are eligible for </a:t>
            </a:r>
            <a:r>
              <a:rPr lang="en-US" dirty="0" err="1"/>
              <a:t>BasicMed</a:t>
            </a:r>
            <a:r>
              <a:rPr lang="en-US" dirty="0"/>
              <a:t> if you have held a valid FAA medical at any point on or after July 15, 2006. This does mean that if you have never in the past held a medical, or you did but it expired prior to that date, you will have to successfully pass one FAA medical exam. That done, you can then switch to flying under </a:t>
            </a:r>
            <a:r>
              <a:rPr lang="en-US" dirty="0" err="1"/>
              <a:t>BasicMed</a:t>
            </a:r>
            <a:r>
              <a:rPr lang="en-US" dirty="0"/>
              <a:t> privileges and never have to get another FAA medical.</a:t>
            </a:r>
          </a:p>
        </p:txBody>
      </p:sp>
      <p:sp>
        <p:nvSpPr>
          <p:cNvPr id="4" name="Slide Number Placeholder 3">
            <a:extLst>
              <a:ext uri="{FF2B5EF4-FFF2-40B4-BE49-F238E27FC236}">
                <a16:creationId xmlns:a16="http://schemas.microsoft.com/office/drawing/2014/main" id="{DD4AE8AB-58F4-96D5-E5CC-CA253716E84C}"/>
              </a:ext>
            </a:extLst>
          </p:cNvPr>
          <p:cNvSpPr>
            <a:spLocks noGrp="1"/>
          </p:cNvSpPr>
          <p:nvPr>
            <p:ph type="sldNum" sz="quarter" idx="5"/>
          </p:nvPr>
        </p:nvSpPr>
        <p:spPr/>
        <p:txBody>
          <a:bodyPr/>
          <a:lstStyle/>
          <a:p>
            <a:fld id="{F9C545DF-D243-4EA8-8361-212E77A42477}" type="slidenum">
              <a:rPr lang="en-US" smtClean="0"/>
              <a:t>9</a:t>
            </a:fld>
            <a:endParaRPr lang="en-US"/>
          </a:p>
        </p:txBody>
      </p:sp>
    </p:spTree>
    <p:extLst>
      <p:ext uri="{BB962C8B-B14F-4D97-AF65-F5344CB8AC3E}">
        <p14:creationId xmlns:p14="http://schemas.microsoft.com/office/powerpoint/2010/main" val="1300975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5F650-63C8-296B-5688-9A88309162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E45F3-A023-74F4-DEBC-F220D39220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F33404-2FC2-E41A-4C44-40C1F09C8023}"/>
              </a:ext>
            </a:extLst>
          </p:cNvPr>
          <p:cNvSpPr>
            <a:spLocks noGrp="1"/>
          </p:cNvSpPr>
          <p:nvPr>
            <p:ph type="body" idx="1"/>
          </p:nvPr>
        </p:nvSpPr>
        <p:spPr/>
        <p:txBody>
          <a:bodyPr/>
          <a:lstStyle/>
          <a:p>
            <a:r>
              <a:rPr lang="en-US" dirty="0"/>
              <a:t>You are eligible for </a:t>
            </a:r>
            <a:r>
              <a:rPr lang="en-US" dirty="0" err="1"/>
              <a:t>BasicMed</a:t>
            </a:r>
            <a:r>
              <a:rPr lang="en-US" dirty="0"/>
              <a:t> if you have held a valid FAA medical at any point on or after July 15, 2006. This does mean that if you have never in the past held a medical, or you did but it expired prior to that date, you will have to successfully pass one FAA medical exam. That done, you can then switch to flying under </a:t>
            </a:r>
            <a:r>
              <a:rPr lang="en-US" dirty="0" err="1"/>
              <a:t>BasicMed</a:t>
            </a:r>
            <a:r>
              <a:rPr lang="en-US" dirty="0"/>
              <a:t> privileges and never have to get another FAA medical.</a:t>
            </a:r>
          </a:p>
        </p:txBody>
      </p:sp>
      <p:sp>
        <p:nvSpPr>
          <p:cNvPr id="4" name="Slide Number Placeholder 3">
            <a:extLst>
              <a:ext uri="{FF2B5EF4-FFF2-40B4-BE49-F238E27FC236}">
                <a16:creationId xmlns:a16="http://schemas.microsoft.com/office/drawing/2014/main" id="{CC681E9B-DD2D-78CA-E3EB-0011A0D95A5D}"/>
              </a:ext>
            </a:extLst>
          </p:cNvPr>
          <p:cNvSpPr>
            <a:spLocks noGrp="1"/>
          </p:cNvSpPr>
          <p:nvPr>
            <p:ph type="sldNum" sz="quarter" idx="5"/>
          </p:nvPr>
        </p:nvSpPr>
        <p:spPr/>
        <p:txBody>
          <a:bodyPr/>
          <a:lstStyle/>
          <a:p>
            <a:fld id="{F9C545DF-D243-4EA8-8361-212E77A42477}" type="slidenum">
              <a:rPr lang="en-US" smtClean="0"/>
              <a:t>10</a:t>
            </a:fld>
            <a:endParaRPr lang="en-US"/>
          </a:p>
        </p:txBody>
      </p:sp>
    </p:spTree>
    <p:extLst>
      <p:ext uri="{BB962C8B-B14F-4D97-AF65-F5344CB8AC3E}">
        <p14:creationId xmlns:p14="http://schemas.microsoft.com/office/powerpoint/2010/main" val="31964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as a pilot flying under </a:t>
            </a:r>
            <a:r>
              <a:rPr lang="en-US" dirty="0" err="1"/>
              <a:t>BasicMed</a:t>
            </a:r>
            <a:r>
              <a:rPr lang="en-US" dirty="0"/>
              <a:t> privileges you are allowed to be PIC of any aircraft that is compliant with the rules we already discussed. You can fly VFR day, VFR night, or IFR if you hold an instrument rating. You cannot fly for compensation or hire, but you can flight instruct. This is an area that there is a lot of confusion about, and if you go onto pilot discussion internet forums you will find people who will swear on their mother’s graves that you *must* have a class 2 medical to flight instruct, because you’re getting paid for it. That has actually never been the case, even before </a:t>
            </a:r>
            <a:r>
              <a:rPr lang="en-US" dirty="0" err="1"/>
              <a:t>BasicMed</a:t>
            </a:r>
            <a:r>
              <a:rPr lang="en-US" dirty="0"/>
              <a:t>. It *is* true that a prerequisite for flight instructing (unless you are only instructing in light sport aircraft) is a commercial rating. But the FAA has *always* defined instruction to be a separate activity from flying for compensation or hire. You could always instruct on a third class medical, and you can now instruct on </a:t>
            </a:r>
            <a:r>
              <a:rPr lang="en-US" dirty="0" err="1"/>
              <a:t>BasicMed</a:t>
            </a:r>
            <a:r>
              <a:rPr lang="en-US" dirty="0"/>
              <a:t>.</a:t>
            </a:r>
          </a:p>
        </p:txBody>
      </p:sp>
      <p:sp>
        <p:nvSpPr>
          <p:cNvPr id="4" name="Slide Number Placeholder 3"/>
          <p:cNvSpPr>
            <a:spLocks noGrp="1"/>
          </p:cNvSpPr>
          <p:nvPr>
            <p:ph type="sldNum" sz="quarter" idx="5"/>
          </p:nvPr>
        </p:nvSpPr>
        <p:spPr/>
        <p:txBody>
          <a:bodyPr/>
          <a:lstStyle/>
          <a:p>
            <a:fld id="{F9C545DF-D243-4EA8-8361-212E77A42477}" type="slidenum">
              <a:rPr lang="en-US" smtClean="0"/>
              <a:t>11</a:t>
            </a:fld>
            <a:endParaRPr lang="en-US"/>
          </a:p>
        </p:txBody>
      </p:sp>
    </p:spTree>
    <p:extLst>
      <p:ext uri="{BB962C8B-B14F-4D97-AF65-F5344CB8AC3E}">
        <p14:creationId xmlns:p14="http://schemas.microsoft.com/office/powerpoint/2010/main" val="2689849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D3CD5-E0CD-0E82-BE35-632299C1E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6E168-4B5D-99B9-ACA5-107EA5E29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95FA5-F724-4EA4-B099-44DDCDC722CA}"/>
              </a:ext>
            </a:extLst>
          </p:cNvPr>
          <p:cNvSpPr>
            <a:spLocks noGrp="1"/>
          </p:cNvSpPr>
          <p:nvPr>
            <p:ph type="body" idx="1"/>
          </p:nvPr>
        </p:nvSpPr>
        <p:spPr/>
        <p:txBody>
          <a:bodyPr/>
          <a:lstStyle/>
          <a:p>
            <a:r>
              <a:rPr lang="en-US" dirty="0"/>
              <a:t>And as a pilot flying under </a:t>
            </a:r>
            <a:r>
              <a:rPr lang="en-US" dirty="0" err="1"/>
              <a:t>BasicMed</a:t>
            </a:r>
            <a:r>
              <a:rPr lang="en-US" dirty="0"/>
              <a:t> privileges you are allowed to be PIC of any aircraft that is compliant with the rules we already discussed. You can fly VFR day, VFR night, or IFR if you hold an instrument rating. You cannot fly for compensation or hire, but you can flight instruct. This is an area that there is a lot of confusion about, and if you go onto pilot discussion internet forums you will find people who will swear on their mother’s graves that you *must* have a class 2 medical to flight instruct, because you’re getting paid for it. That has actually never been the case, even before </a:t>
            </a:r>
            <a:r>
              <a:rPr lang="en-US" dirty="0" err="1"/>
              <a:t>BasicMed</a:t>
            </a:r>
            <a:r>
              <a:rPr lang="en-US" dirty="0"/>
              <a:t>. It *is* true that a prerequisite for flight instructing (unless you are only instructing in light sport aircraft) is a commercial rating. But the FAA has *always* defined instruction to be a separate activity from flying for compensation or hire. You could always instruct on a third class medical, and you can now instruct on </a:t>
            </a:r>
            <a:r>
              <a:rPr lang="en-US" dirty="0" err="1"/>
              <a:t>BasicMed</a:t>
            </a:r>
            <a:r>
              <a:rPr lang="en-US" dirty="0"/>
              <a:t>.</a:t>
            </a:r>
          </a:p>
        </p:txBody>
      </p:sp>
      <p:sp>
        <p:nvSpPr>
          <p:cNvPr id="4" name="Slide Number Placeholder 3">
            <a:extLst>
              <a:ext uri="{FF2B5EF4-FFF2-40B4-BE49-F238E27FC236}">
                <a16:creationId xmlns:a16="http://schemas.microsoft.com/office/drawing/2014/main" id="{211C6894-6BE9-032E-842F-016B6A35D989}"/>
              </a:ext>
            </a:extLst>
          </p:cNvPr>
          <p:cNvSpPr>
            <a:spLocks noGrp="1"/>
          </p:cNvSpPr>
          <p:nvPr>
            <p:ph type="sldNum" sz="quarter" idx="5"/>
          </p:nvPr>
        </p:nvSpPr>
        <p:spPr/>
        <p:txBody>
          <a:bodyPr/>
          <a:lstStyle/>
          <a:p>
            <a:fld id="{F9C545DF-D243-4EA8-8361-212E77A42477}" type="slidenum">
              <a:rPr lang="en-US" smtClean="0"/>
              <a:t>12</a:t>
            </a:fld>
            <a:endParaRPr lang="en-US"/>
          </a:p>
        </p:txBody>
      </p:sp>
    </p:spTree>
    <p:extLst>
      <p:ext uri="{BB962C8B-B14F-4D97-AF65-F5344CB8AC3E}">
        <p14:creationId xmlns:p14="http://schemas.microsoft.com/office/powerpoint/2010/main" val="299180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3092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126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66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908776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29914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3/23/2026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92202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3/23/2026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3305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79784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72280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4264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5540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5258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4538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3/23/2026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7825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3/23/2026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6730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3/23/2026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3129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82519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3/23/2026</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441671488"/>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40000"/>
          </a:blip>
          <a:srcRect t="15730"/>
          <a:stretch/>
        </p:blipFill>
        <p:spPr>
          <a:xfrm>
            <a:off x="15" y="857257"/>
            <a:ext cx="9143985" cy="5143493"/>
          </a:xfrm>
          <a:prstGeom prst="rect">
            <a:avLst/>
          </a:prstGeom>
        </p:spPr>
      </p:pic>
      <p:sp>
        <p:nvSpPr>
          <p:cNvPr id="2" name="Title 1"/>
          <p:cNvSpPr>
            <a:spLocks noGrp="1"/>
          </p:cNvSpPr>
          <p:nvPr>
            <p:ph type="ctrTitle"/>
          </p:nvPr>
        </p:nvSpPr>
        <p:spPr/>
        <p:txBody>
          <a:bodyPr>
            <a:normAutofit fontScale="90000"/>
          </a:bodyPr>
          <a:lstStyle/>
          <a:p>
            <a:r>
              <a:rPr lang="en-US" dirty="0">
                <a:solidFill>
                  <a:schemeClr val="tx1"/>
                </a:solidFill>
              </a:rPr>
              <a:t>Aeromedical Factors &amp; Certification</a:t>
            </a:r>
          </a:p>
        </p:txBody>
      </p:sp>
    </p:spTree>
    <p:extLst>
      <p:ext uri="{BB962C8B-B14F-4D97-AF65-F5344CB8AC3E}">
        <p14:creationId xmlns:p14="http://schemas.microsoft.com/office/powerpoint/2010/main" val="413566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374A6A0-E40C-1615-39B6-A8C9699ECE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DCE48-6475-E589-7578-5EDD8AD0E352}"/>
              </a:ext>
            </a:extLst>
          </p:cNvPr>
          <p:cNvSpPr>
            <a:spLocks noGrp="1"/>
          </p:cNvSpPr>
          <p:nvPr>
            <p:ph type="title"/>
          </p:nvPr>
        </p:nvSpPr>
        <p:spPr>
          <a:xfrm>
            <a:off x="243738" y="223013"/>
            <a:ext cx="7053542" cy="615373"/>
          </a:xfrm>
        </p:spPr>
        <p:txBody>
          <a:bodyPr>
            <a:normAutofit fontScale="90000"/>
          </a:bodyPr>
          <a:lstStyle/>
          <a:p>
            <a:r>
              <a:rPr lang="en-US" dirty="0"/>
              <a:t>Who is eligible for </a:t>
            </a:r>
            <a:r>
              <a:rPr lang="en-US" dirty="0" err="1"/>
              <a:t>BasicMed</a:t>
            </a:r>
            <a:r>
              <a:rPr lang="en-US" dirty="0"/>
              <a:t>?</a:t>
            </a:r>
          </a:p>
        </p:txBody>
      </p:sp>
      <p:sp>
        <p:nvSpPr>
          <p:cNvPr id="4" name="Content Placeholder 1">
            <a:extLst>
              <a:ext uri="{FF2B5EF4-FFF2-40B4-BE49-F238E27FC236}">
                <a16:creationId xmlns:a16="http://schemas.microsoft.com/office/drawing/2014/main" id="{67226DE4-C9B5-5CE8-4069-1A0CF4EDB360}"/>
              </a:ext>
            </a:extLst>
          </p:cNvPr>
          <p:cNvSpPr>
            <a:spLocks noGrp="1"/>
          </p:cNvSpPr>
          <p:nvPr>
            <p:ph idx="1"/>
          </p:nvPr>
        </p:nvSpPr>
        <p:spPr>
          <a:xfrm>
            <a:off x="628650" y="1253331"/>
            <a:ext cx="7886700" cy="4809266"/>
          </a:xfrm>
        </p:spPr>
        <p:txBody>
          <a:bodyPr>
            <a:noAutofit/>
          </a:bodyPr>
          <a:lstStyle/>
          <a:p>
            <a:r>
              <a:rPr lang="en-US" b="1" dirty="0">
                <a:effectLst>
                  <a:outerShdw blurRad="38100" dist="38100" dir="2700000" algn="tl">
                    <a:srgbClr val="000000">
                      <a:alpha val="43137"/>
                    </a:srgbClr>
                  </a:outerShdw>
                </a:effectLst>
              </a:rPr>
              <a:t>Have not developed in the meantime any of the conditions listed by the FAA (14 CFR 68.9):</a:t>
            </a:r>
          </a:p>
          <a:p>
            <a:pPr lvl="1"/>
            <a:endParaRPr lang="en-US" sz="2800" dirty="0"/>
          </a:p>
          <a:p>
            <a:pPr marL="0" indent="0">
              <a:buNone/>
            </a:pPr>
            <a:endParaRPr lang="en-US" dirty="0"/>
          </a:p>
          <a:p>
            <a:endParaRPr lang="en-US" dirty="0"/>
          </a:p>
          <a:p>
            <a:endParaRPr lang="en-US" dirty="0"/>
          </a:p>
          <a:p>
            <a:pPr marL="0" indent="0">
              <a:buNone/>
            </a:pPr>
            <a:r>
              <a:rPr lang="en-US" dirty="0"/>
              <a:t> </a:t>
            </a:r>
          </a:p>
        </p:txBody>
      </p:sp>
      <p:sp>
        <p:nvSpPr>
          <p:cNvPr id="3" name="Content Placeholder 1">
            <a:extLst>
              <a:ext uri="{FF2B5EF4-FFF2-40B4-BE49-F238E27FC236}">
                <a16:creationId xmlns:a16="http://schemas.microsoft.com/office/drawing/2014/main" id="{6B6CE9AE-B407-4156-883E-63CA07AA7122}"/>
              </a:ext>
            </a:extLst>
          </p:cNvPr>
          <p:cNvSpPr txBox="1">
            <a:spLocks/>
          </p:cNvSpPr>
          <p:nvPr/>
        </p:nvSpPr>
        <p:spPr>
          <a:xfrm>
            <a:off x="628650" y="1860843"/>
            <a:ext cx="7886700" cy="4997157"/>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0" indent="0">
              <a:buFont typeface="Wingdings 3" charset="2"/>
              <a:buNone/>
            </a:pPr>
            <a:endParaRPr lang="en-US" dirty="0"/>
          </a:p>
          <a:p>
            <a:r>
              <a:rPr lang="en-US" dirty="0"/>
              <a:t>Mental health disorder: </a:t>
            </a:r>
          </a:p>
          <a:p>
            <a:pPr lvl="1"/>
            <a:r>
              <a:rPr lang="en-US" dirty="0"/>
              <a:t>Severe personality disorder, psychosis, bipolar disorder; substance dependence</a:t>
            </a:r>
          </a:p>
          <a:p>
            <a:r>
              <a:rPr lang="en-US" dirty="0"/>
              <a:t>Neurological disorder:</a:t>
            </a:r>
          </a:p>
          <a:p>
            <a:pPr lvl="1"/>
            <a:r>
              <a:rPr lang="en-US" dirty="0"/>
              <a:t>Epilepsy, unexplained loss of consciousness, unexplained loss of nervous system control </a:t>
            </a:r>
          </a:p>
          <a:p>
            <a:r>
              <a:rPr lang="en-US" dirty="0"/>
              <a:t>Cardiovascular condition:</a:t>
            </a:r>
          </a:p>
          <a:p>
            <a:pPr lvl="1"/>
            <a:r>
              <a:rPr lang="en-US" dirty="0"/>
              <a:t>Myocardial infarction, coronary heart disease requiring treatment, cardiac valve replacement, heart replacement.</a:t>
            </a:r>
          </a:p>
          <a:p>
            <a:endParaRPr lang="en-US" dirty="0"/>
          </a:p>
          <a:p>
            <a:pPr marL="0" indent="0">
              <a:buFont typeface="Wingdings 3" charset="2"/>
              <a:buNone/>
            </a:pPr>
            <a:r>
              <a:rPr lang="en-US" dirty="0"/>
              <a:t> </a:t>
            </a:r>
          </a:p>
        </p:txBody>
      </p:sp>
    </p:spTree>
    <p:extLst>
      <p:ext uri="{BB962C8B-B14F-4D97-AF65-F5344CB8AC3E}">
        <p14:creationId xmlns:p14="http://schemas.microsoft.com/office/powerpoint/2010/main" val="308707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AA66-1D50-4066-B847-46382E6B1EB7}"/>
              </a:ext>
            </a:extLst>
          </p:cNvPr>
          <p:cNvSpPr>
            <a:spLocks noGrp="1"/>
          </p:cNvSpPr>
          <p:nvPr>
            <p:ph type="title"/>
          </p:nvPr>
        </p:nvSpPr>
        <p:spPr>
          <a:xfrm>
            <a:off x="243737" y="223013"/>
            <a:ext cx="8187743" cy="615373"/>
          </a:xfrm>
        </p:spPr>
        <p:txBody>
          <a:bodyPr>
            <a:normAutofit fontScale="90000"/>
          </a:bodyPr>
          <a:lstStyle/>
          <a:p>
            <a:r>
              <a:rPr lang="en-US" dirty="0"/>
              <a:t>Where Can You Fly Under </a:t>
            </a:r>
            <a:r>
              <a:rPr lang="en-US" dirty="0" err="1"/>
              <a:t>BasicMed</a:t>
            </a:r>
            <a:r>
              <a:rPr lang="en-US" dirty="0"/>
              <a:t>?</a:t>
            </a:r>
          </a:p>
        </p:txBody>
      </p:sp>
      <p:sp>
        <p:nvSpPr>
          <p:cNvPr id="4" name="Content Placeholder 1">
            <a:extLst>
              <a:ext uri="{FF2B5EF4-FFF2-40B4-BE49-F238E27FC236}">
                <a16:creationId xmlns:a16="http://schemas.microsoft.com/office/drawing/2014/main" id="{6B6CE9AE-B407-4156-883E-63CA07AA7122}"/>
              </a:ext>
            </a:extLst>
          </p:cNvPr>
          <p:cNvSpPr>
            <a:spLocks noGrp="1"/>
          </p:cNvSpPr>
          <p:nvPr>
            <p:ph idx="1"/>
          </p:nvPr>
        </p:nvSpPr>
        <p:spPr>
          <a:xfrm>
            <a:off x="628650" y="1746490"/>
            <a:ext cx="7886700" cy="4351338"/>
          </a:xfrm>
        </p:spPr>
        <p:txBody>
          <a:bodyPr>
            <a:normAutofit fontScale="92500" lnSpcReduction="10000"/>
          </a:bodyPr>
          <a:lstStyle/>
          <a:p>
            <a:r>
              <a:rPr lang="en-US" b="0" i="0" dirty="0">
                <a:effectLst/>
                <a:latin typeface="raleway" pitchFamily="2" charset="0"/>
              </a:rPr>
              <a:t>United States</a:t>
            </a:r>
          </a:p>
          <a:p>
            <a:r>
              <a:rPr lang="en-US" b="0" i="0" dirty="0">
                <a:effectLst/>
                <a:latin typeface="raleway" pitchFamily="2" charset="0"/>
              </a:rPr>
              <a:t>Mexico</a:t>
            </a:r>
          </a:p>
          <a:p>
            <a:r>
              <a:rPr lang="en-US" b="0" i="0" dirty="0">
                <a:effectLst/>
                <a:latin typeface="raleway" pitchFamily="2" charset="0"/>
              </a:rPr>
              <a:t>The Bahamas </a:t>
            </a:r>
          </a:p>
          <a:p>
            <a:r>
              <a:rPr lang="en-US" b="0" i="0" dirty="0">
                <a:effectLst/>
                <a:latin typeface="raleway" pitchFamily="2" charset="0"/>
              </a:rPr>
              <a:t>The Dominican Republic </a:t>
            </a:r>
          </a:p>
          <a:p>
            <a:r>
              <a:rPr lang="en-US" b="0" i="0" dirty="0">
                <a:effectLst/>
                <a:latin typeface="raleway" pitchFamily="2" charset="0"/>
              </a:rPr>
              <a:t>Puerto Rico</a:t>
            </a:r>
          </a:p>
          <a:p>
            <a:r>
              <a:rPr lang="en-US" b="0" i="0" dirty="0">
                <a:effectLst/>
                <a:latin typeface="raleway" pitchFamily="2" charset="0"/>
              </a:rPr>
              <a:t>U.S. Virgin Islands </a:t>
            </a:r>
          </a:p>
          <a:p>
            <a:r>
              <a:rPr lang="en-US" b="0" i="0" dirty="0">
                <a:effectLst/>
                <a:latin typeface="raleway" pitchFamily="2" charset="0"/>
              </a:rPr>
              <a:t>American Samoa </a:t>
            </a:r>
          </a:p>
          <a:p>
            <a:r>
              <a:rPr lang="en-US" b="0" i="0" dirty="0">
                <a:effectLst/>
                <a:latin typeface="raleway" pitchFamily="2" charset="0"/>
              </a:rPr>
              <a:t>Commonwealth of the Northern Mariana Islands</a:t>
            </a:r>
          </a:p>
          <a:p>
            <a:r>
              <a:rPr lang="en-US" b="0" i="0" dirty="0">
                <a:effectLst/>
                <a:latin typeface="raleway" pitchFamily="2" charset="0"/>
              </a:rPr>
              <a:t>Federated States of Micronesia </a:t>
            </a:r>
          </a:p>
          <a:p>
            <a:r>
              <a:rPr lang="en-US" b="0" i="0" dirty="0">
                <a:effectLst/>
                <a:latin typeface="raleway" pitchFamily="2" charset="0"/>
              </a:rPr>
              <a:t>Guam</a:t>
            </a:r>
          </a:p>
          <a:p>
            <a:r>
              <a:rPr lang="en-US" b="0" i="0" dirty="0">
                <a:effectLst/>
                <a:latin typeface="raleway" pitchFamily="2" charset="0"/>
              </a:rPr>
              <a:t>Republic of the Marshall Islands</a:t>
            </a:r>
          </a:p>
          <a:p>
            <a:r>
              <a:rPr lang="en-US" b="0" i="0" dirty="0">
                <a:effectLst/>
                <a:latin typeface="raleway" pitchFamily="2" charset="0"/>
              </a:rPr>
              <a:t>Republic of Palau</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925057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F9B4C38-F1E5-C7AF-1A2C-330CBCF96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AC965-A131-1DC0-2CFB-DDF4F64609A7}"/>
              </a:ext>
            </a:extLst>
          </p:cNvPr>
          <p:cNvSpPr>
            <a:spLocks noGrp="1"/>
          </p:cNvSpPr>
          <p:nvPr>
            <p:ph type="title"/>
          </p:nvPr>
        </p:nvSpPr>
        <p:spPr>
          <a:xfrm>
            <a:off x="243737" y="223013"/>
            <a:ext cx="8187743" cy="615373"/>
          </a:xfrm>
        </p:spPr>
        <p:txBody>
          <a:bodyPr>
            <a:normAutofit fontScale="90000"/>
          </a:bodyPr>
          <a:lstStyle/>
          <a:p>
            <a:r>
              <a:rPr lang="en-US" dirty="0"/>
              <a:t>Where Can You Fly Under </a:t>
            </a:r>
            <a:r>
              <a:rPr lang="en-US" dirty="0" err="1"/>
              <a:t>BasicMed</a:t>
            </a:r>
            <a:r>
              <a:rPr lang="en-US" dirty="0"/>
              <a:t>?</a:t>
            </a:r>
          </a:p>
        </p:txBody>
      </p:sp>
      <p:pic>
        <p:nvPicPr>
          <p:cNvPr id="6" name="Graphic 5" descr="Maple Leaf with solid fill">
            <a:extLst>
              <a:ext uri="{FF2B5EF4-FFF2-40B4-BE49-F238E27FC236}">
                <a16:creationId xmlns:a16="http://schemas.microsoft.com/office/drawing/2014/main" id="{BD83B2C6-EFAD-DD83-644F-A29D5D3014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58908" y="933756"/>
            <a:ext cx="4990485" cy="4990485"/>
          </a:xfrm>
          <a:prstGeom prst="rect">
            <a:avLst/>
          </a:prstGeom>
        </p:spPr>
      </p:pic>
      <p:sp>
        <p:nvSpPr>
          <p:cNvPr id="3" name="&quot;Not Allowed&quot; Symbol 2">
            <a:extLst>
              <a:ext uri="{FF2B5EF4-FFF2-40B4-BE49-F238E27FC236}">
                <a16:creationId xmlns:a16="http://schemas.microsoft.com/office/drawing/2014/main" id="{A4B4E3BC-F477-E09A-CB0E-7708A4D33130}"/>
              </a:ext>
            </a:extLst>
          </p:cNvPr>
          <p:cNvSpPr/>
          <p:nvPr/>
        </p:nvSpPr>
        <p:spPr>
          <a:xfrm>
            <a:off x="2094272" y="530871"/>
            <a:ext cx="6919758" cy="5796257"/>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1071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0" y="284510"/>
            <a:ext cx="9060873" cy="917987"/>
          </a:xfrm>
        </p:spPr>
        <p:txBody>
          <a:bodyPr vert="horz" lIns="68580" tIns="34290" rIns="68580" bIns="34290" rtlCol="0" anchor="t">
            <a:normAutofit/>
          </a:bodyPr>
          <a:lstStyle/>
          <a:p>
            <a:pPr algn="ctr"/>
            <a:r>
              <a:rPr lang="en-US" dirty="0"/>
              <a:t>Sport Pilot Privileges</a:t>
            </a:r>
          </a:p>
        </p:txBody>
      </p:sp>
      <p:sp>
        <p:nvSpPr>
          <p:cNvPr id="3" name="Content Placeholder 2"/>
          <p:cNvSpPr>
            <a:spLocks noGrp="1"/>
          </p:cNvSpPr>
          <p:nvPr>
            <p:ph sz="half" idx="1"/>
          </p:nvPr>
        </p:nvSpPr>
        <p:spPr>
          <a:xfrm>
            <a:off x="392054" y="1113223"/>
            <a:ext cx="8490689" cy="5026320"/>
          </a:xfrm>
        </p:spPr>
        <p:txBody>
          <a:bodyPr vert="horz" lIns="68580" tIns="34290" rIns="68580" bIns="34290" rtlCol="0">
            <a:normAutofit fontScale="92500" lnSpcReduction="20000"/>
          </a:bodyPr>
          <a:lstStyle/>
          <a:p>
            <a:pPr algn="ctr"/>
            <a:r>
              <a:rPr lang="en-US" sz="3200" dirty="0"/>
              <a:t>United States drivers license</a:t>
            </a:r>
          </a:p>
          <a:p>
            <a:pPr algn="ctr"/>
            <a:r>
              <a:rPr lang="en-US" sz="3200" b="1" dirty="0"/>
              <a:t>Not necessary</a:t>
            </a:r>
            <a:r>
              <a:rPr lang="en-US" sz="3200" dirty="0"/>
              <a:t> to have ever held an FAA medical certificate</a:t>
            </a:r>
          </a:p>
          <a:p>
            <a:pPr algn="ctr"/>
            <a:r>
              <a:rPr lang="en-US" sz="3200" dirty="0"/>
              <a:t>If a medical certificate </a:t>
            </a:r>
            <a:r>
              <a:rPr lang="en-US" sz="3200" b="1" i="1" dirty="0"/>
              <a:t>has</a:t>
            </a:r>
            <a:r>
              <a:rPr lang="en-US" sz="3200" dirty="0"/>
              <a:t> ever been issued, it must not have been suspended or revoked</a:t>
            </a:r>
          </a:p>
          <a:p>
            <a:pPr algn="ctr"/>
            <a:r>
              <a:rPr lang="en-US" sz="3200" dirty="0"/>
              <a:t>If a medical has ever been applied for, the application must not have been denied or still in a deferral status. </a:t>
            </a:r>
          </a:p>
          <a:p>
            <a:pPr algn="ctr"/>
            <a:r>
              <a:rPr lang="en-US" sz="3200" dirty="0"/>
              <a:t>Pilot must self-certify before every flight that there is no medical issue compromising safety</a:t>
            </a:r>
          </a:p>
        </p:txBody>
      </p:sp>
    </p:spTree>
    <p:extLst>
      <p:ext uri="{BB962C8B-B14F-4D97-AF65-F5344CB8AC3E}">
        <p14:creationId xmlns:p14="http://schemas.microsoft.com/office/powerpoint/2010/main" val="290231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6A011-9AA7-6B30-6C45-1C5D1EB1251C}"/>
              </a:ext>
            </a:extLst>
          </p:cNvPr>
          <p:cNvSpPr>
            <a:spLocks noGrp="1"/>
          </p:cNvSpPr>
          <p:nvPr>
            <p:ph type="title"/>
          </p:nvPr>
        </p:nvSpPr>
        <p:spPr/>
        <p:txBody>
          <a:bodyPr/>
          <a:lstStyle/>
          <a:p>
            <a:r>
              <a:rPr lang="en-US" dirty="0"/>
              <a:t>What changed with MOSAIC?</a:t>
            </a:r>
          </a:p>
        </p:txBody>
      </p:sp>
      <p:sp>
        <p:nvSpPr>
          <p:cNvPr id="3" name="Content Placeholder 2">
            <a:extLst>
              <a:ext uri="{FF2B5EF4-FFF2-40B4-BE49-F238E27FC236}">
                <a16:creationId xmlns:a16="http://schemas.microsoft.com/office/drawing/2014/main" id="{4B61B532-D86D-B403-5D1A-FD3A3EF3F9C1}"/>
              </a:ext>
            </a:extLst>
          </p:cNvPr>
          <p:cNvSpPr>
            <a:spLocks noGrp="1"/>
          </p:cNvSpPr>
          <p:nvPr>
            <p:ph sz="half" idx="1"/>
          </p:nvPr>
        </p:nvSpPr>
        <p:spPr/>
        <p:txBody>
          <a:bodyPr vert="horz" lIns="91440" tIns="45720" rIns="91440" bIns="45720" rtlCol="0" anchor="t">
            <a:normAutofit/>
          </a:bodyPr>
          <a:lstStyle/>
          <a:p>
            <a:r>
              <a:rPr lang="en-US" sz="2000" dirty="0"/>
              <a:t>Old paradigm:</a:t>
            </a:r>
          </a:p>
          <a:p>
            <a:pPr lvl="1"/>
            <a:r>
              <a:rPr lang="en-US" sz="2000" dirty="0"/>
              <a:t>Weight limit</a:t>
            </a:r>
          </a:p>
          <a:p>
            <a:pPr lvl="1"/>
            <a:r>
              <a:rPr lang="en-US" sz="2000" dirty="0"/>
              <a:t>Two place</a:t>
            </a:r>
          </a:p>
          <a:p>
            <a:pPr lvl="1"/>
            <a:r>
              <a:rPr lang="en-US" sz="2000" dirty="0"/>
              <a:t>Activities such as night flight forbidden</a:t>
            </a:r>
          </a:p>
          <a:p>
            <a:pPr lvl="1"/>
            <a:r>
              <a:rPr lang="en-US" sz="2000" dirty="0"/>
              <a:t>A/C characteristics either allowed or forbidden</a:t>
            </a:r>
          </a:p>
          <a:p>
            <a:pPr lvl="1"/>
            <a:r>
              <a:rPr lang="en-US" sz="2000" dirty="0"/>
              <a:t>Speed limit 120 kts</a:t>
            </a:r>
          </a:p>
          <a:p>
            <a:pPr lvl="1"/>
            <a:endParaRPr lang="en-US" dirty="0"/>
          </a:p>
        </p:txBody>
      </p:sp>
      <p:sp>
        <p:nvSpPr>
          <p:cNvPr id="4" name="Content Placeholder 3">
            <a:extLst>
              <a:ext uri="{FF2B5EF4-FFF2-40B4-BE49-F238E27FC236}">
                <a16:creationId xmlns:a16="http://schemas.microsoft.com/office/drawing/2014/main" id="{4DB069FF-9F33-06C3-21F6-4485944DF8F1}"/>
              </a:ext>
            </a:extLst>
          </p:cNvPr>
          <p:cNvSpPr>
            <a:spLocks noGrp="1"/>
          </p:cNvSpPr>
          <p:nvPr>
            <p:ph sz="half" idx="2"/>
          </p:nvPr>
        </p:nvSpPr>
        <p:spPr>
          <a:xfrm>
            <a:off x="4241975" y="2056093"/>
            <a:ext cx="4074325" cy="4200245"/>
          </a:xfrm>
        </p:spPr>
        <p:txBody>
          <a:bodyPr vert="horz" lIns="91440" tIns="45720" rIns="91440" bIns="45720" rtlCol="0" anchor="t">
            <a:normAutofit/>
          </a:bodyPr>
          <a:lstStyle/>
          <a:p>
            <a:r>
              <a:rPr lang="en-US" sz="2000" dirty="0"/>
              <a:t>New paradigm:</a:t>
            </a:r>
          </a:p>
          <a:p>
            <a:pPr lvl="1"/>
            <a:r>
              <a:rPr lang="en-US" sz="2000" dirty="0"/>
              <a:t>Performance based: clean stall speed</a:t>
            </a:r>
          </a:p>
          <a:p>
            <a:pPr lvl="1"/>
            <a:r>
              <a:rPr lang="en-US" sz="2000" dirty="0"/>
              <a:t>Four place OK but only one passenger</a:t>
            </a:r>
          </a:p>
          <a:p>
            <a:pPr lvl="1"/>
            <a:r>
              <a:rPr lang="en-US" sz="2000" dirty="0"/>
              <a:t>Add-ons like night flight/RG/complex obtainable via separate endorsement</a:t>
            </a:r>
          </a:p>
          <a:p>
            <a:pPr lvl="1"/>
            <a:r>
              <a:rPr lang="en-US" sz="2000" dirty="0"/>
              <a:t>Speed limit 250 Kts</a:t>
            </a:r>
          </a:p>
          <a:p>
            <a:pPr lvl="1"/>
            <a:endParaRPr lang="en-US" dirty="0"/>
          </a:p>
        </p:txBody>
      </p:sp>
    </p:spTree>
    <p:extLst>
      <p:ext uri="{BB962C8B-B14F-4D97-AF65-F5344CB8AC3E}">
        <p14:creationId xmlns:p14="http://schemas.microsoft.com/office/powerpoint/2010/main" val="4001238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95030" y="2767106"/>
            <a:ext cx="2160621" cy="3071906"/>
          </a:xfrm>
        </p:spPr>
        <p:txBody>
          <a:bodyPr vert="horz" lIns="91440" tIns="45720" rIns="91440" bIns="45720" rtlCol="0" anchor="t">
            <a:normAutofit/>
          </a:bodyPr>
          <a:lstStyle/>
          <a:p>
            <a:r>
              <a:rPr lang="en-US" sz="3200" kern="1200" dirty="0">
                <a:solidFill>
                  <a:srgbClr val="FFFFFF"/>
                </a:solidFill>
                <a:latin typeface="+mj-lt"/>
                <a:ea typeface="+mj-ea"/>
                <a:cs typeface="+mj-cs"/>
              </a:rPr>
              <a:t>Part 61:</a:t>
            </a:r>
            <a:br>
              <a:rPr lang="en-US" sz="3200" kern="1200" dirty="0">
                <a:solidFill>
                  <a:srgbClr val="FFFFFF"/>
                </a:solidFill>
                <a:latin typeface="+mj-lt"/>
                <a:ea typeface="+mj-ea"/>
                <a:cs typeface="+mj-cs"/>
              </a:rPr>
            </a:br>
            <a:r>
              <a:rPr lang="en-US" sz="3200" kern="1200">
                <a:solidFill>
                  <a:srgbClr val="FFFFFF"/>
                </a:solidFill>
                <a:latin typeface="+mj-lt"/>
                <a:ea typeface="+mj-ea"/>
                <a:cs typeface="+mj-cs"/>
              </a:rPr>
              <a:t>Sport Pilots</a:t>
            </a:r>
            <a:endParaRPr lang="en-US" sz="3200" kern="1200" dirty="0">
              <a:solidFill>
                <a:srgbClr val="FFFFFF"/>
              </a:solidFill>
              <a:latin typeface="+mj-lt"/>
              <a:ea typeface="+mj-ea"/>
              <a:cs typeface="+mj-cs"/>
            </a:endParaRPr>
          </a:p>
        </p:txBody>
      </p:sp>
      <p:graphicFrame>
        <p:nvGraphicFramePr>
          <p:cNvPr id="4" name="Table 3">
            <a:extLst>
              <a:ext uri="{FF2B5EF4-FFF2-40B4-BE49-F238E27FC236}">
                <a16:creationId xmlns:a16="http://schemas.microsoft.com/office/drawing/2014/main" id="{44C5AFFB-B969-EBF7-DE94-79B084872B78}"/>
              </a:ext>
            </a:extLst>
          </p:cNvPr>
          <p:cNvGraphicFramePr>
            <a:graphicFrameLocks noGrp="1"/>
          </p:cNvGraphicFramePr>
          <p:nvPr/>
        </p:nvGraphicFramePr>
        <p:xfrm>
          <a:off x="3038475" y="163099"/>
          <a:ext cx="6096000" cy="66141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6154921"/>
                    </a:ext>
                  </a:extLst>
                </a:gridCol>
                <a:gridCol w="3048000">
                  <a:extLst>
                    <a:ext uri="{9D8B030D-6E8A-4147-A177-3AD203B41FA5}">
                      <a16:colId xmlns:a16="http://schemas.microsoft.com/office/drawing/2014/main" val="1436375161"/>
                    </a:ext>
                  </a:extLst>
                </a:gridCol>
              </a:tblGrid>
              <a:tr h="370840">
                <a:tc gridSpan="2">
                  <a:txBody>
                    <a:bodyPr/>
                    <a:lstStyle/>
                    <a:p>
                      <a:r>
                        <a:rPr lang="en-US" dirty="0"/>
                        <a:t>Sport Pilot Privileges as of Oct 22, 2025</a:t>
                      </a:r>
                    </a:p>
                  </a:txBody>
                  <a:tcPr/>
                </a:tc>
                <a:tc hMerge="1">
                  <a:txBody>
                    <a:bodyPr/>
                    <a:lstStyle/>
                    <a:p>
                      <a:endParaRPr lang="en-US"/>
                    </a:p>
                  </a:txBody>
                  <a:tcPr/>
                </a:tc>
                <a:extLst>
                  <a:ext uri="{0D108BD9-81ED-4DB2-BD59-A6C34878D82A}">
                    <a16:rowId xmlns:a16="http://schemas.microsoft.com/office/drawing/2014/main" val="389147772"/>
                  </a:ext>
                </a:extLst>
              </a:tr>
              <a:tr h="370840">
                <a:tc>
                  <a:txBody>
                    <a:bodyPr/>
                    <a:lstStyle/>
                    <a:p>
                      <a:r>
                        <a:rPr lang="en-US" dirty="0"/>
                        <a:t>Seats</a:t>
                      </a:r>
                    </a:p>
                  </a:txBody>
                  <a:tcPr/>
                </a:tc>
                <a:tc>
                  <a:txBody>
                    <a:bodyPr/>
                    <a:lstStyle/>
                    <a:p>
                      <a:r>
                        <a:rPr lang="en-US" dirty="0"/>
                        <a:t>4 (airplane)</a:t>
                      </a:r>
                    </a:p>
                    <a:p>
                      <a:r>
                        <a:rPr lang="en-US" dirty="0"/>
                        <a:t>2 (other)</a:t>
                      </a:r>
                    </a:p>
                  </a:txBody>
                  <a:tcPr/>
                </a:tc>
                <a:extLst>
                  <a:ext uri="{0D108BD9-81ED-4DB2-BD59-A6C34878D82A}">
                    <a16:rowId xmlns:a16="http://schemas.microsoft.com/office/drawing/2014/main" val="3804429801"/>
                  </a:ext>
                </a:extLst>
              </a:tr>
              <a:tr h="370840">
                <a:tc>
                  <a:txBody>
                    <a:bodyPr/>
                    <a:lstStyle/>
                    <a:p>
                      <a:r>
                        <a:rPr lang="en-US" dirty="0"/>
                        <a:t>Occupants</a:t>
                      </a:r>
                    </a:p>
                  </a:txBody>
                  <a:tcPr/>
                </a:tc>
                <a:tc>
                  <a:txBody>
                    <a:bodyPr/>
                    <a:lstStyle/>
                    <a:p>
                      <a:r>
                        <a:rPr lang="en-US" dirty="0"/>
                        <a:t>2</a:t>
                      </a:r>
                    </a:p>
                  </a:txBody>
                  <a:tcPr/>
                </a:tc>
                <a:extLst>
                  <a:ext uri="{0D108BD9-81ED-4DB2-BD59-A6C34878D82A}">
                    <a16:rowId xmlns:a16="http://schemas.microsoft.com/office/drawing/2014/main" val="2707054399"/>
                  </a:ext>
                </a:extLst>
              </a:tr>
              <a:tr h="370840">
                <a:tc>
                  <a:txBody>
                    <a:bodyPr/>
                    <a:lstStyle/>
                    <a:p>
                      <a:r>
                        <a:rPr lang="en-US" dirty="0"/>
                        <a:t>Stall speed clean (V</a:t>
                      </a:r>
                      <a:r>
                        <a:rPr lang="en-US" baseline="-25000" dirty="0"/>
                        <a:t>s1</a:t>
                      </a:r>
                      <a:r>
                        <a:rPr lang="en-US" baseline="0" dirty="0"/>
                        <a:t>)*</a:t>
                      </a:r>
                    </a:p>
                  </a:txBody>
                  <a:tcPr/>
                </a:tc>
                <a:tc>
                  <a:txBody>
                    <a:bodyPr/>
                    <a:lstStyle/>
                    <a:p>
                      <a:r>
                        <a:rPr lang="en-US" dirty="0"/>
                        <a:t>59 kts CAS (airplane)</a:t>
                      </a:r>
                    </a:p>
                    <a:p>
                      <a:r>
                        <a:rPr lang="en-US" dirty="0"/>
                        <a:t>45 kts CAS (other)</a:t>
                      </a:r>
                    </a:p>
                  </a:txBody>
                  <a:tcPr/>
                </a:tc>
                <a:extLst>
                  <a:ext uri="{0D108BD9-81ED-4DB2-BD59-A6C34878D82A}">
                    <a16:rowId xmlns:a16="http://schemas.microsoft.com/office/drawing/2014/main" val="66166143"/>
                  </a:ext>
                </a:extLst>
              </a:tr>
              <a:tr h="370840">
                <a:tc>
                  <a:txBody>
                    <a:bodyPr/>
                    <a:lstStyle/>
                    <a:p>
                      <a:r>
                        <a:rPr lang="en-US" dirty="0"/>
                        <a:t>Max level flight speed (</a:t>
                      </a:r>
                      <a:r>
                        <a:rPr lang="en-US" dirty="0" err="1"/>
                        <a:t>V</a:t>
                      </a:r>
                      <a:r>
                        <a:rPr lang="en-US" baseline="-25000" dirty="0" err="1"/>
                        <a:t>h</a:t>
                      </a:r>
                      <a:r>
                        <a:rPr lang="en-US" dirty="0"/>
                        <a:t>)</a:t>
                      </a:r>
                    </a:p>
                  </a:txBody>
                  <a:tcPr/>
                </a:tc>
                <a:tc>
                  <a:txBody>
                    <a:bodyPr/>
                    <a:lstStyle/>
                    <a:p>
                      <a:r>
                        <a:rPr lang="en-US" dirty="0"/>
                        <a:t>250 kts CAS</a:t>
                      </a:r>
                    </a:p>
                  </a:txBody>
                  <a:tcPr/>
                </a:tc>
                <a:extLst>
                  <a:ext uri="{0D108BD9-81ED-4DB2-BD59-A6C34878D82A}">
                    <a16:rowId xmlns:a16="http://schemas.microsoft.com/office/drawing/2014/main" val="4231446277"/>
                  </a:ext>
                </a:extLst>
              </a:tr>
              <a:tr h="370840">
                <a:tc>
                  <a:txBody>
                    <a:bodyPr/>
                    <a:lstStyle/>
                    <a:p>
                      <a:r>
                        <a:rPr lang="en-US" dirty="0"/>
                        <a:t>Powerplant</a:t>
                      </a:r>
                    </a:p>
                  </a:txBody>
                  <a:tcPr/>
                </a:tc>
                <a:tc>
                  <a:txBody>
                    <a:bodyPr/>
                    <a:lstStyle/>
                    <a:p>
                      <a:r>
                        <a:rPr lang="en-US" dirty="0"/>
                        <a:t>N/A</a:t>
                      </a:r>
                    </a:p>
                  </a:txBody>
                  <a:tcPr/>
                </a:tc>
                <a:extLst>
                  <a:ext uri="{0D108BD9-81ED-4DB2-BD59-A6C34878D82A}">
                    <a16:rowId xmlns:a16="http://schemas.microsoft.com/office/drawing/2014/main" val="1379828249"/>
                  </a:ext>
                </a:extLst>
              </a:tr>
              <a:tr h="370840">
                <a:tc>
                  <a:txBody>
                    <a:bodyPr/>
                    <a:lstStyle/>
                    <a:p>
                      <a:r>
                        <a:rPr lang="en-US" dirty="0"/>
                        <a:t>Constant speed propeller</a:t>
                      </a:r>
                    </a:p>
                  </a:txBody>
                  <a:tcPr/>
                </a:tc>
                <a:tc>
                  <a:txBody>
                    <a:bodyPr/>
                    <a:lstStyle/>
                    <a:p>
                      <a:r>
                        <a:rPr lang="en-US" dirty="0"/>
                        <a:t>With endorsement</a:t>
                      </a:r>
                    </a:p>
                  </a:txBody>
                  <a:tcPr/>
                </a:tc>
                <a:extLst>
                  <a:ext uri="{0D108BD9-81ED-4DB2-BD59-A6C34878D82A}">
                    <a16:rowId xmlns:a16="http://schemas.microsoft.com/office/drawing/2014/main" val="2271491612"/>
                  </a:ext>
                </a:extLst>
              </a:tr>
              <a:tr h="370840">
                <a:tc>
                  <a:txBody>
                    <a:bodyPr/>
                    <a:lstStyle/>
                    <a:p>
                      <a:r>
                        <a:rPr lang="en-US" dirty="0"/>
                        <a:t>Retractable landing gear</a:t>
                      </a:r>
                    </a:p>
                  </a:txBody>
                  <a:tcPr/>
                </a:tc>
                <a:tc>
                  <a:txBody>
                    <a:bodyPr/>
                    <a:lstStyle/>
                    <a:p>
                      <a:r>
                        <a:rPr lang="en-US" dirty="0"/>
                        <a:t>With endorsement</a:t>
                      </a:r>
                    </a:p>
                  </a:txBody>
                  <a:tcPr/>
                </a:tc>
                <a:extLst>
                  <a:ext uri="{0D108BD9-81ED-4DB2-BD59-A6C34878D82A}">
                    <a16:rowId xmlns:a16="http://schemas.microsoft.com/office/drawing/2014/main" val="3622058707"/>
                  </a:ext>
                </a:extLst>
              </a:tr>
              <a:tr h="370840">
                <a:tc>
                  <a:txBody>
                    <a:bodyPr/>
                    <a:lstStyle/>
                    <a:p>
                      <a:r>
                        <a:rPr lang="en-US" dirty="0"/>
                        <a:t>Night flight</a:t>
                      </a:r>
                    </a:p>
                  </a:txBody>
                  <a:tcPr/>
                </a:tc>
                <a:tc>
                  <a:txBody>
                    <a:bodyPr/>
                    <a:lstStyle/>
                    <a:p>
                      <a:r>
                        <a:rPr lang="en-US" dirty="0"/>
                        <a:t>With endorsement and</a:t>
                      </a:r>
                    </a:p>
                    <a:p>
                      <a:r>
                        <a:rPr lang="en-US" dirty="0"/>
                        <a:t>3</a:t>
                      </a:r>
                      <a:r>
                        <a:rPr lang="en-US" baseline="30000" dirty="0"/>
                        <a:t>rd</a:t>
                      </a:r>
                      <a:r>
                        <a:rPr lang="en-US" dirty="0"/>
                        <a:t> Class/</a:t>
                      </a:r>
                      <a:r>
                        <a:rPr lang="en-US" dirty="0" err="1"/>
                        <a:t>BasicMed</a:t>
                      </a:r>
                      <a:endParaRPr lang="en-US" dirty="0"/>
                    </a:p>
                  </a:txBody>
                  <a:tcPr/>
                </a:tc>
                <a:extLst>
                  <a:ext uri="{0D108BD9-81ED-4DB2-BD59-A6C34878D82A}">
                    <a16:rowId xmlns:a16="http://schemas.microsoft.com/office/drawing/2014/main" val="2500174458"/>
                  </a:ext>
                </a:extLst>
              </a:tr>
              <a:tr h="370840">
                <a:tc>
                  <a:txBody>
                    <a:bodyPr/>
                    <a:lstStyle/>
                    <a:p>
                      <a:r>
                        <a:rPr lang="en-US" dirty="0"/>
                        <a:t>Ratings in additional category/class</a:t>
                      </a:r>
                    </a:p>
                  </a:txBody>
                  <a:tcPr/>
                </a:tc>
                <a:tc>
                  <a:txBody>
                    <a:bodyPr/>
                    <a:lstStyle/>
                    <a:p>
                      <a:r>
                        <a:rPr lang="en-US" dirty="0"/>
                        <a:t>Clarified in advisory circular dated 11/14/2025</a:t>
                      </a:r>
                    </a:p>
                  </a:txBody>
                  <a:tcPr/>
                </a:tc>
                <a:extLst>
                  <a:ext uri="{0D108BD9-81ED-4DB2-BD59-A6C34878D82A}">
                    <a16:rowId xmlns:a16="http://schemas.microsoft.com/office/drawing/2014/main" val="2252155832"/>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47675024"/>
                  </a:ext>
                </a:extLst>
              </a:tr>
              <a:tr h="370840">
                <a:tc gridSpan="2">
                  <a:txBody>
                    <a:bodyPr/>
                    <a:lstStyle/>
                    <a:p>
                      <a:r>
                        <a:rPr lang="en-US" i="1" dirty="0"/>
                        <a:t>* Maximum stall speed/minimum steady flight speed without the use of lift-enhancing devices, at maximum certificated takeoff weight and most critical center of gravity.</a:t>
                      </a:r>
                    </a:p>
                  </a:txBody>
                  <a:tcPr/>
                </a:tc>
                <a:tc hMerge="1">
                  <a:txBody>
                    <a:bodyPr/>
                    <a:lstStyle/>
                    <a:p>
                      <a:endParaRPr lang="en-US" dirty="0"/>
                    </a:p>
                  </a:txBody>
                  <a:tcPr/>
                </a:tc>
                <a:extLst>
                  <a:ext uri="{0D108BD9-81ED-4DB2-BD59-A6C34878D82A}">
                    <a16:rowId xmlns:a16="http://schemas.microsoft.com/office/drawing/2014/main" val="3457768392"/>
                  </a:ext>
                </a:extLst>
              </a:tr>
            </a:tbl>
          </a:graphicData>
        </a:graphic>
      </p:graphicFrame>
    </p:spTree>
    <p:extLst>
      <p:ext uri="{BB962C8B-B14F-4D97-AF65-F5344CB8AC3E}">
        <p14:creationId xmlns:p14="http://schemas.microsoft.com/office/powerpoint/2010/main" val="634406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0" y="93851"/>
            <a:ext cx="8961120" cy="917987"/>
          </a:xfrm>
        </p:spPr>
        <p:txBody>
          <a:bodyPr vert="horz" lIns="68580" tIns="34290" rIns="68580" bIns="34290" rtlCol="0" anchor="t">
            <a:normAutofit fontScale="90000"/>
          </a:bodyPr>
          <a:lstStyle/>
          <a:p>
            <a:pPr algn="ctr"/>
            <a:r>
              <a:rPr lang="en-US" dirty="0"/>
              <a:t>Medical and Self-Certification Resources</a:t>
            </a:r>
          </a:p>
        </p:txBody>
      </p:sp>
      <p:sp>
        <p:nvSpPr>
          <p:cNvPr id="3" name="Content Placeholder 2"/>
          <p:cNvSpPr>
            <a:spLocks noGrp="1"/>
          </p:cNvSpPr>
          <p:nvPr>
            <p:ph sz="half" idx="1"/>
          </p:nvPr>
        </p:nvSpPr>
        <p:spPr>
          <a:xfrm>
            <a:off x="238203" y="1456755"/>
            <a:ext cx="8722917" cy="3147139"/>
          </a:xfrm>
        </p:spPr>
        <p:txBody>
          <a:bodyPr vert="horz" lIns="68580" tIns="34290" rIns="68580" bIns="34290" rtlCol="0">
            <a:noAutofit/>
          </a:bodyPr>
          <a:lstStyle/>
          <a:p>
            <a:r>
              <a:rPr lang="en-US" sz="2800" dirty="0"/>
              <a:t>FAA MedExpress</a:t>
            </a:r>
          </a:p>
          <a:p>
            <a:endParaRPr lang="en-US" sz="2800" dirty="0"/>
          </a:p>
          <a:p>
            <a:r>
              <a:rPr lang="en-US" sz="2800" dirty="0"/>
              <a:t>AOPA Medication Checklist</a:t>
            </a:r>
          </a:p>
          <a:p>
            <a:endParaRPr lang="en-US" sz="2800" dirty="0"/>
          </a:p>
          <a:p>
            <a:r>
              <a:rPr lang="en-US" sz="2800" dirty="0"/>
              <a:t>When self-certifying, consider these medications in the same light – do they have the potential, or have they in the past, affected you in a manner that may be unsuited for the safe operation of an aircraft?</a:t>
            </a:r>
          </a:p>
        </p:txBody>
      </p:sp>
    </p:spTree>
    <p:extLst>
      <p:ext uri="{BB962C8B-B14F-4D97-AF65-F5344CB8AC3E}">
        <p14:creationId xmlns:p14="http://schemas.microsoft.com/office/powerpoint/2010/main" val="1110328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5639" r="17142" b="2"/>
          <a:stretch/>
        </p:blipFill>
        <p:spPr>
          <a:xfrm>
            <a:off x="3476012" y="857257"/>
            <a:ext cx="5667989" cy="5143493"/>
          </a:xfrm>
          <a:prstGeom prst="rect">
            <a:avLst/>
          </a:prstGeom>
        </p:spPr>
      </p:pic>
      <p:sp>
        <p:nvSpPr>
          <p:cNvPr id="2" name="Title 1"/>
          <p:cNvSpPr>
            <a:spLocks noGrp="1"/>
          </p:cNvSpPr>
          <p:nvPr>
            <p:ph type="title"/>
          </p:nvPr>
        </p:nvSpPr>
        <p:spPr>
          <a:xfrm>
            <a:off x="485776" y="1948473"/>
            <a:ext cx="2504461" cy="2481630"/>
          </a:xfrm>
        </p:spPr>
        <p:txBody>
          <a:bodyPr vert="horz" lIns="68580" tIns="34290" rIns="68580" bIns="34290" rtlCol="0" anchor="b">
            <a:normAutofit/>
          </a:bodyPr>
          <a:lstStyle/>
          <a:p>
            <a:pPr>
              <a:lnSpc>
                <a:spcPct val="90000"/>
              </a:lnSpc>
            </a:pPr>
            <a:r>
              <a:rPr lang="en-US" sz="2850" dirty="0"/>
              <a:t>Health &amp; Medical Factors Affecting Pilot Performance</a:t>
            </a:r>
          </a:p>
        </p:txBody>
      </p:sp>
    </p:spTree>
    <p:extLst>
      <p:ext uri="{BB962C8B-B14F-4D97-AF65-F5344CB8AC3E}">
        <p14:creationId xmlns:p14="http://schemas.microsoft.com/office/powerpoint/2010/main" val="2733792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5776" y="211600"/>
            <a:ext cx="8231504" cy="814560"/>
          </a:xfrm>
        </p:spPr>
        <p:txBody>
          <a:bodyPr vert="horz" lIns="68580" tIns="34290" rIns="68580" bIns="34290" rtlCol="0" anchor="t">
            <a:noAutofit/>
          </a:bodyPr>
          <a:lstStyle/>
          <a:p>
            <a:r>
              <a:rPr lang="en-US" sz="3600" dirty="0"/>
              <a:t>Hypoxia: too little oxygen</a:t>
            </a:r>
          </a:p>
        </p:txBody>
      </p:sp>
      <p:sp>
        <p:nvSpPr>
          <p:cNvPr id="4" name="Text Placeholder 3"/>
          <p:cNvSpPr>
            <a:spLocks noGrp="1"/>
          </p:cNvSpPr>
          <p:nvPr>
            <p:ph type="body" sz="half" idx="2"/>
          </p:nvPr>
        </p:nvSpPr>
        <p:spPr>
          <a:xfrm>
            <a:off x="485776" y="2025650"/>
            <a:ext cx="7908416" cy="3517899"/>
          </a:xfrm>
        </p:spPr>
        <p:txBody>
          <a:bodyPr vert="horz" lIns="68580" tIns="34290" rIns="68580" bIns="34290" rtlCol="0">
            <a:normAutofit/>
          </a:bodyPr>
          <a:lstStyle/>
          <a:p>
            <a:pPr>
              <a:buFont typeface="Wingdings 3" charset="2"/>
              <a:buChar char=""/>
            </a:pPr>
            <a:r>
              <a:rPr lang="en-US" sz="2800" dirty="0"/>
              <a:t>   O2 deficiency in the tissue.</a:t>
            </a:r>
          </a:p>
          <a:p>
            <a:pPr>
              <a:buFont typeface="Wingdings 3" charset="2"/>
              <a:buChar char=""/>
            </a:pPr>
            <a:endParaRPr lang="en-US" sz="2800" dirty="0"/>
          </a:p>
          <a:p>
            <a:pPr>
              <a:buFont typeface="Wingdings 3" charset="2"/>
              <a:buChar char=""/>
            </a:pPr>
            <a:r>
              <a:rPr lang="en-US" sz="2800" dirty="0"/>
              <a:t>   Symptoms are difficult to detect before pilot’s functions are affected.</a:t>
            </a:r>
          </a:p>
        </p:txBody>
      </p:sp>
    </p:spTree>
    <p:extLst>
      <p:ext uri="{BB962C8B-B14F-4D97-AF65-F5344CB8AC3E}">
        <p14:creationId xmlns:p14="http://schemas.microsoft.com/office/powerpoint/2010/main" val="3629605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3815" y="-30480"/>
            <a:ext cx="7053542" cy="621995"/>
          </a:xfrm>
        </p:spPr>
        <p:txBody>
          <a:bodyPr/>
          <a:lstStyle/>
          <a:p>
            <a:pPr algn="ctr"/>
            <a:r>
              <a:rPr lang="en-US" dirty="0"/>
              <a:t>Types of Hypoxia</a:t>
            </a:r>
          </a:p>
        </p:txBody>
      </p:sp>
      <p:graphicFrame>
        <p:nvGraphicFramePr>
          <p:cNvPr id="4" name="Table 4">
            <a:extLst>
              <a:ext uri="{FF2B5EF4-FFF2-40B4-BE49-F238E27FC236}">
                <a16:creationId xmlns:a16="http://schemas.microsoft.com/office/drawing/2014/main" id="{E34A5F43-5532-4C7A-BBEE-9DB813B1B38B}"/>
              </a:ext>
            </a:extLst>
          </p:cNvPr>
          <p:cNvGraphicFramePr>
            <a:graphicFrameLocks noGrp="1"/>
          </p:cNvGraphicFramePr>
          <p:nvPr>
            <p:extLst>
              <p:ext uri="{D42A27DB-BD31-4B8C-83A1-F6EECF244321}">
                <p14:modId xmlns:p14="http://schemas.microsoft.com/office/powerpoint/2010/main" val="3082863424"/>
              </p:ext>
            </p:extLst>
          </p:nvPr>
        </p:nvGraphicFramePr>
        <p:xfrm>
          <a:off x="0" y="895227"/>
          <a:ext cx="9144000" cy="5731267"/>
        </p:xfrm>
        <a:graphic>
          <a:graphicData uri="http://schemas.openxmlformats.org/drawingml/2006/table">
            <a:tbl>
              <a:tblPr firstRow="1" bandRow="1">
                <a:tableStyleId>{5C22544A-7EE6-4342-B048-85BDC9FD1C3A}</a:tableStyleId>
              </a:tblPr>
              <a:tblGrid>
                <a:gridCol w="1600970">
                  <a:extLst>
                    <a:ext uri="{9D8B030D-6E8A-4147-A177-3AD203B41FA5}">
                      <a16:colId xmlns:a16="http://schemas.microsoft.com/office/drawing/2014/main" val="495659762"/>
                    </a:ext>
                  </a:extLst>
                </a:gridCol>
                <a:gridCol w="3858747">
                  <a:extLst>
                    <a:ext uri="{9D8B030D-6E8A-4147-A177-3AD203B41FA5}">
                      <a16:colId xmlns:a16="http://schemas.microsoft.com/office/drawing/2014/main" val="4137253239"/>
                    </a:ext>
                  </a:extLst>
                </a:gridCol>
                <a:gridCol w="3684283">
                  <a:extLst>
                    <a:ext uri="{9D8B030D-6E8A-4147-A177-3AD203B41FA5}">
                      <a16:colId xmlns:a16="http://schemas.microsoft.com/office/drawing/2014/main" val="381652402"/>
                    </a:ext>
                  </a:extLst>
                </a:gridCol>
              </a:tblGrid>
              <a:tr h="373549">
                <a:tc>
                  <a:txBody>
                    <a:bodyPr/>
                    <a:lstStyle/>
                    <a:p>
                      <a:r>
                        <a:rPr lang="en-US" sz="2000" dirty="0"/>
                        <a:t>Name</a:t>
                      </a:r>
                    </a:p>
                  </a:txBody>
                  <a:tcPr marL="68580" marR="68580" marT="34290" marB="34290"/>
                </a:tc>
                <a:tc>
                  <a:txBody>
                    <a:bodyPr/>
                    <a:lstStyle/>
                    <a:p>
                      <a:r>
                        <a:rPr lang="en-US" sz="2000" dirty="0"/>
                        <a:t>Definition</a:t>
                      </a:r>
                    </a:p>
                  </a:txBody>
                  <a:tcPr marL="68580" marR="68580" marT="34290" marB="34290"/>
                </a:tc>
                <a:tc>
                  <a:txBody>
                    <a:bodyPr/>
                    <a:lstStyle/>
                    <a:p>
                      <a:r>
                        <a:rPr lang="en-US" sz="2000" dirty="0"/>
                        <a:t>Causes</a:t>
                      </a:r>
                    </a:p>
                  </a:txBody>
                  <a:tcPr marL="68580" marR="68580" marT="34290" marB="34290"/>
                </a:tc>
                <a:extLst>
                  <a:ext uri="{0D108BD9-81ED-4DB2-BD59-A6C34878D82A}">
                    <a16:rowId xmlns:a16="http://schemas.microsoft.com/office/drawing/2014/main" val="3709453597"/>
                  </a:ext>
                </a:extLst>
              </a:tr>
              <a:tr h="1213574">
                <a:tc>
                  <a:txBody>
                    <a:bodyPr/>
                    <a:lstStyle/>
                    <a:p>
                      <a:r>
                        <a:rPr lang="en-US" sz="2000" dirty="0"/>
                        <a:t>Hypoxic</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Drop of blood oxygen levels because of lack of absorbable oxygen in breathing air</a:t>
                      </a:r>
                    </a:p>
                  </a:txBody>
                  <a:tcPr marL="68580" marR="68580" marT="34290" marB="34290"/>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increased altitude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pressurization loss</a:t>
                      </a:r>
                    </a:p>
                    <a:p>
                      <a:endParaRPr lang="en-US" sz="2000" dirty="0"/>
                    </a:p>
                  </a:txBody>
                  <a:tcPr marL="68580" marR="68580" marT="34290" marB="34290"/>
                </a:tc>
                <a:extLst>
                  <a:ext uri="{0D108BD9-81ED-4DB2-BD59-A6C34878D82A}">
                    <a16:rowId xmlns:a16="http://schemas.microsoft.com/office/drawing/2014/main" val="1022696053"/>
                  </a:ext>
                </a:extLst>
              </a:tr>
              <a:tr h="1898238">
                <a:tc>
                  <a:txBody>
                    <a:bodyPr/>
                    <a:lstStyle/>
                    <a:p>
                      <a:r>
                        <a:rPr lang="en-US" sz="2000" dirty="0" err="1"/>
                        <a:t>Hypemic</a:t>
                      </a:r>
                      <a:endParaRPr lang="en-US" sz="2000"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Blood is unable to absorb the required oxygen even at normal pressure</a:t>
                      </a:r>
                    </a:p>
                    <a:p>
                      <a:endParaRPr lang="en-US" sz="2000" dirty="0"/>
                    </a:p>
                  </a:txBody>
                  <a:tcPr marL="68580" marR="68580" marT="34290" marB="34290"/>
                </a:tc>
                <a:tc>
                  <a:txBody>
                    <a:bodyPr/>
                    <a:lstStyle/>
                    <a:p>
                      <a:pPr marL="342900" indent="-342900">
                        <a:buFont typeface="Arial" panose="020B0604020202020204" pitchFamily="34" charset="0"/>
                        <a:buChar char="•"/>
                      </a:pPr>
                      <a:r>
                        <a:rPr lang="en-US" sz="2000" dirty="0"/>
                        <a:t>reduced blood volume</a:t>
                      </a:r>
                    </a:p>
                    <a:p>
                      <a:pPr marL="342900" indent="-342900">
                        <a:buFont typeface="Arial" panose="020B0604020202020204" pitchFamily="34" charset="0"/>
                        <a:buChar char="•"/>
                      </a:pPr>
                      <a:r>
                        <a:rPr lang="en-US" sz="2000" dirty="0"/>
                        <a:t>anemic diseases</a:t>
                      </a:r>
                    </a:p>
                    <a:p>
                      <a:pPr marL="342900" indent="-342900">
                        <a:buFont typeface="Arial" panose="020B0604020202020204" pitchFamily="34" charset="0"/>
                        <a:buChar char="•"/>
                      </a:pPr>
                      <a:r>
                        <a:rPr lang="en-US" sz="2000" dirty="0"/>
                        <a:t>carbon monoxide poisoning</a:t>
                      </a:r>
                    </a:p>
                    <a:p>
                      <a:pPr marL="342900" indent="-342900">
                        <a:buFont typeface="Arial" panose="020B0604020202020204" pitchFamily="34" charset="0"/>
                        <a:buChar char="•"/>
                      </a:pPr>
                      <a:r>
                        <a:rPr lang="en-US" sz="2000" dirty="0"/>
                        <a:t>smoking</a:t>
                      </a:r>
                    </a:p>
                    <a:p>
                      <a:pPr marL="342900" indent="-342900">
                        <a:buFont typeface="Arial" panose="020B0604020202020204" pitchFamily="34" charset="0"/>
                        <a:buChar char="•"/>
                      </a:pPr>
                      <a:r>
                        <a:rPr lang="en-US" sz="2000" dirty="0"/>
                        <a:t>recent blood donation</a:t>
                      </a:r>
                    </a:p>
                  </a:txBody>
                  <a:tcPr marL="68580" marR="68580" marT="34290" marB="34290"/>
                </a:tc>
                <a:extLst>
                  <a:ext uri="{0D108BD9-81ED-4DB2-BD59-A6C34878D82A}">
                    <a16:rowId xmlns:a16="http://schemas.microsoft.com/office/drawing/2014/main" val="3637260481"/>
                  </a:ext>
                </a:extLst>
              </a:tr>
              <a:tr h="926337">
                <a:tc>
                  <a:txBody>
                    <a:bodyPr/>
                    <a:lstStyle/>
                    <a:p>
                      <a:r>
                        <a:rPr lang="en-US" sz="2000" dirty="0"/>
                        <a:t>Stagnant</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Loss of blood motion through parts of the body</a:t>
                      </a:r>
                    </a:p>
                    <a:p>
                      <a:endParaRPr lang="en-US" sz="2000" dirty="0"/>
                    </a:p>
                  </a:txBody>
                  <a:tcPr marL="68580" marR="68580" marT="34290" marB="34290"/>
                </a:tc>
                <a:tc>
                  <a:txBody>
                    <a:bodyPr/>
                    <a:lstStyle/>
                    <a:p>
                      <a:r>
                        <a:rPr lang="en-US" sz="2000" dirty="0"/>
                        <a:t>Pulling excessive Gs</a:t>
                      </a:r>
                    </a:p>
                  </a:txBody>
                  <a:tcPr marL="68580" marR="68580" marT="34290" marB="34290"/>
                </a:tc>
                <a:extLst>
                  <a:ext uri="{0D108BD9-81ED-4DB2-BD59-A6C34878D82A}">
                    <a16:rowId xmlns:a16="http://schemas.microsoft.com/office/drawing/2014/main" val="3387903398"/>
                  </a:ext>
                </a:extLst>
              </a:tr>
              <a:tr h="1188720">
                <a:tc>
                  <a:txBody>
                    <a:bodyPr/>
                    <a:lstStyle/>
                    <a:p>
                      <a:r>
                        <a:rPr lang="en-US" sz="2000" dirty="0"/>
                        <a:t>Histotoxic</a:t>
                      </a:r>
                    </a:p>
                  </a:txBody>
                  <a:tcPr marL="68580" marR="68580" marT="34290" marB="34290"/>
                </a:tc>
                <a:tc>
                  <a:txBody>
                    <a:bodyPr/>
                    <a:lstStyle/>
                    <a:p>
                      <a:r>
                        <a:rPr lang="en-US" sz="2000" dirty="0"/>
                        <a:t>Toxic matter in the body prevents cellular absorption of oxygen</a:t>
                      </a:r>
                    </a:p>
                  </a:txBody>
                  <a:tcPr marL="68580" marR="68580" marT="34290" marB="34290"/>
                </a:tc>
                <a:tc>
                  <a:txBody>
                    <a:bodyPr/>
                    <a:lstStyle/>
                    <a:p>
                      <a:pPr marL="342900" indent="-342900">
                        <a:buFont typeface="Arial" panose="020B0604020202020204" pitchFamily="34" charset="0"/>
                        <a:buChar char="•"/>
                      </a:pPr>
                      <a:r>
                        <a:rPr lang="en-US" sz="2000" dirty="0"/>
                        <a:t>alcohol (1 oz = 2K’ of alt.)</a:t>
                      </a:r>
                    </a:p>
                    <a:p>
                      <a:pPr marL="342900" indent="-342900">
                        <a:buFont typeface="Arial" panose="020B0604020202020204" pitchFamily="34" charset="0"/>
                        <a:buChar char="•"/>
                      </a:pPr>
                      <a:r>
                        <a:rPr lang="en-US" sz="2000" dirty="0"/>
                        <a:t>narcotics</a:t>
                      </a:r>
                    </a:p>
                    <a:p>
                      <a:pPr marL="342900" indent="-342900">
                        <a:buFont typeface="Arial" panose="020B0604020202020204" pitchFamily="34" charset="0"/>
                        <a:buChar char="•"/>
                      </a:pPr>
                      <a:r>
                        <a:rPr lang="en-US" sz="2000" dirty="0"/>
                        <a:t>poisons</a:t>
                      </a:r>
                    </a:p>
                  </a:txBody>
                  <a:tcPr marL="68580" marR="68580" marT="34290" marB="34290"/>
                </a:tc>
                <a:extLst>
                  <a:ext uri="{0D108BD9-81ED-4DB2-BD59-A6C34878D82A}">
                    <a16:rowId xmlns:a16="http://schemas.microsoft.com/office/drawing/2014/main" val="1120444016"/>
                  </a:ext>
                </a:extLst>
              </a:tr>
            </a:tbl>
          </a:graphicData>
        </a:graphic>
      </p:graphicFrame>
    </p:spTree>
    <p:extLst>
      <p:ext uri="{BB962C8B-B14F-4D97-AF65-F5344CB8AC3E}">
        <p14:creationId xmlns:p14="http://schemas.microsoft.com/office/powerpoint/2010/main" val="32959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08" y="115570"/>
            <a:ext cx="8469783" cy="1050398"/>
          </a:xfrm>
        </p:spPr>
        <p:txBody>
          <a:bodyPr/>
          <a:lstStyle/>
          <a:p>
            <a:pPr algn="ctr"/>
            <a:r>
              <a:rPr lang="en-US" dirty="0"/>
              <a:t>Medical Certificates: </a:t>
            </a:r>
            <a:br>
              <a:rPr lang="en-US" dirty="0"/>
            </a:br>
            <a:r>
              <a:rPr lang="en-US" dirty="0"/>
              <a:t>Who Needs One?</a:t>
            </a:r>
          </a:p>
        </p:txBody>
      </p:sp>
      <p:sp>
        <p:nvSpPr>
          <p:cNvPr id="3" name="Content Placeholder 2"/>
          <p:cNvSpPr>
            <a:spLocks noGrp="1"/>
          </p:cNvSpPr>
          <p:nvPr>
            <p:ph sz="half" idx="1"/>
          </p:nvPr>
        </p:nvSpPr>
        <p:spPr>
          <a:xfrm>
            <a:off x="337108" y="1650842"/>
            <a:ext cx="4114800" cy="4739798"/>
          </a:xfrm>
        </p:spPr>
        <p:txBody>
          <a:bodyPr>
            <a:normAutofit/>
          </a:bodyPr>
          <a:lstStyle/>
          <a:p>
            <a:pPr marL="0" indent="0" algn="ctr">
              <a:buNone/>
            </a:pPr>
            <a:r>
              <a:rPr lang="en-US" sz="2800" dirty="0"/>
              <a:t>PRIVATE PILOT:</a:t>
            </a:r>
          </a:p>
          <a:p>
            <a:pPr marL="0" indent="0">
              <a:buNone/>
            </a:pPr>
            <a:r>
              <a:rPr lang="en-US" sz="2800" dirty="0"/>
              <a:t>Must hold at least a third class medical certificate </a:t>
            </a:r>
          </a:p>
          <a:p>
            <a:pPr marL="0" indent="0">
              <a:buNone/>
            </a:pPr>
            <a:r>
              <a:rPr lang="en-US" sz="2800" dirty="0"/>
              <a:t>or </a:t>
            </a:r>
          </a:p>
          <a:p>
            <a:pPr marL="0" indent="0">
              <a:buNone/>
            </a:pPr>
            <a:r>
              <a:rPr lang="en-US" sz="2800" dirty="0"/>
              <a:t>have a </a:t>
            </a:r>
            <a:r>
              <a:rPr lang="en-US" sz="2800" dirty="0" err="1"/>
              <a:t>BasicMed</a:t>
            </a:r>
            <a:r>
              <a:rPr lang="en-US" sz="2800" dirty="0"/>
              <a:t> endorsement from a doctor</a:t>
            </a:r>
          </a:p>
        </p:txBody>
      </p:sp>
      <p:sp>
        <p:nvSpPr>
          <p:cNvPr id="4" name="Content Placeholder 3"/>
          <p:cNvSpPr>
            <a:spLocks noGrp="1"/>
          </p:cNvSpPr>
          <p:nvPr>
            <p:ph sz="half" idx="2"/>
          </p:nvPr>
        </p:nvSpPr>
        <p:spPr>
          <a:xfrm>
            <a:off x="4692091" y="1650842"/>
            <a:ext cx="4114800" cy="4921119"/>
          </a:xfrm>
        </p:spPr>
        <p:txBody>
          <a:bodyPr>
            <a:normAutofit/>
          </a:bodyPr>
          <a:lstStyle/>
          <a:p>
            <a:pPr marL="0" indent="0" algn="ctr">
              <a:buNone/>
            </a:pPr>
            <a:r>
              <a:rPr lang="en-US" sz="2800" dirty="0"/>
              <a:t>SPORT PILOT:</a:t>
            </a:r>
          </a:p>
          <a:p>
            <a:pPr marL="0" indent="0">
              <a:buNone/>
            </a:pPr>
            <a:r>
              <a:rPr lang="en-US" sz="2800" dirty="0"/>
              <a:t>Medical not required. </a:t>
            </a:r>
          </a:p>
          <a:p>
            <a:pPr marL="0" indent="0">
              <a:buNone/>
            </a:pPr>
            <a:r>
              <a:rPr lang="en-US" sz="2800" dirty="0"/>
              <a:t>Current valid driver’s license suffices as a ‘medical certificate.’ </a:t>
            </a:r>
          </a:p>
          <a:p>
            <a:pPr marL="0" indent="0">
              <a:buNone/>
            </a:pPr>
            <a:r>
              <a:rPr lang="en-US" sz="2800" dirty="0"/>
              <a:t>You are self-certifying your medical fitness to act as PIC</a:t>
            </a:r>
          </a:p>
        </p:txBody>
      </p:sp>
    </p:spTree>
    <p:extLst>
      <p:ext uri="{BB962C8B-B14F-4D97-AF65-F5344CB8AC3E}">
        <p14:creationId xmlns:p14="http://schemas.microsoft.com/office/powerpoint/2010/main" val="1214800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66817" y="146414"/>
            <a:ext cx="8664362" cy="452999"/>
          </a:xfrm>
        </p:spPr>
        <p:txBody>
          <a:bodyPr vert="horz" lIns="68580" tIns="34290" rIns="68580" bIns="34290" rtlCol="0" anchor="ctr">
            <a:noAutofit/>
          </a:bodyPr>
          <a:lstStyle/>
          <a:p>
            <a:pPr algn="ctr"/>
            <a:r>
              <a:rPr lang="en-US" sz="4000" dirty="0"/>
              <a:t>Hyperventilation</a:t>
            </a:r>
          </a:p>
        </p:txBody>
      </p:sp>
      <p:sp>
        <p:nvSpPr>
          <p:cNvPr id="5" name="Text Placeholder 4"/>
          <p:cNvSpPr>
            <a:spLocks noGrp="1"/>
          </p:cNvSpPr>
          <p:nvPr>
            <p:ph type="body" sz="half" idx="2"/>
          </p:nvPr>
        </p:nvSpPr>
        <p:spPr>
          <a:xfrm>
            <a:off x="389487" y="457200"/>
            <a:ext cx="8229600" cy="6400800"/>
          </a:xfrm>
        </p:spPr>
        <p:txBody>
          <a:bodyPr vert="horz" lIns="68580" tIns="34290" rIns="68580" bIns="34290" rtlCol="0" anchor="ctr">
            <a:noAutofit/>
          </a:bodyPr>
          <a:lstStyle/>
          <a:p>
            <a:pPr marL="257175" indent="-257175">
              <a:lnSpc>
                <a:spcPct val="90000"/>
              </a:lnSpc>
              <a:buFont typeface="Wingdings 3" charset="2"/>
              <a:buChar char=""/>
            </a:pPr>
            <a:r>
              <a:rPr lang="en-US" sz="2800" dirty="0"/>
              <a:t> Excessive rate and depth of ventilation leading to excessive loss of carbon dioxide from the blood.</a:t>
            </a:r>
          </a:p>
          <a:p>
            <a:pPr marL="257175" indent="-257175">
              <a:lnSpc>
                <a:spcPct val="90000"/>
              </a:lnSpc>
              <a:buFont typeface="Wingdings 3" charset="2"/>
              <a:buChar char=""/>
            </a:pPr>
            <a:endParaRPr lang="en-US" sz="2800" dirty="0"/>
          </a:p>
          <a:p>
            <a:pPr marL="257175" indent="-257175">
              <a:lnSpc>
                <a:spcPct val="90000"/>
              </a:lnSpc>
              <a:buFont typeface="Wingdings 3" charset="2"/>
              <a:buChar char=""/>
            </a:pPr>
            <a:r>
              <a:rPr lang="en-US" sz="2800" dirty="0"/>
              <a:t>Can be an unrecognized reaction to stress</a:t>
            </a:r>
          </a:p>
          <a:p>
            <a:pPr marL="257175" indent="-257175">
              <a:lnSpc>
                <a:spcPct val="90000"/>
              </a:lnSpc>
              <a:buFont typeface="Wingdings 3" charset="2"/>
              <a:buChar char=""/>
            </a:pPr>
            <a:endParaRPr lang="en-US" sz="2800" dirty="0"/>
          </a:p>
          <a:p>
            <a:pPr marL="257175" indent="-257175">
              <a:lnSpc>
                <a:spcPct val="90000"/>
              </a:lnSpc>
              <a:buFont typeface="Wingdings 3" charset="2"/>
              <a:buChar char=""/>
            </a:pPr>
            <a:r>
              <a:rPr lang="en-US" sz="2800" dirty="0"/>
              <a:t> Can lead to unconsciousness -- respiratory system overrides breathing to renormalize CO2 fraction</a:t>
            </a:r>
          </a:p>
          <a:p>
            <a:pPr marL="257175" indent="-257175">
              <a:lnSpc>
                <a:spcPct val="90000"/>
              </a:lnSpc>
              <a:buFont typeface="Wingdings 3" charset="2"/>
              <a:buChar char=""/>
            </a:pPr>
            <a:endParaRPr lang="en-US" sz="2400" dirty="0"/>
          </a:p>
        </p:txBody>
      </p:sp>
    </p:spTree>
    <p:extLst>
      <p:ext uri="{BB962C8B-B14F-4D97-AF65-F5344CB8AC3E}">
        <p14:creationId xmlns:p14="http://schemas.microsoft.com/office/powerpoint/2010/main" val="882650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66817" y="146414"/>
            <a:ext cx="8664362" cy="452999"/>
          </a:xfrm>
        </p:spPr>
        <p:txBody>
          <a:bodyPr vert="horz" lIns="68580" tIns="34290" rIns="68580" bIns="34290" rtlCol="0" anchor="ctr">
            <a:noAutofit/>
          </a:bodyPr>
          <a:lstStyle/>
          <a:p>
            <a:pPr algn="ctr"/>
            <a:r>
              <a:rPr lang="en-US" sz="4000" dirty="0"/>
              <a:t>Hyperventilation</a:t>
            </a:r>
          </a:p>
        </p:txBody>
      </p:sp>
      <p:sp>
        <p:nvSpPr>
          <p:cNvPr id="5" name="Text Placeholder 4"/>
          <p:cNvSpPr>
            <a:spLocks noGrp="1"/>
          </p:cNvSpPr>
          <p:nvPr>
            <p:ph type="body" sz="half" idx="2"/>
          </p:nvPr>
        </p:nvSpPr>
        <p:spPr>
          <a:xfrm>
            <a:off x="166817" y="709862"/>
            <a:ext cx="8772646" cy="6148137"/>
          </a:xfrm>
        </p:spPr>
        <p:txBody>
          <a:bodyPr vert="horz" lIns="68580" tIns="34290" rIns="68580" bIns="34290" rtlCol="0" anchor="ctr">
            <a:noAutofit/>
          </a:bodyPr>
          <a:lstStyle/>
          <a:p>
            <a:pPr>
              <a:lnSpc>
                <a:spcPct val="90000"/>
              </a:lnSpc>
            </a:pPr>
            <a:endParaRPr lang="en-US" sz="2400" dirty="0"/>
          </a:p>
          <a:p>
            <a:pPr marL="257175" indent="-257175">
              <a:lnSpc>
                <a:spcPct val="90000"/>
              </a:lnSpc>
              <a:buFont typeface="Wingdings 3" charset="2"/>
              <a:buChar char=""/>
            </a:pPr>
            <a:r>
              <a:rPr lang="en-US" sz="2400" dirty="0"/>
              <a:t>Other hyperventilation symptoms: </a:t>
            </a:r>
          </a:p>
          <a:p>
            <a:pPr marL="714375" lvl="1" indent="-257175">
              <a:lnSpc>
                <a:spcPct val="90000"/>
              </a:lnSpc>
              <a:buFont typeface="Wingdings 3" charset="2"/>
              <a:buChar char=""/>
            </a:pPr>
            <a:r>
              <a:rPr lang="en-US" sz="2400" dirty="0"/>
              <a:t>visual impairment</a:t>
            </a:r>
          </a:p>
          <a:p>
            <a:pPr marL="714375" lvl="1" indent="-257175">
              <a:lnSpc>
                <a:spcPct val="90000"/>
              </a:lnSpc>
              <a:buFont typeface="Wingdings 3" charset="2"/>
              <a:buChar char=""/>
            </a:pPr>
            <a:r>
              <a:rPr lang="en-US" sz="2400" dirty="0"/>
              <a:t>lightheaded/ dizziness</a:t>
            </a:r>
          </a:p>
          <a:p>
            <a:pPr marL="714375" lvl="1" indent="-257175">
              <a:lnSpc>
                <a:spcPct val="90000"/>
              </a:lnSpc>
              <a:buFont typeface="Wingdings 3" charset="2"/>
              <a:buChar char=""/>
            </a:pPr>
            <a:r>
              <a:rPr lang="en-US" sz="2400" dirty="0"/>
              <a:t>hot/cold sensations</a:t>
            </a:r>
          </a:p>
          <a:p>
            <a:pPr marL="714375" lvl="1" indent="-257175">
              <a:lnSpc>
                <a:spcPct val="90000"/>
              </a:lnSpc>
              <a:buFont typeface="Wingdings 3" charset="2"/>
              <a:buChar char=""/>
            </a:pPr>
            <a:r>
              <a:rPr lang="en-US" sz="2400" dirty="0"/>
              <a:t>muscle spasms</a:t>
            </a:r>
          </a:p>
          <a:p>
            <a:pPr marL="714375" lvl="1" indent="-257175">
              <a:lnSpc>
                <a:spcPct val="90000"/>
              </a:lnSpc>
              <a:buFont typeface="Wingdings 3" charset="2"/>
              <a:buChar char=""/>
            </a:pPr>
            <a:r>
              <a:rPr lang="en-US" sz="2400" dirty="0"/>
              <a:t>tingling sensations</a:t>
            </a:r>
          </a:p>
          <a:p>
            <a:pPr marL="714375" lvl="1" indent="-257175">
              <a:lnSpc>
                <a:spcPct val="90000"/>
              </a:lnSpc>
              <a:buFont typeface="Wingdings 3" charset="2"/>
              <a:buChar char=""/>
            </a:pPr>
            <a:endParaRPr lang="en-US" sz="2400" dirty="0"/>
          </a:p>
          <a:p>
            <a:pPr marL="714375" lvl="1" indent="-257175">
              <a:lnSpc>
                <a:spcPct val="90000"/>
              </a:lnSpc>
              <a:buFont typeface="Wingdings 3" charset="2"/>
              <a:buChar char=""/>
            </a:pPr>
            <a:endParaRPr lang="en-US" sz="2400" dirty="0"/>
          </a:p>
          <a:p>
            <a:pPr marL="257175" indent="-257175">
              <a:lnSpc>
                <a:spcPct val="90000"/>
              </a:lnSpc>
              <a:buFont typeface="Wingdings 3" charset="2"/>
              <a:buChar char=""/>
            </a:pPr>
            <a:r>
              <a:rPr lang="en-US" sz="2400" dirty="0"/>
              <a:t> Consciously slowing the breathing rate, breathing into a paper bag or talking aloud can help combat or prevent hyperventilation. </a:t>
            </a:r>
          </a:p>
        </p:txBody>
      </p:sp>
    </p:spTree>
    <p:extLst>
      <p:ext uri="{BB962C8B-B14F-4D97-AF65-F5344CB8AC3E}">
        <p14:creationId xmlns:p14="http://schemas.microsoft.com/office/powerpoint/2010/main" val="2059561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8886" y="152614"/>
            <a:ext cx="4918441" cy="575766"/>
          </a:xfrm>
        </p:spPr>
        <p:txBody>
          <a:bodyPr vert="horz" lIns="68580" tIns="34290" rIns="68580" bIns="34290" rtlCol="0" anchor="b">
            <a:normAutofit/>
          </a:bodyPr>
          <a:lstStyle/>
          <a:p>
            <a:r>
              <a:rPr lang="en-US" sz="3200" b="1" dirty="0"/>
              <a:t>Carbon Monoxide</a:t>
            </a:r>
          </a:p>
        </p:txBody>
      </p:sp>
      <p:sp>
        <p:nvSpPr>
          <p:cNvPr id="4" name="Text Placeholder 3"/>
          <p:cNvSpPr>
            <a:spLocks noGrp="1"/>
          </p:cNvSpPr>
          <p:nvPr>
            <p:ph type="body" sz="half" idx="2"/>
          </p:nvPr>
        </p:nvSpPr>
        <p:spPr>
          <a:xfrm>
            <a:off x="308886" y="962526"/>
            <a:ext cx="8313820" cy="5574418"/>
          </a:xfrm>
        </p:spPr>
        <p:txBody>
          <a:bodyPr vert="horz" lIns="68580" tIns="34290" rIns="68580" bIns="34290" rtlCol="0" anchor="t">
            <a:normAutofit/>
          </a:bodyPr>
          <a:lstStyle/>
          <a:p>
            <a:pPr marL="214313" indent="-214313">
              <a:buFont typeface="Wingdings 3" charset="2"/>
              <a:buChar char=""/>
            </a:pPr>
            <a:r>
              <a:rPr lang="en-US" sz="3100" dirty="0"/>
              <a:t>CO is a colorless, tasteless, odorless gas produced during combustion.</a:t>
            </a:r>
          </a:p>
          <a:p>
            <a:pPr marL="214313" indent="-214313">
              <a:buFont typeface="Wingdings 3" charset="2"/>
              <a:buChar char=""/>
            </a:pPr>
            <a:endParaRPr lang="en-US" sz="3100" dirty="0"/>
          </a:p>
          <a:p>
            <a:pPr marL="214313" indent="-214313">
              <a:buFont typeface="Wingdings 3" charset="2"/>
              <a:buChar char=""/>
            </a:pPr>
            <a:r>
              <a:rPr lang="en-US" sz="3100" dirty="0"/>
              <a:t>CO can enter the cockpit through heating and defrosting ports.</a:t>
            </a:r>
          </a:p>
          <a:p>
            <a:pPr marL="214313" indent="-214313">
              <a:buFont typeface="Wingdings 3" charset="2"/>
              <a:buChar char=""/>
            </a:pPr>
            <a:endParaRPr lang="en-US" sz="3100" dirty="0"/>
          </a:p>
          <a:p>
            <a:pPr marL="214313" indent="-214313">
              <a:buFont typeface="Wingdings 3" charset="2"/>
              <a:buChar char=""/>
            </a:pPr>
            <a:r>
              <a:rPr lang="en-US" sz="3100" dirty="0"/>
              <a:t>Increase in altitude exaggerates the effects of CO poisoning because of the reduction of oxygen availability</a:t>
            </a:r>
            <a:r>
              <a:rPr lang="en-US" sz="1800" dirty="0"/>
              <a:t>.</a:t>
            </a:r>
          </a:p>
          <a:p>
            <a:pPr>
              <a:buFont typeface="Wingdings 3" charset="2"/>
              <a:buChar char=""/>
            </a:pPr>
            <a:endParaRPr lang="en-US" sz="1350" dirty="0"/>
          </a:p>
        </p:txBody>
      </p:sp>
    </p:spTree>
    <p:extLst>
      <p:ext uri="{BB962C8B-B14F-4D97-AF65-F5344CB8AC3E}">
        <p14:creationId xmlns:p14="http://schemas.microsoft.com/office/powerpoint/2010/main" val="1304693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8886" y="152614"/>
            <a:ext cx="4918441" cy="575766"/>
          </a:xfrm>
        </p:spPr>
        <p:txBody>
          <a:bodyPr vert="horz" lIns="68580" tIns="34290" rIns="68580" bIns="34290" rtlCol="0" anchor="b">
            <a:normAutofit/>
          </a:bodyPr>
          <a:lstStyle/>
          <a:p>
            <a:r>
              <a:rPr lang="en-US" sz="3200" dirty="0"/>
              <a:t>Carbon Monoxide</a:t>
            </a:r>
          </a:p>
        </p:txBody>
      </p:sp>
      <p:sp>
        <p:nvSpPr>
          <p:cNvPr id="4" name="Text Placeholder 3"/>
          <p:cNvSpPr>
            <a:spLocks noGrp="1"/>
          </p:cNvSpPr>
          <p:nvPr>
            <p:ph type="body" sz="half" idx="2"/>
          </p:nvPr>
        </p:nvSpPr>
        <p:spPr>
          <a:xfrm>
            <a:off x="308886" y="1443790"/>
            <a:ext cx="8313820" cy="5574418"/>
          </a:xfrm>
        </p:spPr>
        <p:txBody>
          <a:bodyPr vert="horz" lIns="68580" tIns="34290" rIns="68580" bIns="34290" rtlCol="0" anchor="t">
            <a:normAutofit/>
          </a:bodyPr>
          <a:lstStyle/>
          <a:p>
            <a:pPr marL="214313" indent="-214313">
              <a:lnSpc>
                <a:spcPct val="108000"/>
              </a:lnSpc>
              <a:buFont typeface="Wingdings 3" charset="2"/>
              <a:buChar char=""/>
            </a:pPr>
            <a:r>
              <a:rPr lang="en-US" sz="2800" dirty="0"/>
              <a:t>If leak is detected, or there is an odor of exhaust fumes, immediate corrective action should be taken, such as turning off heaters, opening air vents / windows, or using supplemental oxygen.</a:t>
            </a:r>
          </a:p>
          <a:p>
            <a:pPr marL="214313" indent="-214313">
              <a:lnSpc>
                <a:spcPct val="108000"/>
              </a:lnSpc>
              <a:buFont typeface="Wingdings 3" charset="2"/>
              <a:buChar char=""/>
            </a:pPr>
            <a:endParaRPr lang="en-US" sz="2800" dirty="0"/>
          </a:p>
          <a:p>
            <a:pPr marL="214313" indent="-214313">
              <a:lnSpc>
                <a:spcPct val="108000"/>
              </a:lnSpc>
              <a:buFont typeface="Wingdings 3" charset="2"/>
              <a:buChar char=""/>
            </a:pPr>
            <a:r>
              <a:rPr lang="en-US" sz="2800" dirty="0"/>
              <a:t>Symptoms of CO poisoning include blurred thinking and vision, uneasiness, dizziness, tightening of the forehead, headache and loss of muscle power (later stages).</a:t>
            </a:r>
          </a:p>
          <a:p>
            <a:pPr>
              <a:buFont typeface="Wingdings 3" charset="2"/>
              <a:buChar char=""/>
            </a:pPr>
            <a:endParaRPr lang="en-US" sz="1350" dirty="0"/>
          </a:p>
        </p:txBody>
      </p:sp>
    </p:spTree>
    <p:extLst>
      <p:ext uri="{BB962C8B-B14F-4D97-AF65-F5344CB8AC3E}">
        <p14:creationId xmlns:p14="http://schemas.microsoft.com/office/powerpoint/2010/main" val="2325545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64"/>
            <a:ext cx="6939116" cy="917987"/>
          </a:xfrm>
        </p:spPr>
        <p:txBody>
          <a:bodyPr vert="horz" lIns="68580" tIns="34290" rIns="68580" bIns="34290" rtlCol="0" anchor="t">
            <a:normAutofit/>
          </a:bodyPr>
          <a:lstStyle/>
          <a:p>
            <a:pPr algn="ctr"/>
            <a:r>
              <a:rPr lang="en-US" sz="3600" dirty="0"/>
              <a:t>Spatial Disorientation</a:t>
            </a:r>
          </a:p>
        </p:txBody>
      </p:sp>
      <p:pic>
        <p:nvPicPr>
          <p:cNvPr id="5" name="Content Placeholder 4"/>
          <p:cNvPicPr>
            <a:picLocks noGrp="1" noChangeAspect="1"/>
          </p:cNvPicPr>
          <p:nvPr>
            <p:ph sz="half" idx="2"/>
          </p:nvPr>
        </p:nvPicPr>
        <p:blipFill rotWithShape="1">
          <a:blip r:embed="rId2">
            <a:alphaModFix amt="28000"/>
          </a:blip>
          <a:srcRect/>
          <a:stretch/>
        </p:blipFill>
        <p:spPr>
          <a:xfrm>
            <a:off x="0" y="845821"/>
            <a:ext cx="9144000" cy="6012179"/>
          </a:xfrm>
          <a:prstGeom prst="rect">
            <a:avLst/>
          </a:prstGeom>
          <a:effectLst>
            <a:outerShdw blurRad="50800" dist="38100" dir="5400000" algn="t" rotWithShape="0">
              <a:prstClr val="black">
                <a:alpha val="43000"/>
              </a:prstClr>
            </a:outerShdw>
          </a:effectLst>
        </p:spPr>
      </p:pic>
      <p:sp>
        <p:nvSpPr>
          <p:cNvPr id="3" name="Content Placeholder 2"/>
          <p:cNvSpPr>
            <a:spLocks noGrp="1"/>
          </p:cNvSpPr>
          <p:nvPr>
            <p:ph sz="half" idx="1"/>
          </p:nvPr>
        </p:nvSpPr>
        <p:spPr>
          <a:xfrm>
            <a:off x="96252" y="1177595"/>
            <a:ext cx="8951495" cy="3147139"/>
          </a:xfrm>
        </p:spPr>
        <p:txBody>
          <a:bodyPr vert="horz" lIns="68580" tIns="34290" rIns="68580" bIns="34290" rtlCol="0">
            <a:noAutofit/>
          </a:bodyPr>
          <a:lstStyle/>
          <a:p>
            <a:r>
              <a:rPr lang="en-US" sz="2400" dirty="0"/>
              <a:t>State of temporary confusion resulting from misleading information sent to the brain by various sensory organs.</a:t>
            </a:r>
          </a:p>
          <a:p>
            <a:endParaRPr lang="en-US" sz="2400" dirty="0"/>
          </a:p>
          <a:p>
            <a:r>
              <a:rPr lang="en-US" sz="2400" dirty="0"/>
              <a:t>This happens when you lose outside visual reference and become disoriented, when you are relying on your vision and inner ear perceptions to tell you which way is up.</a:t>
            </a:r>
          </a:p>
        </p:txBody>
      </p:sp>
    </p:spTree>
    <p:extLst>
      <p:ext uri="{BB962C8B-B14F-4D97-AF65-F5344CB8AC3E}">
        <p14:creationId xmlns:p14="http://schemas.microsoft.com/office/powerpoint/2010/main" val="1549955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64"/>
            <a:ext cx="6939116" cy="917987"/>
          </a:xfrm>
        </p:spPr>
        <p:txBody>
          <a:bodyPr vert="horz" lIns="68580" tIns="34290" rIns="68580" bIns="34290" rtlCol="0" anchor="t">
            <a:normAutofit/>
          </a:bodyPr>
          <a:lstStyle/>
          <a:p>
            <a:pPr algn="ctr"/>
            <a:r>
              <a:rPr lang="en-US" sz="3600" dirty="0"/>
              <a:t>Spatial Disorientation</a:t>
            </a:r>
          </a:p>
        </p:txBody>
      </p:sp>
      <p:sp>
        <p:nvSpPr>
          <p:cNvPr id="3" name="Content Placeholder 2"/>
          <p:cNvSpPr>
            <a:spLocks noGrp="1"/>
          </p:cNvSpPr>
          <p:nvPr>
            <p:ph sz="half" idx="1"/>
          </p:nvPr>
        </p:nvSpPr>
        <p:spPr>
          <a:xfrm>
            <a:off x="0" y="840710"/>
            <a:ext cx="8951495" cy="3147139"/>
          </a:xfrm>
        </p:spPr>
        <p:txBody>
          <a:bodyPr vert="horz" lIns="68580" tIns="34290" rIns="68580" bIns="34290" rtlCol="0">
            <a:noAutofit/>
          </a:bodyPr>
          <a:lstStyle/>
          <a:p>
            <a:r>
              <a:rPr lang="en-US" sz="2400" dirty="0"/>
              <a:t>Semi-circular canal corresponds to sensations of roll, pitch, and yaw</a:t>
            </a:r>
          </a:p>
          <a:p>
            <a:r>
              <a:rPr lang="en-US" sz="2400" dirty="0"/>
              <a:t>These signals can mislead when disconnected from visual confirmation</a:t>
            </a:r>
          </a:p>
        </p:txBody>
      </p:sp>
      <p:pic>
        <p:nvPicPr>
          <p:cNvPr id="8" name="Picture 7">
            <a:extLst>
              <a:ext uri="{FF2B5EF4-FFF2-40B4-BE49-F238E27FC236}">
                <a16:creationId xmlns:a16="http://schemas.microsoft.com/office/drawing/2014/main" id="{A583AC64-8001-E3CD-E778-860C5AF4FCC6}"/>
              </a:ext>
            </a:extLst>
          </p:cNvPr>
          <p:cNvPicPr>
            <a:picLocks noChangeAspect="1"/>
          </p:cNvPicPr>
          <p:nvPr/>
        </p:nvPicPr>
        <p:blipFill>
          <a:blip r:embed="rId2"/>
          <a:stretch>
            <a:fillRect/>
          </a:stretch>
        </p:blipFill>
        <p:spPr>
          <a:xfrm>
            <a:off x="-1" y="2923675"/>
            <a:ext cx="9152739" cy="3918362"/>
          </a:xfrm>
          <a:prstGeom prst="rect">
            <a:avLst/>
          </a:prstGeom>
        </p:spPr>
      </p:pic>
    </p:spTree>
    <p:extLst>
      <p:ext uri="{BB962C8B-B14F-4D97-AF65-F5344CB8AC3E}">
        <p14:creationId xmlns:p14="http://schemas.microsoft.com/office/powerpoint/2010/main" val="2877162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a:alphaModFix amt="47000"/>
          </a:blip>
          <a:srcRect l="3873" r="4330" b="1"/>
          <a:stretch/>
        </p:blipFill>
        <p:spPr>
          <a:xfrm>
            <a:off x="65109" y="21569"/>
            <a:ext cx="8369028" cy="6814861"/>
          </a:xfrm>
          <a:prstGeom prst="rect">
            <a:avLst/>
          </a:prstGeom>
          <a:effectLst>
            <a:outerShdw blurRad="50800" dist="38100" dir="5400000" algn="t" rotWithShape="0">
              <a:prstClr val="black">
                <a:alpha val="43000"/>
              </a:prstClr>
            </a:outerShdw>
          </a:effectLst>
        </p:spPr>
      </p:pic>
      <p:sp>
        <p:nvSpPr>
          <p:cNvPr id="2" name="Title 1"/>
          <p:cNvSpPr>
            <a:spLocks noGrp="1"/>
          </p:cNvSpPr>
          <p:nvPr>
            <p:ph type="title"/>
          </p:nvPr>
        </p:nvSpPr>
        <p:spPr>
          <a:xfrm>
            <a:off x="197939" y="136813"/>
            <a:ext cx="6443493" cy="512892"/>
          </a:xfrm>
        </p:spPr>
        <p:txBody>
          <a:bodyPr>
            <a:noAutofit/>
          </a:bodyPr>
          <a:lstStyle/>
          <a:p>
            <a:pPr>
              <a:lnSpc>
                <a:spcPct val="90000"/>
              </a:lnSpc>
            </a:pPr>
            <a:r>
              <a:rPr lang="en-US" sz="2400" dirty="0"/>
              <a:t>Preventing Visual and Vestibular Illusions</a:t>
            </a:r>
          </a:p>
        </p:txBody>
      </p:sp>
      <p:sp>
        <p:nvSpPr>
          <p:cNvPr id="9" name="Content Placeholder 8"/>
          <p:cNvSpPr>
            <a:spLocks noGrp="1"/>
          </p:cNvSpPr>
          <p:nvPr>
            <p:ph idx="1"/>
          </p:nvPr>
        </p:nvSpPr>
        <p:spPr>
          <a:xfrm>
            <a:off x="485775" y="932937"/>
            <a:ext cx="7491161" cy="5431768"/>
          </a:xfrm>
        </p:spPr>
        <p:txBody>
          <a:bodyPr>
            <a:normAutofit/>
          </a:bodyPr>
          <a:lstStyle/>
          <a:p>
            <a:r>
              <a:rPr lang="en-US" dirty="0"/>
              <a:t>Rely on your flight instruments, rather than your sensory perceptions.</a:t>
            </a:r>
          </a:p>
          <a:p>
            <a:r>
              <a:rPr lang="en-US" dirty="0"/>
              <a:t>Avoid sudden head movements.</a:t>
            </a:r>
          </a:p>
          <a:p>
            <a:r>
              <a:rPr lang="en-US" dirty="0"/>
              <a:t>If using external visual points, ensure that they are actually fixed points on the ground.</a:t>
            </a:r>
          </a:p>
          <a:p>
            <a:r>
              <a:rPr lang="en-US" dirty="0"/>
              <a:t>Strobes off in areas of haze / clouds to prevent optical illusions </a:t>
            </a:r>
          </a:p>
        </p:txBody>
      </p:sp>
    </p:spTree>
    <p:extLst>
      <p:ext uri="{BB962C8B-B14F-4D97-AF65-F5344CB8AC3E}">
        <p14:creationId xmlns:p14="http://schemas.microsoft.com/office/powerpoint/2010/main" val="3397590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1683" y="202314"/>
            <a:ext cx="6939116" cy="917987"/>
          </a:xfrm>
        </p:spPr>
        <p:txBody>
          <a:bodyPr vert="horz" lIns="68580" tIns="34290" rIns="68580" bIns="34290" rtlCol="0" anchor="t">
            <a:normAutofit/>
          </a:bodyPr>
          <a:lstStyle/>
          <a:p>
            <a:r>
              <a:rPr lang="en-US" sz="3600" dirty="0"/>
              <a:t>Flight Sight</a:t>
            </a:r>
          </a:p>
        </p:txBody>
      </p:sp>
      <p:pic>
        <p:nvPicPr>
          <p:cNvPr id="8" name="Picture 7">
            <a:extLst>
              <a:ext uri="{FF2B5EF4-FFF2-40B4-BE49-F238E27FC236}">
                <a16:creationId xmlns:a16="http://schemas.microsoft.com/office/drawing/2014/main" id="{A597C70A-1F97-0DD5-D4A4-DF42E0B9B1D2}"/>
              </a:ext>
            </a:extLst>
          </p:cNvPr>
          <p:cNvPicPr>
            <a:picLocks noChangeAspect="1"/>
          </p:cNvPicPr>
          <p:nvPr/>
        </p:nvPicPr>
        <p:blipFill>
          <a:blip r:embed="rId2"/>
          <a:stretch>
            <a:fillRect/>
          </a:stretch>
        </p:blipFill>
        <p:spPr>
          <a:xfrm>
            <a:off x="0" y="1594293"/>
            <a:ext cx="9144000" cy="5119323"/>
          </a:xfrm>
          <a:prstGeom prst="rect">
            <a:avLst/>
          </a:prstGeom>
        </p:spPr>
      </p:pic>
    </p:spTree>
    <p:extLst>
      <p:ext uri="{BB962C8B-B14F-4D97-AF65-F5344CB8AC3E}">
        <p14:creationId xmlns:p14="http://schemas.microsoft.com/office/powerpoint/2010/main" val="2723041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mt="19000"/>
          </a:blip>
          <a:srcRect l="37446" r="9044" b="2"/>
          <a:stretch/>
        </p:blipFill>
        <p:spPr>
          <a:xfrm>
            <a:off x="2225842" y="44013"/>
            <a:ext cx="6431815" cy="6760963"/>
          </a:xfrm>
          <a:prstGeom prst="rect">
            <a:avLst/>
          </a:prstGeom>
          <a:effectLst>
            <a:outerShdw blurRad="50800" dist="38100" dir="5400000" algn="t" rotWithShape="0">
              <a:prstClr val="black">
                <a:alpha val="43000"/>
              </a:prstClr>
            </a:outerShdw>
          </a:effectLst>
        </p:spPr>
      </p:pic>
      <p:sp>
        <p:nvSpPr>
          <p:cNvPr id="2" name="Title 1"/>
          <p:cNvSpPr>
            <a:spLocks noGrp="1"/>
          </p:cNvSpPr>
          <p:nvPr>
            <p:ph type="title"/>
          </p:nvPr>
        </p:nvSpPr>
        <p:spPr>
          <a:xfrm>
            <a:off x="141683" y="27178"/>
            <a:ext cx="6939116" cy="917987"/>
          </a:xfrm>
        </p:spPr>
        <p:txBody>
          <a:bodyPr vert="horz" lIns="68580" tIns="34290" rIns="68580" bIns="34290" rtlCol="0" anchor="t">
            <a:normAutofit/>
          </a:bodyPr>
          <a:lstStyle/>
          <a:p>
            <a:r>
              <a:rPr lang="en-US" sz="3150" dirty="0"/>
              <a:t>Flight Sight</a:t>
            </a:r>
          </a:p>
        </p:txBody>
      </p:sp>
      <p:sp>
        <p:nvSpPr>
          <p:cNvPr id="3" name="Content Placeholder 2"/>
          <p:cNvSpPr>
            <a:spLocks noGrp="1"/>
          </p:cNvSpPr>
          <p:nvPr>
            <p:ph idx="1"/>
          </p:nvPr>
        </p:nvSpPr>
        <p:spPr>
          <a:xfrm>
            <a:off x="0" y="1128442"/>
            <a:ext cx="8857938" cy="4372610"/>
          </a:xfrm>
        </p:spPr>
        <p:txBody>
          <a:bodyPr vert="horz" lIns="68580" tIns="34290" rIns="68580" bIns="34290" rtlCol="0" anchor="ctr">
            <a:noAutofit/>
          </a:bodyPr>
          <a:lstStyle/>
          <a:p>
            <a:r>
              <a:rPr lang="en-US" sz="2400" dirty="0">
                <a:latin typeface="+mn-lt"/>
              </a:rPr>
              <a:t>Pilots should adapt their eyes for night flight by avoiding bright white lights for 30 minutes prior to the flight.</a:t>
            </a:r>
          </a:p>
          <a:p>
            <a:endParaRPr lang="en-US" sz="2400" dirty="0">
              <a:latin typeface="+mn-lt"/>
            </a:endParaRPr>
          </a:p>
          <a:p>
            <a:r>
              <a:rPr lang="en-US" sz="2400" dirty="0">
                <a:latin typeface="+mn-lt"/>
              </a:rPr>
              <a:t>Off-center viewing is better for spotting traffic at night.</a:t>
            </a:r>
          </a:p>
          <a:p>
            <a:endParaRPr lang="en-US" sz="2400" dirty="0">
              <a:latin typeface="+mn-lt"/>
            </a:endParaRPr>
          </a:p>
          <a:p>
            <a:r>
              <a:rPr lang="en-US" sz="2400" dirty="0">
                <a:latin typeface="+mn-lt"/>
              </a:rPr>
              <a:t>Scanning for traffic in general is best accomplished by bringing small portions of the sky into the central field of vision slowly.</a:t>
            </a:r>
          </a:p>
          <a:p>
            <a:endParaRPr lang="en-US" sz="2400" dirty="0">
              <a:latin typeface="+mn-lt"/>
            </a:endParaRPr>
          </a:p>
          <a:p>
            <a:r>
              <a:rPr lang="en-US" sz="2400" dirty="0">
                <a:latin typeface="+mn-lt"/>
              </a:rPr>
              <a:t>Haze can create the illusion of terrain being farther away than it really is</a:t>
            </a:r>
          </a:p>
        </p:txBody>
      </p:sp>
    </p:spTree>
    <p:extLst>
      <p:ext uri="{BB962C8B-B14F-4D97-AF65-F5344CB8AC3E}">
        <p14:creationId xmlns:p14="http://schemas.microsoft.com/office/powerpoint/2010/main" val="3938905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6827" y="173888"/>
            <a:ext cx="6939116" cy="917987"/>
          </a:xfrm>
        </p:spPr>
        <p:txBody>
          <a:bodyPr vert="horz" lIns="68580" tIns="34290" rIns="68580" bIns="34290" rtlCol="0" anchor="t">
            <a:normAutofit/>
          </a:bodyPr>
          <a:lstStyle/>
          <a:p>
            <a:r>
              <a:rPr lang="en-US" sz="3150" dirty="0"/>
              <a:t>Alcohol</a:t>
            </a:r>
          </a:p>
        </p:txBody>
      </p:sp>
      <p:sp>
        <p:nvSpPr>
          <p:cNvPr id="3" name="Content Placeholder 2"/>
          <p:cNvSpPr>
            <a:spLocks noGrp="1"/>
          </p:cNvSpPr>
          <p:nvPr>
            <p:ph idx="1"/>
          </p:nvPr>
        </p:nvSpPr>
        <p:spPr>
          <a:xfrm>
            <a:off x="484361" y="1091874"/>
            <a:ext cx="8175278" cy="5592237"/>
          </a:xfrm>
        </p:spPr>
        <p:txBody>
          <a:bodyPr vert="horz" lIns="68580" tIns="34290" rIns="68580" bIns="34290" rtlCol="0" anchor="ctr">
            <a:normAutofit fontScale="92500"/>
          </a:bodyPr>
          <a:lstStyle/>
          <a:p>
            <a:pPr marL="0" indent="0">
              <a:buNone/>
            </a:pPr>
            <a:r>
              <a:rPr lang="en-US" sz="3000" dirty="0">
                <a:latin typeface="+mn-lt"/>
              </a:rPr>
              <a:t>Even in small amounts, alcohol impairs </a:t>
            </a:r>
          </a:p>
          <a:p>
            <a:r>
              <a:rPr lang="en-US" sz="3000" dirty="0">
                <a:latin typeface="+mn-lt"/>
              </a:rPr>
              <a:t>	judgement</a:t>
            </a:r>
          </a:p>
          <a:p>
            <a:r>
              <a:rPr lang="en-US" sz="3000" dirty="0">
                <a:latin typeface="+mn-lt"/>
              </a:rPr>
              <a:t>	sense of responsibility</a:t>
            </a:r>
          </a:p>
          <a:p>
            <a:r>
              <a:rPr lang="en-US" sz="3000" dirty="0">
                <a:latin typeface="+mn-lt"/>
              </a:rPr>
              <a:t>	coordination</a:t>
            </a:r>
          </a:p>
          <a:p>
            <a:r>
              <a:rPr lang="en-US" sz="3000" dirty="0">
                <a:latin typeface="+mn-lt"/>
              </a:rPr>
              <a:t>	vision</a:t>
            </a:r>
          </a:p>
          <a:p>
            <a:r>
              <a:rPr lang="en-US" sz="3000" dirty="0">
                <a:latin typeface="+mn-lt"/>
              </a:rPr>
              <a:t>	reasoning</a:t>
            </a:r>
          </a:p>
          <a:p>
            <a:r>
              <a:rPr lang="en-US" sz="3000" dirty="0">
                <a:latin typeface="+mn-lt"/>
              </a:rPr>
              <a:t>	attention span</a:t>
            </a:r>
          </a:p>
          <a:p>
            <a:endParaRPr lang="en-US" sz="3000" dirty="0">
              <a:latin typeface="+mn-lt"/>
            </a:endParaRPr>
          </a:p>
          <a:p>
            <a:r>
              <a:rPr lang="en-US" sz="3000" dirty="0">
                <a:latin typeface="+mn-lt"/>
              </a:rPr>
              <a:t>Alcohol also affects the ability of the blood to absorb oxygen - histotoxic hypoxia.</a:t>
            </a:r>
          </a:p>
          <a:p>
            <a:endParaRPr lang="en-US" sz="1800" dirty="0"/>
          </a:p>
        </p:txBody>
      </p:sp>
    </p:spTree>
    <p:extLst>
      <p:ext uri="{BB962C8B-B14F-4D97-AF65-F5344CB8AC3E}">
        <p14:creationId xmlns:p14="http://schemas.microsoft.com/office/powerpoint/2010/main" val="93854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4709" y="140970"/>
            <a:ext cx="8469783" cy="1050398"/>
          </a:xfrm>
        </p:spPr>
        <p:txBody>
          <a:bodyPr>
            <a:normAutofit fontScale="90000"/>
          </a:bodyPr>
          <a:lstStyle/>
          <a:p>
            <a:pPr algn="ctr"/>
            <a:r>
              <a:rPr lang="en-US" sz="4000" dirty="0"/>
              <a:t>Medical Certificates: Who Needs One</a:t>
            </a:r>
            <a:r>
              <a:rPr lang="en-US" dirty="0"/>
              <a:t>?</a:t>
            </a:r>
          </a:p>
        </p:txBody>
      </p:sp>
      <p:sp>
        <p:nvSpPr>
          <p:cNvPr id="3" name="Content Placeholder 2"/>
          <p:cNvSpPr>
            <a:spLocks noGrp="1"/>
          </p:cNvSpPr>
          <p:nvPr>
            <p:ph sz="half" idx="1"/>
          </p:nvPr>
        </p:nvSpPr>
        <p:spPr>
          <a:xfrm>
            <a:off x="243840" y="1246374"/>
            <a:ext cx="3640155" cy="3146822"/>
          </a:xfrm>
        </p:spPr>
        <p:txBody>
          <a:bodyPr>
            <a:normAutofit fontScale="85000" lnSpcReduction="10000"/>
          </a:bodyPr>
          <a:lstStyle/>
          <a:p>
            <a:pPr marL="0" indent="0" algn="ctr">
              <a:buNone/>
            </a:pPr>
            <a:r>
              <a:rPr lang="en-US" sz="2700" dirty="0"/>
              <a:t>PRIVATE PILOT:</a:t>
            </a:r>
          </a:p>
          <a:p>
            <a:pPr marL="0" indent="0" algn="ctr">
              <a:buNone/>
            </a:pPr>
            <a:r>
              <a:rPr lang="en-US" sz="2700" dirty="0"/>
              <a:t>Must hold at least a 3rd Class medical certificate </a:t>
            </a:r>
          </a:p>
          <a:p>
            <a:pPr marL="0" indent="0" algn="ctr">
              <a:buNone/>
            </a:pPr>
            <a:r>
              <a:rPr lang="en-US" sz="2700" dirty="0"/>
              <a:t>or </a:t>
            </a:r>
          </a:p>
          <a:p>
            <a:pPr marL="0" indent="0" algn="ctr">
              <a:buNone/>
            </a:pPr>
            <a:r>
              <a:rPr lang="en-US" sz="2700" dirty="0"/>
              <a:t>complete the </a:t>
            </a:r>
            <a:r>
              <a:rPr lang="en-US" sz="2700" dirty="0" err="1"/>
              <a:t>BasicMed</a:t>
            </a:r>
            <a:r>
              <a:rPr lang="en-US" sz="2700" dirty="0"/>
              <a:t> process and abide by its restrictions</a:t>
            </a:r>
          </a:p>
        </p:txBody>
      </p:sp>
      <p:sp>
        <p:nvSpPr>
          <p:cNvPr id="4" name="Content Placeholder 3"/>
          <p:cNvSpPr>
            <a:spLocks noGrp="1"/>
          </p:cNvSpPr>
          <p:nvPr>
            <p:ph sz="half" idx="2"/>
          </p:nvPr>
        </p:nvSpPr>
        <p:spPr>
          <a:xfrm>
            <a:off x="4124738" y="1213246"/>
            <a:ext cx="4775422" cy="5278993"/>
          </a:xfrm>
        </p:spPr>
        <p:txBody>
          <a:bodyPr>
            <a:normAutofit fontScale="85000" lnSpcReduction="10000"/>
          </a:bodyPr>
          <a:lstStyle/>
          <a:p>
            <a:pPr marL="0" indent="0" algn="ctr">
              <a:buNone/>
            </a:pPr>
            <a:r>
              <a:rPr lang="en-US" sz="2700" dirty="0"/>
              <a:t>SPORT PILOT:</a:t>
            </a:r>
          </a:p>
          <a:p>
            <a:pPr marL="0" indent="0" algn="ctr">
              <a:buNone/>
            </a:pPr>
            <a:r>
              <a:rPr lang="en-US" sz="2800" dirty="0"/>
              <a:t>Medical not required. Current valid driver’s license suffices as a ‘medical certificate.’ </a:t>
            </a:r>
          </a:p>
          <a:p>
            <a:pPr marL="0" indent="0" algn="ctr">
              <a:buNone/>
            </a:pPr>
            <a:endParaRPr lang="en-US" sz="2800" dirty="0"/>
          </a:p>
          <a:p>
            <a:pPr marL="0" indent="0" algn="ctr">
              <a:buNone/>
            </a:pPr>
            <a:r>
              <a:rPr lang="en-US" sz="2800" dirty="0"/>
              <a:t>You are self-certifying your medical fitness to act as PIC.</a:t>
            </a:r>
          </a:p>
          <a:p>
            <a:pPr marL="0" indent="0" algn="ctr">
              <a:buNone/>
            </a:pPr>
            <a:endParaRPr lang="en-US" dirty="0"/>
          </a:p>
          <a:p>
            <a:pPr marL="0" indent="0" algn="ctr">
              <a:buNone/>
            </a:pPr>
            <a:endParaRPr lang="en-US" dirty="0"/>
          </a:p>
        </p:txBody>
      </p:sp>
      <p:sp>
        <p:nvSpPr>
          <p:cNvPr id="5" name="TextBox 4">
            <a:extLst>
              <a:ext uri="{FF2B5EF4-FFF2-40B4-BE49-F238E27FC236}">
                <a16:creationId xmlns:a16="http://schemas.microsoft.com/office/drawing/2014/main" id="{B648100F-0583-77D0-A6DD-D829A2849F60}"/>
              </a:ext>
            </a:extLst>
          </p:cNvPr>
          <p:cNvSpPr txBox="1"/>
          <p:nvPr/>
        </p:nvSpPr>
        <p:spPr>
          <a:xfrm>
            <a:off x="362857" y="4364168"/>
            <a:ext cx="8291635" cy="2308324"/>
          </a:xfrm>
          <a:prstGeom prst="rect">
            <a:avLst/>
          </a:prstGeom>
          <a:solidFill>
            <a:schemeClr val="bg2"/>
          </a:solidFill>
        </p:spPr>
        <p:txBody>
          <a:bodyPr wrap="square" rtlCol="0">
            <a:spAutoFit/>
          </a:bodyPr>
          <a:lstStyle/>
          <a:p>
            <a:pPr algn="ctr"/>
            <a:r>
              <a:rPr lang="en-US" sz="2400" dirty="0">
                <a:solidFill>
                  <a:schemeClr val="accent1">
                    <a:lumMod val="20000"/>
                    <a:lumOff val="80000"/>
                  </a:schemeClr>
                </a:solidFill>
              </a:rPr>
              <a:t>Please note: </a:t>
            </a:r>
          </a:p>
          <a:p>
            <a:pPr algn="ctr"/>
            <a:r>
              <a:rPr lang="en-US" sz="2400" dirty="0">
                <a:solidFill>
                  <a:schemeClr val="accent1">
                    <a:lumMod val="20000"/>
                    <a:lumOff val="80000"/>
                  </a:schemeClr>
                </a:solidFill>
              </a:rPr>
              <a:t>You may not act as PIC if you held an FAA medical which is currently in a status of deferral, denial, suspension, or revocation. Such a status must be rectified with the FAA before either option can be exercised.</a:t>
            </a:r>
          </a:p>
        </p:txBody>
      </p:sp>
    </p:spTree>
    <p:extLst>
      <p:ext uri="{BB962C8B-B14F-4D97-AF65-F5344CB8AC3E}">
        <p14:creationId xmlns:p14="http://schemas.microsoft.com/office/powerpoint/2010/main" val="214864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1683" y="137794"/>
            <a:ext cx="6939116" cy="917987"/>
          </a:xfrm>
        </p:spPr>
        <p:txBody>
          <a:bodyPr vert="horz" lIns="68580" tIns="34290" rIns="68580" bIns="34290" rtlCol="0" anchor="t">
            <a:normAutofit/>
          </a:bodyPr>
          <a:lstStyle/>
          <a:p>
            <a:r>
              <a:rPr lang="en-US" sz="3150" dirty="0"/>
              <a:t>Alcohol</a:t>
            </a:r>
          </a:p>
        </p:txBody>
      </p:sp>
      <p:sp>
        <p:nvSpPr>
          <p:cNvPr id="3" name="Content Placeholder 2"/>
          <p:cNvSpPr>
            <a:spLocks noGrp="1"/>
          </p:cNvSpPr>
          <p:nvPr>
            <p:ph idx="1"/>
          </p:nvPr>
        </p:nvSpPr>
        <p:spPr>
          <a:xfrm>
            <a:off x="421105" y="1545671"/>
            <a:ext cx="8518358" cy="4372610"/>
          </a:xfrm>
        </p:spPr>
        <p:txBody>
          <a:bodyPr vert="horz" lIns="68580" tIns="34290" rIns="68580" bIns="34290" rtlCol="0" anchor="ctr">
            <a:normAutofit/>
          </a:bodyPr>
          <a:lstStyle/>
          <a:p>
            <a:r>
              <a:rPr lang="en-US" sz="2800" dirty="0">
                <a:latin typeface="+mn-lt"/>
              </a:rPr>
              <a:t>Body requires about 3 hours to rid itself of all alcohol contained in one mixed drink or beer</a:t>
            </a:r>
          </a:p>
          <a:p>
            <a:endParaRPr lang="en-US" sz="2800" dirty="0">
              <a:latin typeface="+mn-lt"/>
            </a:endParaRPr>
          </a:p>
          <a:p>
            <a:r>
              <a:rPr lang="en-US" sz="2800" dirty="0">
                <a:latin typeface="+mn-lt"/>
              </a:rPr>
              <a:t>To act as pilot in command or required crew:</a:t>
            </a:r>
          </a:p>
          <a:p>
            <a:endParaRPr lang="en-US" sz="2800" dirty="0">
              <a:latin typeface="+mn-lt"/>
            </a:endParaRPr>
          </a:p>
          <a:p>
            <a:pPr lvl="1"/>
            <a:r>
              <a:rPr lang="en-US" sz="2600" dirty="0">
                <a:latin typeface="+mn-lt"/>
              </a:rPr>
              <a:t>	No less than eight hours “bottle to throttle”</a:t>
            </a:r>
          </a:p>
          <a:p>
            <a:endParaRPr lang="en-US" sz="2800" dirty="0">
              <a:latin typeface="+mn-lt"/>
            </a:endParaRPr>
          </a:p>
          <a:p>
            <a:pPr lvl="1"/>
            <a:r>
              <a:rPr lang="en-US" sz="2600" dirty="0">
                <a:latin typeface="+mn-lt"/>
              </a:rPr>
              <a:t>	Blood alcohol concentration less than .04%</a:t>
            </a:r>
          </a:p>
          <a:p>
            <a:endParaRPr lang="en-US" sz="1800" dirty="0"/>
          </a:p>
        </p:txBody>
      </p:sp>
    </p:spTree>
    <p:extLst>
      <p:ext uri="{BB962C8B-B14F-4D97-AF65-F5344CB8AC3E}">
        <p14:creationId xmlns:p14="http://schemas.microsoft.com/office/powerpoint/2010/main" val="1930410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8034" y="143495"/>
            <a:ext cx="8783461" cy="686950"/>
          </a:xfrm>
        </p:spPr>
        <p:txBody>
          <a:bodyPr vert="horz" lIns="68580" tIns="34290" rIns="68580" bIns="34290" rtlCol="0" anchor="t">
            <a:normAutofit fontScale="90000"/>
          </a:bodyPr>
          <a:lstStyle/>
          <a:p>
            <a:r>
              <a:rPr lang="en-US" dirty="0"/>
              <a:t>Drugs’ Effects on Pilot Physiology</a:t>
            </a:r>
          </a:p>
        </p:txBody>
      </p:sp>
      <p:graphicFrame>
        <p:nvGraphicFramePr>
          <p:cNvPr id="4" name="Table 4">
            <a:extLst>
              <a:ext uri="{FF2B5EF4-FFF2-40B4-BE49-F238E27FC236}">
                <a16:creationId xmlns:a16="http://schemas.microsoft.com/office/drawing/2014/main" id="{1A944BA0-2161-5E8D-86EF-4864A8075D64}"/>
              </a:ext>
            </a:extLst>
          </p:cNvPr>
          <p:cNvGraphicFramePr>
            <a:graphicFrameLocks noGrp="1"/>
          </p:cNvGraphicFramePr>
          <p:nvPr>
            <p:extLst>
              <p:ext uri="{D42A27DB-BD31-4B8C-83A1-F6EECF244321}">
                <p14:modId xmlns:p14="http://schemas.microsoft.com/office/powerpoint/2010/main" val="534618078"/>
              </p:ext>
            </p:extLst>
          </p:nvPr>
        </p:nvGraphicFramePr>
        <p:xfrm>
          <a:off x="0" y="1067268"/>
          <a:ext cx="9144000" cy="4623668"/>
        </p:xfrm>
        <a:graphic>
          <a:graphicData uri="http://schemas.openxmlformats.org/drawingml/2006/table">
            <a:tbl>
              <a:tblPr firstRow="1" bandRow="1">
                <a:tableStyleId>{5C22544A-7EE6-4342-B048-85BDC9FD1C3A}</a:tableStyleId>
              </a:tblPr>
              <a:tblGrid>
                <a:gridCol w="2358189">
                  <a:extLst>
                    <a:ext uri="{9D8B030D-6E8A-4147-A177-3AD203B41FA5}">
                      <a16:colId xmlns:a16="http://schemas.microsoft.com/office/drawing/2014/main" val="1627966527"/>
                    </a:ext>
                  </a:extLst>
                </a:gridCol>
                <a:gridCol w="3224464">
                  <a:extLst>
                    <a:ext uri="{9D8B030D-6E8A-4147-A177-3AD203B41FA5}">
                      <a16:colId xmlns:a16="http://schemas.microsoft.com/office/drawing/2014/main" val="1937857439"/>
                    </a:ext>
                  </a:extLst>
                </a:gridCol>
                <a:gridCol w="3561347">
                  <a:extLst>
                    <a:ext uri="{9D8B030D-6E8A-4147-A177-3AD203B41FA5}">
                      <a16:colId xmlns:a16="http://schemas.microsoft.com/office/drawing/2014/main" val="2906806564"/>
                    </a:ext>
                  </a:extLst>
                </a:gridCol>
              </a:tblGrid>
              <a:tr h="635192">
                <a:tc>
                  <a:txBody>
                    <a:bodyPr/>
                    <a:lstStyle/>
                    <a:p>
                      <a:r>
                        <a:rPr lang="en-US" dirty="0"/>
                        <a:t>Class</a:t>
                      </a:r>
                    </a:p>
                  </a:txBody>
                  <a:tcPr/>
                </a:tc>
                <a:tc>
                  <a:txBody>
                    <a:bodyPr/>
                    <a:lstStyle/>
                    <a:p>
                      <a:r>
                        <a:rPr lang="en-US" dirty="0"/>
                        <a:t>Examples</a:t>
                      </a:r>
                    </a:p>
                  </a:txBody>
                  <a:tcPr/>
                </a:tc>
                <a:tc>
                  <a:txBody>
                    <a:bodyPr/>
                    <a:lstStyle/>
                    <a:p>
                      <a:r>
                        <a:rPr lang="en-US" dirty="0"/>
                        <a:t>Potential Effects</a:t>
                      </a:r>
                    </a:p>
                  </a:txBody>
                  <a:tcPr/>
                </a:tc>
                <a:extLst>
                  <a:ext uri="{0D108BD9-81ED-4DB2-BD59-A6C34878D82A}">
                    <a16:rowId xmlns:a16="http://schemas.microsoft.com/office/drawing/2014/main" val="492778019"/>
                  </a:ext>
                </a:extLst>
              </a:tr>
              <a:tr h="1022686">
                <a:tc>
                  <a:txBody>
                    <a:bodyPr/>
                    <a:lstStyle/>
                    <a:p>
                      <a:r>
                        <a:rPr lang="en-US" dirty="0"/>
                        <a:t>Stimulants</a:t>
                      </a:r>
                    </a:p>
                  </a:txBody>
                  <a:tcPr/>
                </a:tc>
                <a:tc>
                  <a:txBody>
                    <a:bodyPr/>
                    <a:lstStyle/>
                    <a:p>
                      <a:r>
                        <a:rPr lang="en-US" dirty="0"/>
                        <a:t>Caffeine</a:t>
                      </a:r>
                    </a:p>
                    <a:p>
                      <a:r>
                        <a:rPr lang="en-US" dirty="0"/>
                        <a:t>Amphetamines</a:t>
                      </a:r>
                    </a:p>
                    <a:p>
                      <a:r>
                        <a:rPr lang="en-US" dirty="0"/>
                        <a:t>Nicotine</a:t>
                      </a:r>
                    </a:p>
                  </a:txBody>
                  <a:tcPr/>
                </a:tc>
                <a:tc>
                  <a:txBody>
                    <a:bodyPr/>
                    <a:lstStyle/>
                    <a:p>
                      <a:r>
                        <a:rPr lang="en-US" dirty="0"/>
                        <a:t>Anxiety</a:t>
                      </a:r>
                    </a:p>
                    <a:p>
                      <a:r>
                        <a:rPr lang="en-US" dirty="0"/>
                        <a:t>Mood swings</a:t>
                      </a:r>
                    </a:p>
                    <a:p>
                      <a:r>
                        <a:rPr lang="en-US" dirty="0"/>
                        <a:t>Raised blood pressure</a:t>
                      </a:r>
                    </a:p>
                  </a:txBody>
                  <a:tcPr/>
                </a:tc>
                <a:extLst>
                  <a:ext uri="{0D108BD9-81ED-4DB2-BD59-A6C34878D82A}">
                    <a16:rowId xmlns:a16="http://schemas.microsoft.com/office/drawing/2014/main" val="2223176447"/>
                  </a:ext>
                </a:extLst>
              </a:tr>
              <a:tr h="1329492">
                <a:tc>
                  <a:txBody>
                    <a:bodyPr/>
                    <a:lstStyle/>
                    <a:p>
                      <a:r>
                        <a:rPr lang="en-US" dirty="0"/>
                        <a:t>Depressants</a:t>
                      </a:r>
                    </a:p>
                  </a:txBody>
                  <a:tcPr/>
                </a:tc>
                <a:tc>
                  <a:txBody>
                    <a:bodyPr/>
                    <a:lstStyle/>
                    <a:p>
                      <a:r>
                        <a:rPr lang="en-US" dirty="0"/>
                        <a:t>Motion sickness meds</a:t>
                      </a:r>
                    </a:p>
                    <a:p>
                      <a:r>
                        <a:rPr lang="en-US" dirty="0"/>
                        <a:t>Antihistamines</a:t>
                      </a:r>
                    </a:p>
                    <a:p>
                      <a:r>
                        <a:rPr lang="en-US" dirty="0"/>
                        <a:t>Decongestants</a:t>
                      </a:r>
                    </a:p>
                    <a:p>
                      <a:r>
                        <a:rPr lang="en-US" dirty="0"/>
                        <a:t>Alcohol</a:t>
                      </a:r>
                    </a:p>
                  </a:txBody>
                  <a:tcPr/>
                </a:tc>
                <a:tc>
                  <a:txBody>
                    <a:bodyPr/>
                    <a:lstStyle/>
                    <a:p>
                      <a:r>
                        <a:rPr lang="en-US" dirty="0"/>
                        <a:t>Lowers blood pressure</a:t>
                      </a:r>
                    </a:p>
                    <a:p>
                      <a:r>
                        <a:rPr lang="en-US" dirty="0"/>
                        <a:t>Slows motor response</a:t>
                      </a:r>
                    </a:p>
                    <a:p>
                      <a:r>
                        <a:rPr lang="en-US" dirty="0"/>
                        <a:t>Slows reaction time</a:t>
                      </a:r>
                    </a:p>
                  </a:txBody>
                  <a:tcPr/>
                </a:tc>
                <a:extLst>
                  <a:ext uri="{0D108BD9-81ED-4DB2-BD59-A6C34878D82A}">
                    <a16:rowId xmlns:a16="http://schemas.microsoft.com/office/drawing/2014/main" val="2124065353"/>
                  </a:ext>
                </a:extLst>
              </a:tr>
              <a:tr h="1636298">
                <a:tc>
                  <a:txBody>
                    <a:bodyPr/>
                    <a:lstStyle/>
                    <a:p>
                      <a:r>
                        <a:rPr lang="en-US" dirty="0"/>
                        <a:t>Miscellaneous OTC/Common Rx</a:t>
                      </a:r>
                    </a:p>
                  </a:txBody>
                  <a:tcPr/>
                </a:tc>
                <a:tc>
                  <a:txBody>
                    <a:bodyPr/>
                    <a:lstStyle/>
                    <a:p>
                      <a:r>
                        <a:rPr lang="en-US" dirty="0"/>
                        <a:t>Pain Relief</a:t>
                      </a:r>
                    </a:p>
                    <a:p>
                      <a:r>
                        <a:rPr lang="en-US" dirty="0"/>
                        <a:t>Cough Suppression</a:t>
                      </a:r>
                    </a:p>
                    <a:p>
                      <a:r>
                        <a:rPr lang="en-US" dirty="0"/>
                        <a:t>Muscle Relaxants</a:t>
                      </a:r>
                    </a:p>
                    <a:p>
                      <a:r>
                        <a:rPr lang="en-US" dirty="0"/>
                        <a:t>Sedatives</a:t>
                      </a:r>
                    </a:p>
                    <a:p>
                      <a:endParaRPr lang="en-US" dirty="0"/>
                    </a:p>
                  </a:txBody>
                  <a:tcPr/>
                </a:tc>
                <a:tc>
                  <a:txBody>
                    <a:bodyPr/>
                    <a:lstStyle/>
                    <a:p>
                      <a:r>
                        <a:rPr lang="en-US" dirty="0"/>
                        <a:t>Judgement</a:t>
                      </a:r>
                    </a:p>
                    <a:p>
                      <a:r>
                        <a:rPr lang="en-US" dirty="0"/>
                        <a:t>Memory</a:t>
                      </a:r>
                    </a:p>
                    <a:p>
                      <a:r>
                        <a:rPr lang="en-US" dirty="0"/>
                        <a:t>Coordination</a:t>
                      </a:r>
                    </a:p>
                    <a:p>
                      <a:r>
                        <a:rPr lang="en-US" dirty="0"/>
                        <a:t>Vision</a:t>
                      </a:r>
                    </a:p>
                    <a:p>
                      <a:r>
                        <a:rPr lang="en-US" dirty="0"/>
                        <a:t>Impaired alertness</a:t>
                      </a:r>
                    </a:p>
                  </a:txBody>
                  <a:tcPr/>
                </a:tc>
                <a:extLst>
                  <a:ext uri="{0D108BD9-81ED-4DB2-BD59-A6C34878D82A}">
                    <a16:rowId xmlns:a16="http://schemas.microsoft.com/office/drawing/2014/main" val="1535969166"/>
                  </a:ext>
                </a:extLst>
              </a:tr>
            </a:tbl>
          </a:graphicData>
        </a:graphic>
      </p:graphicFrame>
    </p:spTree>
    <p:extLst>
      <p:ext uri="{BB962C8B-B14F-4D97-AF65-F5344CB8AC3E}">
        <p14:creationId xmlns:p14="http://schemas.microsoft.com/office/powerpoint/2010/main" val="3674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F9886A-B040-4BBE-B31A-4BD76BC193C6}"/>
              </a:ext>
            </a:extLst>
          </p:cNvPr>
          <p:cNvSpPr>
            <a:spLocks noGrp="1"/>
          </p:cNvSpPr>
          <p:nvPr>
            <p:ph idx="1"/>
          </p:nvPr>
        </p:nvSpPr>
        <p:spPr/>
        <p:txBody>
          <a:bodyPr/>
          <a:lstStyle/>
          <a:p>
            <a:r>
              <a:rPr lang="en-US" dirty="0"/>
              <a:t>Sport pilot vs private pilot</a:t>
            </a:r>
          </a:p>
          <a:p>
            <a:r>
              <a:rPr lang="en-US" dirty="0"/>
              <a:t>Traditional 3</a:t>
            </a:r>
            <a:r>
              <a:rPr lang="en-US" baseline="30000" dirty="0"/>
              <a:t>rd</a:t>
            </a:r>
            <a:r>
              <a:rPr lang="en-US" dirty="0"/>
              <a:t> class medical vs </a:t>
            </a:r>
            <a:r>
              <a:rPr lang="en-US" dirty="0" err="1"/>
              <a:t>BasicMED</a:t>
            </a:r>
            <a:endParaRPr lang="en-US" dirty="0"/>
          </a:p>
        </p:txBody>
      </p:sp>
      <p:sp>
        <p:nvSpPr>
          <p:cNvPr id="4" name="Title 3">
            <a:extLst>
              <a:ext uri="{FF2B5EF4-FFF2-40B4-BE49-F238E27FC236}">
                <a16:creationId xmlns:a16="http://schemas.microsoft.com/office/drawing/2014/main" id="{71261AD8-AFAC-4151-AB44-E125D7C9775A}"/>
              </a:ext>
            </a:extLst>
          </p:cNvPr>
          <p:cNvSpPr>
            <a:spLocks noGrp="1"/>
          </p:cNvSpPr>
          <p:nvPr>
            <p:ph type="title"/>
          </p:nvPr>
        </p:nvSpPr>
        <p:spPr/>
        <p:txBody>
          <a:bodyPr/>
          <a:lstStyle/>
          <a:p>
            <a:r>
              <a:rPr lang="en-US" dirty="0"/>
              <a:t>Two interlocking options:</a:t>
            </a:r>
          </a:p>
        </p:txBody>
      </p:sp>
      <p:graphicFrame>
        <p:nvGraphicFramePr>
          <p:cNvPr id="6" name="Diagram 5">
            <a:extLst>
              <a:ext uri="{FF2B5EF4-FFF2-40B4-BE49-F238E27FC236}">
                <a16:creationId xmlns:a16="http://schemas.microsoft.com/office/drawing/2014/main" id="{5EE26DA6-3089-91C7-8508-DFADB0ED0763}"/>
              </a:ext>
            </a:extLst>
          </p:cNvPr>
          <p:cNvGraphicFramePr/>
          <p:nvPr/>
        </p:nvGraphicFramePr>
        <p:xfrm>
          <a:off x="553065" y="2831690"/>
          <a:ext cx="8037871" cy="3661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Electrocardiogram">
            <a:extLst>
              <a:ext uri="{FF2B5EF4-FFF2-40B4-BE49-F238E27FC236}">
                <a16:creationId xmlns:a16="http://schemas.microsoft.com/office/drawing/2014/main" id="{7B20F5FF-50E7-4B89-E9B7-0F6611525F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701844"/>
            <a:ext cx="3329035" cy="2231785"/>
          </a:xfrm>
          <a:prstGeom prst="rect">
            <a:avLst/>
          </a:prstGeom>
        </p:spPr>
      </p:pic>
    </p:spTree>
    <p:extLst>
      <p:ext uri="{BB962C8B-B14F-4D97-AF65-F5344CB8AC3E}">
        <p14:creationId xmlns:p14="http://schemas.microsoft.com/office/powerpoint/2010/main" val="273034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A16A1799-B01C-426A-934C-CD833870BD4C}"/>
              </a:ext>
            </a:extLst>
          </p:cNvPr>
          <p:cNvGraphicFramePr>
            <a:graphicFrameLocks noGrp="1"/>
          </p:cNvGraphicFramePr>
          <p:nvPr>
            <p:extLst>
              <p:ext uri="{D42A27DB-BD31-4B8C-83A1-F6EECF244321}">
                <p14:modId xmlns:p14="http://schemas.microsoft.com/office/powerpoint/2010/main" val="3790117620"/>
              </p:ext>
            </p:extLst>
          </p:nvPr>
        </p:nvGraphicFramePr>
        <p:xfrm>
          <a:off x="0" y="1349546"/>
          <a:ext cx="9144000" cy="4182547"/>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558886309"/>
                    </a:ext>
                  </a:extLst>
                </a:gridCol>
                <a:gridCol w="4572000">
                  <a:extLst>
                    <a:ext uri="{9D8B030D-6E8A-4147-A177-3AD203B41FA5}">
                      <a16:colId xmlns:a16="http://schemas.microsoft.com/office/drawing/2014/main" val="3346362527"/>
                    </a:ext>
                  </a:extLst>
                </a:gridCol>
              </a:tblGrid>
              <a:tr h="421082">
                <a:tc gridSpan="2">
                  <a:txBody>
                    <a:bodyPr/>
                    <a:lstStyle/>
                    <a:p>
                      <a:pPr algn="ctr"/>
                      <a:r>
                        <a:rPr lang="en-US" sz="2100" dirty="0"/>
                        <a:t>The Third Class Medical Certificate</a:t>
                      </a:r>
                    </a:p>
                  </a:txBody>
                  <a:tcPr marL="68580" marR="68580" marT="34290" marB="34290"/>
                </a:tc>
                <a:tc hMerge="1">
                  <a:txBody>
                    <a:bodyPr/>
                    <a:lstStyle/>
                    <a:p>
                      <a:endParaRPr lang="en-US" dirty="0"/>
                    </a:p>
                  </a:txBody>
                  <a:tcPr/>
                </a:tc>
                <a:extLst>
                  <a:ext uri="{0D108BD9-81ED-4DB2-BD59-A6C34878D82A}">
                    <a16:rowId xmlns:a16="http://schemas.microsoft.com/office/drawing/2014/main" val="503646556"/>
                  </a:ext>
                </a:extLst>
              </a:tr>
              <a:tr h="726800">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100" dirty="0"/>
                        <a:t>Must be issued by an FAA certified Aeromedical Examiner (AME).</a:t>
                      </a:r>
                    </a:p>
                    <a:p>
                      <a:endParaRPr lang="en-US" sz="1000" dirty="0"/>
                    </a:p>
                  </a:txBody>
                  <a:tcPr marL="68580" marR="68580" marT="34290" marB="34290"/>
                </a:tc>
                <a:tc hMerge="1">
                  <a:txBody>
                    <a:bodyPr/>
                    <a:lstStyle/>
                    <a:p>
                      <a:endParaRPr lang="en-US" dirty="0"/>
                    </a:p>
                  </a:txBody>
                  <a:tcPr/>
                </a:tc>
                <a:extLst>
                  <a:ext uri="{0D108BD9-81ED-4DB2-BD59-A6C34878D82A}">
                    <a16:rowId xmlns:a16="http://schemas.microsoft.com/office/drawing/2014/main" val="2272588111"/>
                  </a:ext>
                </a:extLst>
              </a:tr>
              <a:tr h="1045845">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Comprehensive physical exam</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Close attention paid to medications taken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List of disqualifying conditions &amp; medications is available</a:t>
                      </a:r>
                    </a:p>
                    <a:p>
                      <a:endParaRPr lang="en-US" sz="1000" dirty="0"/>
                    </a:p>
                  </a:txBody>
                  <a:tcPr marL="68580" marR="68580" marT="34290" marB="34290"/>
                </a:tc>
                <a:tc hMerge="1">
                  <a:txBody>
                    <a:bodyPr/>
                    <a:lstStyle/>
                    <a:p>
                      <a:endParaRPr lang="en-US" dirty="0"/>
                    </a:p>
                  </a:txBody>
                  <a:tcPr/>
                </a:tc>
                <a:extLst>
                  <a:ext uri="{0D108BD9-81ED-4DB2-BD59-A6C34878D82A}">
                    <a16:rowId xmlns:a16="http://schemas.microsoft.com/office/drawing/2014/main" val="2417292390"/>
                  </a:ext>
                </a:extLst>
              </a:tr>
              <a:tr h="19888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Under 40 at time of exam:</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Good until the last day of the month in which the medical was issued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Five years later.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40 and older at time of exam:</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Good until the last day of the month in which the medical was issued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Two years later.</a:t>
                      </a:r>
                    </a:p>
                  </a:txBody>
                  <a:tcPr marL="68580" marR="68580" marT="34290" marB="34290"/>
                </a:tc>
                <a:extLst>
                  <a:ext uri="{0D108BD9-81ED-4DB2-BD59-A6C34878D82A}">
                    <a16:rowId xmlns:a16="http://schemas.microsoft.com/office/drawing/2014/main" val="4059854015"/>
                  </a:ext>
                </a:extLst>
              </a:tr>
            </a:tbl>
          </a:graphicData>
        </a:graphic>
      </p:graphicFrame>
    </p:spTree>
    <p:extLst>
      <p:ext uri="{BB962C8B-B14F-4D97-AF65-F5344CB8AC3E}">
        <p14:creationId xmlns:p14="http://schemas.microsoft.com/office/powerpoint/2010/main" val="100523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AA66-1D50-4066-B847-46382E6B1EB7}"/>
              </a:ext>
            </a:extLst>
          </p:cNvPr>
          <p:cNvSpPr>
            <a:spLocks noGrp="1"/>
          </p:cNvSpPr>
          <p:nvPr>
            <p:ph type="title"/>
          </p:nvPr>
        </p:nvSpPr>
        <p:spPr>
          <a:xfrm>
            <a:off x="243737" y="223013"/>
            <a:ext cx="8187743" cy="615373"/>
          </a:xfrm>
        </p:spPr>
        <p:txBody>
          <a:bodyPr>
            <a:normAutofit fontScale="90000"/>
          </a:bodyPr>
          <a:lstStyle/>
          <a:p>
            <a:r>
              <a:rPr lang="en-US" dirty="0"/>
              <a:t>What is allowed under </a:t>
            </a:r>
            <a:r>
              <a:rPr lang="en-US" dirty="0" err="1"/>
              <a:t>BasicMed</a:t>
            </a:r>
            <a:r>
              <a:rPr lang="en-US" dirty="0"/>
              <a:t>?</a:t>
            </a:r>
          </a:p>
        </p:txBody>
      </p:sp>
      <p:sp>
        <p:nvSpPr>
          <p:cNvPr id="4" name="Content Placeholder 1">
            <a:extLst>
              <a:ext uri="{FF2B5EF4-FFF2-40B4-BE49-F238E27FC236}">
                <a16:creationId xmlns:a16="http://schemas.microsoft.com/office/drawing/2014/main" id="{6B6CE9AE-B407-4156-883E-63CA07AA7122}"/>
              </a:ext>
            </a:extLst>
          </p:cNvPr>
          <p:cNvSpPr>
            <a:spLocks noGrp="1"/>
          </p:cNvSpPr>
          <p:nvPr>
            <p:ph idx="1"/>
          </p:nvPr>
        </p:nvSpPr>
        <p:spPr>
          <a:xfrm>
            <a:off x="628650" y="1253331"/>
            <a:ext cx="7886700" cy="4351338"/>
          </a:xfrm>
        </p:spPr>
        <p:txBody>
          <a:bodyPr>
            <a:normAutofit/>
          </a:bodyPr>
          <a:lstStyle/>
          <a:p>
            <a:r>
              <a:rPr lang="en-US" sz="4000" dirty="0"/>
              <a:t>PIC of any compliant aircraft </a:t>
            </a:r>
          </a:p>
          <a:p>
            <a:r>
              <a:rPr lang="en-US" sz="4000" dirty="0"/>
              <a:t>VFR and IFR under 18,000 feet</a:t>
            </a:r>
          </a:p>
          <a:p>
            <a:r>
              <a:rPr lang="en-US" sz="4000" dirty="0"/>
              <a:t>Flight instruction</a:t>
            </a:r>
          </a:p>
          <a:p>
            <a:r>
              <a:rPr lang="en-US" sz="4000" dirty="0"/>
              <a:t>Safety Pilot</a:t>
            </a:r>
          </a:p>
          <a:p>
            <a:endParaRPr lang="en-US" dirty="0"/>
          </a:p>
          <a:p>
            <a:endParaRPr lang="en-US" dirty="0"/>
          </a:p>
          <a:p>
            <a:pPr marL="0" indent="0">
              <a:buNone/>
            </a:pPr>
            <a:r>
              <a:rPr lang="en-US" dirty="0"/>
              <a:t> </a:t>
            </a:r>
          </a:p>
        </p:txBody>
      </p:sp>
    </p:spTree>
    <p:extLst>
      <p:ext uri="{BB962C8B-B14F-4D97-AF65-F5344CB8AC3E}">
        <p14:creationId xmlns:p14="http://schemas.microsoft.com/office/powerpoint/2010/main" val="1161358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AA66-1D50-4066-B847-46382E6B1EB7}"/>
              </a:ext>
            </a:extLst>
          </p:cNvPr>
          <p:cNvSpPr>
            <a:spLocks noGrp="1"/>
          </p:cNvSpPr>
          <p:nvPr>
            <p:ph type="title"/>
          </p:nvPr>
        </p:nvSpPr>
        <p:spPr>
          <a:xfrm>
            <a:off x="243738" y="223013"/>
            <a:ext cx="7053542" cy="615373"/>
          </a:xfrm>
        </p:spPr>
        <p:txBody>
          <a:bodyPr>
            <a:normAutofit fontScale="90000"/>
          </a:bodyPr>
          <a:lstStyle/>
          <a:p>
            <a:r>
              <a:rPr lang="en-US" dirty="0" err="1"/>
              <a:t>BasicMed</a:t>
            </a:r>
            <a:r>
              <a:rPr lang="en-US" dirty="0"/>
              <a:t>: How It’s Changed</a:t>
            </a:r>
          </a:p>
        </p:txBody>
      </p:sp>
      <p:graphicFrame>
        <p:nvGraphicFramePr>
          <p:cNvPr id="3" name="Table 2">
            <a:extLst>
              <a:ext uri="{FF2B5EF4-FFF2-40B4-BE49-F238E27FC236}">
                <a16:creationId xmlns:a16="http://schemas.microsoft.com/office/drawing/2014/main" id="{CD1826BD-4B75-C746-F0C3-518A96C5F752}"/>
              </a:ext>
            </a:extLst>
          </p:cNvPr>
          <p:cNvGraphicFramePr>
            <a:graphicFrameLocks noGrp="1"/>
          </p:cNvGraphicFramePr>
          <p:nvPr/>
        </p:nvGraphicFramePr>
        <p:xfrm>
          <a:off x="0" y="1239202"/>
          <a:ext cx="9144000" cy="5066822"/>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508581786"/>
                    </a:ext>
                  </a:extLst>
                </a:gridCol>
                <a:gridCol w="4572000">
                  <a:extLst>
                    <a:ext uri="{9D8B030D-6E8A-4147-A177-3AD203B41FA5}">
                      <a16:colId xmlns:a16="http://schemas.microsoft.com/office/drawing/2014/main" val="193356686"/>
                    </a:ext>
                  </a:extLst>
                </a:gridCol>
              </a:tblGrid>
              <a:tr h="423974">
                <a:tc>
                  <a:txBody>
                    <a:bodyPr/>
                    <a:lstStyle/>
                    <a:p>
                      <a:pPr algn="ctr"/>
                      <a:r>
                        <a:rPr lang="en-US" sz="2400" dirty="0"/>
                        <a:t>Before </a:t>
                      </a:r>
                      <a:r>
                        <a:rPr lang="en-US" sz="2400" b="0" i="0" kern="1200" dirty="0">
                          <a:solidFill>
                            <a:schemeClr val="lt1"/>
                          </a:solidFill>
                          <a:effectLst/>
                          <a:latin typeface="+mn-lt"/>
                          <a:ea typeface="+mn-ea"/>
                          <a:cs typeface="+mn-cs"/>
                        </a:rPr>
                        <a:t> PL 118-63</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After </a:t>
                      </a:r>
                      <a:r>
                        <a:rPr lang="en-US" sz="2400" b="0" i="0" kern="1200" dirty="0">
                          <a:solidFill>
                            <a:schemeClr val="lt1"/>
                          </a:solidFill>
                          <a:effectLst/>
                          <a:latin typeface="+mn-lt"/>
                          <a:ea typeface="+mn-ea"/>
                          <a:cs typeface="+mn-cs"/>
                        </a:rPr>
                        <a:t> PL 118-63</a:t>
                      </a:r>
                      <a:endParaRPr lang="en-US" sz="2400" dirty="0"/>
                    </a:p>
                  </a:txBody>
                  <a:tcPr/>
                </a:tc>
                <a:extLst>
                  <a:ext uri="{0D108BD9-81ED-4DB2-BD59-A6C34878D82A}">
                    <a16:rowId xmlns:a16="http://schemas.microsoft.com/office/drawing/2014/main" val="2176882438"/>
                  </a:ext>
                </a:extLst>
              </a:tr>
              <a:tr h="10599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Aircraft authorized with no more than six occupants</a:t>
                      </a:r>
                    </a:p>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Aircraft authorized with no more than seven occupants</a:t>
                      </a:r>
                    </a:p>
                    <a:p>
                      <a:pPr algn="ctr"/>
                      <a:endParaRPr lang="en-US" sz="2000" dirty="0"/>
                    </a:p>
                  </a:txBody>
                  <a:tcPr/>
                </a:tc>
                <a:extLst>
                  <a:ext uri="{0D108BD9-81ED-4DB2-BD59-A6C34878D82A}">
                    <a16:rowId xmlns:a16="http://schemas.microsoft.com/office/drawing/2014/main" val="2318327707"/>
                  </a:ext>
                </a:extLst>
              </a:tr>
              <a:tr h="10599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Maximum takeoff weight no more than 6000 </a:t>
                      </a:r>
                      <a:r>
                        <a:rPr lang="en-US" sz="2000" dirty="0" err="1"/>
                        <a:t>lbs</a:t>
                      </a:r>
                      <a:endParaRPr lang="en-US" sz="2000" dirty="0"/>
                    </a:p>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Maximum takeoff weight no more than 12,500 </a:t>
                      </a:r>
                      <a:r>
                        <a:rPr lang="en-US" sz="2000" dirty="0" err="1"/>
                        <a:t>lbs</a:t>
                      </a:r>
                      <a:endParaRPr lang="en-US" sz="2000" dirty="0"/>
                    </a:p>
                    <a:p>
                      <a:pPr algn="ctr"/>
                      <a:endParaRPr lang="en-US" sz="2000" dirty="0"/>
                    </a:p>
                  </a:txBody>
                  <a:tcPr/>
                </a:tc>
                <a:extLst>
                  <a:ext uri="{0D108BD9-81ED-4DB2-BD59-A6C34878D82A}">
                    <a16:rowId xmlns:a16="http://schemas.microsoft.com/office/drawing/2014/main" val="3455216220"/>
                  </a:ext>
                </a:extLst>
              </a:tr>
              <a:tr h="741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Flight altitude no more than 18,000 MSL</a:t>
                      </a:r>
                    </a:p>
                    <a:p>
                      <a:pPr algn="ctr"/>
                      <a:endParaRPr lang="en-US" sz="2000" dirty="0"/>
                    </a:p>
                  </a:txBody>
                  <a:tcPr/>
                </a:tc>
                <a:tc>
                  <a:txBody>
                    <a:bodyPr/>
                    <a:lstStyle/>
                    <a:p>
                      <a:pPr algn="ctr"/>
                      <a:r>
                        <a:rPr lang="en-US" sz="2000" dirty="0"/>
                        <a:t>No change</a:t>
                      </a:r>
                    </a:p>
                  </a:txBody>
                  <a:tcPr/>
                </a:tc>
                <a:extLst>
                  <a:ext uri="{0D108BD9-81ED-4DB2-BD59-A6C34878D82A}">
                    <a16:rowId xmlns:a16="http://schemas.microsoft.com/office/drawing/2014/main" val="341149239"/>
                  </a:ext>
                </a:extLst>
              </a:tr>
              <a:tr h="741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Airspeed no more than 250 knots</a:t>
                      </a:r>
                    </a:p>
                    <a:p>
                      <a:pPr algn="ctr"/>
                      <a:endParaRPr lang="en-US" sz="2000" dirty="0"/>
                    </a:p>
                  </a:txBody>
                  <a:tcPr/>
                </a:tc>
                <a:tc>
                  <a:txBody>
                    <a:bodyPr/>
                    <a:lstStyle/>
                    <a:p>
                      <a:pPr algn="ctr"/>
                      <a:r>
                        <a:rPr lang="en-US" sz="2000" dirty="0"/>
                        <a:t>No change</a:t>
                      </a:r>
                    </a:p>
                  </a:txBody>
                  <a:tcPr/>
                </a:tc>
                <a:extLst>
                  <a:ext uri="{0D108BD9-81ED-4DB2-BD59-A6C34878D82A}">
                    <a16:rowId xmlns:a16="http://schemas.microsoft.com/office/drawing/2014/main" val="3506758252"/>
                  </a:ext>
                </a:extLst>
              </a:tr>
              <a:tr h="741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Within the United States (or with permission of foreign country)</a:t>
                      </a:r>
                    </a:p>
                  </a:txBody>
                  <a:tcPr/>
                </a:tc>
                <a:tc>
                  <a:txBody>
                    <a:bodyPr/>
                    <a:lstStyle/>
                    <a:p>
                      <a:pPr algn="ctr"/>
                      <a:r>
                        <a:rPr lang="en-US" sz="2000" dirty="0"/>
                        <a:t>Mandated to expand list via diplomacy</a:t>
                      </a:r>
                    </a:p>
                  </a:txBody>
                  <a:tcPr/>
                </a:tc>
                <a:extLst>
                  <a:ext uri="{0D108BD9-81ED-4DB2-BD59-A6C34878D82A}">
                    <a16:rowId xmlns:a16="http://schemas.microsoft.com/office/drawing/2014/main" val="2861614947"/>
                  </a:ext>
                </a:extLst>
              </a:tr>
            </a:tbl>
          </a:graphicData>
        </a:graphic>
      </p:graphicFrame>
    </p:spTree>
    <p:extLst>
      <p:ext uri="{BB962C8B-B14F-4D97-AF65-F5344CB8AC3E}">
        <p14:creationId xmlns:p14="http://schemas.microsoft.com/office/powerpoint/2010/main" val="2534069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AA66-1D50-4066-B847-46382E6B1EB7}"/>
              </a:ext>
            </a:extLst>
          </p:cNvPr>
          <p:cNvSpPr>
            <a:spLocks noGrp="1"/>
          </p:cNvSpPr>
          <p:nvPr>
            <p:ph type="title"/>
          </p:nvPr>
        </p:nvSpPr>
        <p:spPr>
          <a:xfrm>
            <a:off x="243738" y="223013"/>
            <a:ext cx="7053542" cy="615373"/>
          </a:xfrm>
        </p:spPr>
        <p:txBody>
          <a:bodyPr>
            <a:normAutofit fontScale="90000"/>
          </a:bodyPr>
          <a:lstStyle/>
          <a:p>
            <a:r>
              <a:rPr lang="en-US" dirty="0"/>
              <a:t>Who is eligible for </a:t>
            </a:r>
            <a:r>
              <a:rPr lang="en-US" dirty="0" err="1"/>
              <a:t>BasicMed</a:t>
            </a:r>
            <a:r>
              <a:rPr lang="en-US" dirty="0"/>
              <a:t>?</a:t>
            </a:r>
          </a:p>
        </p:txBody>
      </p:sp>
      <p:sp>
        <p:nvSpPr>
          <p:cNvPr id="4" name="Content Placeholder 1">
            <a:extLst>
              <a:ext uri="{FF2B5EF4-FFF2-40B4-BE49-F238E27FC236}">
                <a16:creationId xmlns:a16="http://schemas.microsoft.com/office/drawing/2014/main" id="{6B6CE9AE-B407-4156-883E-63CA07AA7122}"/>
              </a:ext>
            </a:extLst>
          </p:cNvPr>
          <p:cNvSpPr>
            <a:spLocks noGrp="1"/>
          </p:cNvSpPr>
          <p:nvPr>
            <p:ph idx="1"/>
          </p:nvPr>
        </p:nvSpPr>
        <p:spPr>
          <a:xfrm>
            <a:off x="628650" y="1253331"/>
            <a:ext cx="7886700" cy="4809266"/>
          </a:xfrm>
        </p:spPr>
        <p:txBody>
          <a:bodyPr>
            <a:noAutofit/>
          </a:bodyPr>
          <a:lstStyle/>
          <a:p>
            <a:r>
              <a:rPr lang="en-US" sz="2800" b="1" dirty="0">
                <a:effectLst>
                  <a:outerShdw blurRad="38100" dist="38100" dir="2700000" algn="tl">
                    <a:srgbClr val="000000">
                      <a:alpha val="43137"/>
                    </a:srgbClr>
                  </a:outerShdw>
                </a:effectLst>
              </a:rPr>
              <a:t>Have held a valid medical on or after July 15, 2006</a:t>
            </a:r>
          </a:p>
          <a:p>
            <a:pPr marL="0" indent="0">
              <a:buNone/>
            </a:pPr>
            <a:endParaRPr lang="en-US" dirty="0"/>
          </a:p>
          <a:p>
            <a:pPr lvl="1"/>
            <a:r>
              <a:rPr lang="en-US" sz="2000" dirty="0"/>
              <a:t>In 2006 a 3</a:t>
            </a:r>
            <a:r>
              <a:rPr lang="en-US" sz="2000" baseline="30000" dirty="0"/>
              <a:t>rd</a:t>
            </a:r>
            <a:r>
              <a:rPr lang="en-US" sz="2000" dirty="0"/>
              <a:t> class for a pilot under 40 was good for three years, not five (this was changed in 2008)</a:t>
            </a:r>
          </a:p>
          <a:p>
            <a:pPr lvl="1"/>
            <a:endParaRPr lang="en-US" sz="2000" dirty="0"/>
          </a:p>
          <a:p>
            <a:pPr lvl="1"/>
            <a:r>
              <a:rPr lang="en-US" sz="2000" dirty="0"/>
              <a:t>If you were younger than 40 at the time of your last medical, it could have been issued as early as July 1, 2003</a:t>
            </a:r>
          </a:p>
          <a:p>
            <a:pPr lvl="1"/>
            <a:endParaRPr lang="en-US" sz="2000" dirty="0"/>
          </a:p>
          <a:p>
            <a:pPr lvl="1"/>
            <a:r>
              <a:rPr lang="en-US" sz="2000" dirty="0"/>
              <a:t>If you were 40 or over, it could have been issued as early as July 1, 2004</a:t>
            </a:r>
          </a:p>
          <a:p>
            <a:endParaRPr lang="en-US" dirty="0"/>
          </a:p>
          <a:p>
            <a:endParaRPr lang="en-US" dirty="0"/>
          </a:p>
          <a:p>
            <a:pPr marL="0" indent="0">
              <a:buNone/>
            </a:pPr>
            <a:r>
              <a:rPr lang="en-US" dirty="0"/>
              <a:t> </a:t>
            </a:r>
          </a:p>
        </p:txBody>
      </p:sp>
    </p:spTree>
    <p:extLst>
      <p:ext uri="{BB962C8B-B14F-4D97-AF65-F5344CB8AC3E}">
        <p14:creationId xmlns:p14="http://schemas.microsoft.com/office/powerpoint/2010/main" val="197938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5E4A47-794A-CE93-1A7E-EB56DA1C9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F12D07-ECF6-2F13-C78E-03E73D9031C9}"/>
              </a:ext>
            </a:extLst>
          </p:cNvPr>
          <p:cNvSpPr>
            <a:spLocks noGrp="1"/>
          </p:cNvSpPr>
          <p:nvPr>
            <p:ph type="title"/>
          </p:nvPr>
        </p:nvSpPr>
        <p:spPr>
          <a:xfrm>
            <a:off x="243738" y="223013"/>
            <a:ext cx="7053542" cy="615373"/>
          </a:xfrm>
        </p:spPr>
        <p:txBody>
          <a:bodyPr>
            <a:normAutofit fontScale="90000"/>
          </a:bodyPr>
          <a:lstStyle/>
          <a:p>
            <a:r>
              <a:rPr lang="en-US" dirty="0"/>
              <a:t>Who is eligible for </a:t>
            </a:r>
            <a:r>
              <a:rPr lang="en-US" dirty="0" err="1"/>
              <a:t>BasicMed</a:t>
            </a:r>
            <a:r>
              <a:rPr lang="en-US" dirty="0"/>
              <a:t>?</a:t>
            </a:r>
          </a:p>
        </p:txBody>
      </p:sp>
      <p:sp>
        <p:nvSpPr>
          <p:cNvPr id="4" name="Content Placeholder 1">
            <a:extLst>
              <a:ext uri="{FF2B5EF4-FFF2-40B4-BE49-F238E27FC236}">
                <a16:creationId xmlns:a16="http://schemas.microsoft.com/office/drawing/2014/main" id="{185D4153-373A-AD2D-C03B-785535904CB9}"/>
              </a:ext>
            </a:extLst>
          </p:cNvPr>
          <p:cNvSpPr>
            <a:spLocks noGrp="1"/>
          </p:cNvSpPr>
          <p:nvPr>
            <p:ph idx="1"/>
          </p:nvPr>
        </p:nvSpPr>
        <p:spPr>
          <a:xfrm>
            <a:off x="628650" y="1253331"/>
            <a:ext cx="7886700" cy="4809266"/>
          </a:xfrm>
        </p:spPr>
        <p:txBody>
          <a:bodyPr>
            <a:noAutofit/>
          </a:bodyPr>
          <a:lstStyle/>
          <a:p>
            <a:r>
              <a:rPr lang="en-US" sz="2400" b="1" dirty="0">
                <a:effectLst>
                  <a:outerShdw blurRad="38100" dist="38100" dir="2700000" algn="tl">
                    <a:srgbClr val="000000">
                      <a:alpha val="43137"/>
                    </a:srgbClr>
                  </a:outerShdw>
                </a:effectLst>
              </a:rPr>
              <a:t>That medical must still be ‘</a:t>
            </a:r>
            <a:r>
              <a:rPr lang="en-US" sz="2400" b="1" u="sng" dirty="0">
                <a:effectLst>
                  <a:outerShdw blurRad="38100" dist="38100" dir="2700000" algn="tl">
                    <a:srgbClr val="000000">
                      <a:alpha val="43137"/>
                    </a:srgbClr>
                  </a:outerShdw>
                </a:effectLst>
              </a:rPr>
              <a:t>in good standing</a:t>
            </a:r>
            <a:r>
              <a:rPr lang="en-US" sz="2400" b="1" dirty="0">
                <a:effectLst>
                  <a:outerShdw blurRad="38100" dist="38100" dir="2700000" algn="tl">
                    <a:srgbClr val="000000">
                      <a:alpha val="43137"/>
                    </a:srgbClr>
                  </a:outerShdw>
                </a:effectLst>
              </a:rPr>
              <a:t>’</a:t>
            </a:r>
          </a:p>
          <a:p>
            <a:pPr lvl="1"/>
            <a:endParaRPr lang="en-US" sz="2800" dirty="0"/>
          </a:p>
          <a:p>
            <a:pPr lvl="1"/>
            <a:r>
              <a:rPr lang="en-US" sz="2800" dirty="0"/>
              <a:t>Expired is OK</a:t>
            </a:r>
          </a:p>
          <a:p>
            <a:pPr lvl="1"/>
            <a:endParaRPr lang="en-US" sz="2800" dirty="0"/>
          </a:p>
          <a:p>
            <a:pPr lvl="1"/>
            <a:r>
              <a:rPr lang="en-US" sz="2800" dirty="0"/>
              <a:t>Cannot have been denied, suspended, or revoked</a:t>
            </a:r>
          </a:p>
          <a:p>
            <a:pPr lvl="1"/>
            <a:endParaRPr lang="en-US" sz="2800" dirty="0"/>
          </a:p>
          <a:p>
            <a:pPr lvl="1"/>
            <a:r>
              <a:rPr lang="en-US" sz="2800" dirty="0"/>
              <a:t>If currently deferred, must wait for OK City’s ruling</a:t>
            </a:r>
          </a:p>
          <a:p>
            <a:pPr marL="0" indent="0">
              <a:buNone/>
            </a:pPr>
            <a:endParaRPr lang="en-US" dirty="0"/>
          </a:p>
          <a:p>
            <a:endParaRPr lang="en-US" dirty="0"/>
          </a:p>
          <a:p>
            <a:endParaRPr lang="en-US" dirty="0"/>
          </a:p>
          <a:p>
            <a:pPr marL="0" indent="0">
              <a:buNone/>
            </a:pPr>
            <a:r>
              <a:rPr lang="en-US" dirty="0"/>
              <a:t> </a:t>
            </a:r>
          </a:p>
        </p:txBody>
      </p:sp>
    </p:spTree>
    <p:extLst>
      <p:ext uri="{BB962C8B-B14F-4D97-AF65-F5344CB8AC3E}">
        <p14:creationId xmlns:p14="http://schemas.microsoft.com/office/powerpoint/2010/main" val="19749741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1302</TotalTime>
  <Words>2919</Words>
  <Application>Microsoft Office PowerPoint</Application>
  <PresentationFormat>On-screen Show (4:3)</PresentationFormat>
  <Paragraphs>314</Paragraphs>
  <Slides>31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raleway</vt:lpstr>
      <vt:lpstr>Wingdings 3</vt:lpstr>
      <vt:lpstr>Ion</vt:lpstr>
      <vt:lpstr>Aeromedical Factors &amp; Certification</vt:lpstr>
      <vt:lpstr>Medical Certificates:  Who Needs One?</vt:lpstr>
      <vt:lpstr>Medical Certificates: Who Needs One?</vt:lpstr>
      <vt:lpstr>Two interlocking options:</vt:lpstr>
      <vt:lpstr>PowerPoint Presentation</vt:lpstr>
      <vt:lpstr>What is allowed under BasicMed?</vt:lpstr>
      <vt:lpstr>BasicMed: How It’s Changed</vt:lpstr>
      <vt:lpstr>Who is eligible for BasicMed?</vt:lpstr>
      <vt:lpstr>Who is eligible for BasicMed?</vt:lpstr>
      <vt:lpstr>Who is eligible for BasicMed?</vt:lpstr>
      <vt:lpstr>Where Can You Fly Under BasicMed?</vt:lpstr>
      <vt:lpstr>Where Can You Fly Under BasicMed?</vt:lpstr>
      <vt:lpstr>Sport Pilot Privileges</vt:lpstr>
      <vt:lpstr>What changed with MOSAIC?</vt:lpstr>
      <vt:lpstr>Part 61: Sport Pilots</vt:lpstr>
      <vt:lpstr>Medical and Self-Certification Resources</vt:lpstr>
      <vt:lpstr>Health &amp; Medical Factors Affecting Pilot Performance</vt:lpstr>
      <vt:lpstr>Hypoxia: too little oxygen</vt:lpstr>
      <vt:lpstr>Types of Hypoxia</vt:lpstr>
      <vt:lpstr>Hyperventilation</vt:lpstr>
      <vt:lpstr>Hyperventilation</vt:lpstr>
      <vt:lpstr>Carbon Monoxide</vt:lpstr>
      <vt:lpstr>Carbon Monoxide</vt:lpstr>
      <vt:lpstr>Spatial Disorientation</vt:lpstr>
      <vt:lpstr>Spatial Disorientation</vt:lpstr>
      <vt:lpstr>Preventing Visual and Vestibular Illusions</vt:lpstr>
      <vt:lpstr>Flight Sight</vt:lpstr>
      <vt:lpstr>Flight Sight</vt:lpstr>
      <vt:lpstr>Alcohol</vt:lpstr>
      <vt:lpstr>Alcohol</vt:lpstr>
      <vt:lpstr>Drugs’ Effects on Pilot Physiology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Aeromedical Factors</dc:title>
  <dc:creator>Thorwarth, Gretta L</dc:creator>
  <cp:lastModifiedBy>Kathy Harkness</cp:lastModifiedBy>
  <cp:revision>60</cp:revision>
  <dcterms:created xsi:type="dcterms:W3CDTF">2018-02-19T03:34:35Z</dcterms:created>
  <dcterms:modified xsi:type="dcterms:W3CDTF">2026-03-23T23:25:36Z</dcterms:modified>
</cp:coreProperties>
</file>