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Lst>
  <p:notesMasterIdLst>
    <p:notesMasterId r:id="rId35"/>
  </p:notesMasterIdLst>
  <p:sldIdLst>
    <p:sldId id="256" r:id="rId2"/>
    <p:sldId id="257" r:id="rId3"/>
    <p:sldId id="258" r:id="rId4"/>
    <p:sldId id="273" r:id="rId5"/>
    <p:sldId id="311" r:id="rId6"/>
    <p:sldId id="312" r:id="rId7"/>
    <p:sldId id="261" r:id="rId8"/>
    <p:sldId id="262" r:id="rId9"/>
    <p:sldId id="263" r:id="rId10"/>
    <p:sldId id="264" r:id="rId11"/>
    <p:sldId id="265" r:id="rId12"/>
    <p:sldId id="266" r:id="rId13"/>
    <p:sldId id="267" r:id="rId14"/>
    <p:sldId id="268" r:id="rId15"/>
    <p:sldId id="272" r:id="rId16"/>
    <p:sldId id="259" r:id="rId17"/>
    <p:sldId id="292" r:id="rId18"/>
    <p:sldId id="293" r:id="rId19"/>
    <p:sldId id="294" r:id="rId20"/>
    <p:sldId id="295" r:id="rId21"/>
    <p:sldId id="297" r:id="rId22"/>
    <p:sldId id="299" r:id="rId23"/>
    <p:sldId id="303" r:id="rId24"/>
    <p:sldId id="304" r:id="rId25"/>
    <p:sldId id="300" r:id="rId26"/>
    <p:sldId id="306" r:id="rId27"/>
    <p:sldId id="307" r:id="rId28"/>
    <p:sldId id="301" r:id="rId29"/>
    <p:sldId id="308" r:id="rId30"/>
    <p:sldId id="309" r:id="rId31"/>
    <p:sldId id="313" r:id="rId32"/>
    <p:sldId id="302" r:id="rId33"/>
    <p:sldId id="310"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70" autoAdjust="0"/>
    <p:restoredTop sz="94643"/>
  </p:normalViewPr>
  <p:slideViewPr>
    <p:cSldViewPr snapToGrid="0" snapToObjects="1">
      <p:cViewPr varScale="1">
        <p:scale>
          <a:sx n="82" d="100"/>
          <a:sy n="82" d="100"/>
        </p:scale>
        <p:origin x="1878" y="30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5DB9DE-326F-9F4F-ABC8-DC0EA5D5FC9F}" type="datetimeFigureOut">
              <a:rPr lang="en-US" smtClean="0"/>
              <a:t>3/23/2026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142898-7139-1B4E-88C8-22800A7EB0ED}" type="slidenum">
              <a:rPr lang="en-US" smtClean="0"/>
              <a:t>‹#›</a:t>
            </a:fld>
            <a:endParaRPr lang="en-US"/>
          </a:p>
        </p:txBody>
      </p:sp>
    </p:spTree>
    <p:extLst>
      <p:ext uri="{BB962C8B-B14F-4D97-AF65-F5344CB8AC3E}">
        <p14:creationId xmlns:p14="http://schemas.microsoft.com/office/powerpoint/2010/main" val="659005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42898-7139-1B4E-88C8-22800A7EB0ED}" type="slidenum">
              <a:rPr lang="en-US" smtClean="0"/>
              <a:t>23</a:t>
            </a:fld>
            <a:endParaRPr lang="en-US"/>
          </a:p>
        </p:txBody>
      </p:sp>
    </p:spTree>
    <p:extLst>
      <p:ext uri="{BB962C8B-B14F-4D97-AF65-F5344CB8AC3E}">
        <p14:creationId xmlns:p14="http://schemas.microsoft.com/office/powerpoint/2010/main" val="1426804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3/23/2026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12167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3/23/2026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75328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3/23/2026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68748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3/23/2026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589006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3/23/2026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10016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3/23/2026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40511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3/23/2026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5180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81595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88588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3/23/2026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44253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3/23/2026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57946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3/23/2026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21605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3/23/2026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65932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3/23/2026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10044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3/23/2026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75549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3/23/2026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75168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3/23/2026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24567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3/23/2026</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281871485"/>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hf sldNum="0"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23354" y="2971800"/>
            <a:ext cx="6619244" cy="2497186"/>
          </a:xfrm>
        </p:spPr>
        <p:txBody>
          <a:bodyPr>
            <a:normAutofit fontScale="90000"/>
          </a:bodyPr>
          <a:lstStyle/>
          <a:p>
            <a:pPr>
              <a:lnSpc>
                <a:spcPct val="90000"/>
              </a:lnSpc>
            </a:pPr>
            <a:r>
              <a:rPr lang="en-US" dirty="0">
                <a:solidFill>
                  <a:schemeClr val="tx1"/>
                </a:solidFill>
              </a:rPr>
              <a:t>Aeronautical Decision Making (ADM)</a:t>
            </a:r>
          </a:p>
        </p:txBody>
      </p:sp>
    </p:spTree>
    <p:extLst>
      <p:ext uri="{BB962C8B-B14F-4D97-AF65-F5344CB8AC3E}">
        <p14:creationId xmlns:p14="http://schemas.microsoft.com/office/powerpoint/2010/main" val="2025290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328801" y="316442"/>
            <a:ext cx="2815199" cy="1081615"/>
          </a:xfrm>
        </p:spPr>
        <p:txBody>
          <a:bodyPr vert="horz" lIns="68580" tIns="34290" rIns="68580" bIns="34290" rtlCol="0" anchor="t">
            <a:normAutofit/>
          </a:bodyPr>
          <a:lstStyle/>
          <a:p>
            <a:r>
              <a:rPr lang="en-US" sz="2700" b="1" dirty="0"/>
              <a:t>M</a:t>
            </a:r>
            <a:r>
              <a:rPr lang="en-US" sz="2700" dirty="0"/>
              <a:t>edication</a:t>
            </a:r>
          </a:p>
        </p:txBody>
      </p:sp>
      <p:pic>
        <p:nvPicPr>
          <p:cNvPr id="5" name="Content Placeholder 4"/>
          <p:cNvPicPr>
            <a:picLocks noGrp="1" noChangeAspect="1"/>
          </p:cNvPicPr>
          <p:nvPr>
            <p:ph idx="1"/>
          </p:nvPr>
        </p:nvPicPr>
        <p:blipFill rotWithShape="1">
          <a:blip r:embed="rId2"/>
          <a:srcRect l="6901" r="13560" b="1"/>
          <a:stretch/>
        </p:blipFill>
        <p:spPr>
          <a:xfrm>
            <a:off x="0" y="857250"/>
            <a:ext cx="4870433" cy="3429001"/>
          </a:xfrm>
          <a:prstGeom prst="rect">
            <a:avLst/>
          </a:prstGeom>
          <a:effectLst>
            <a:outerShdw blurRad="50800" dist="38100" dir="5400000" algn="t" rotWithShape="0">
              <a:prstClr val="black">
                <a:alpha val="43000"/>
              </a:prstClr>
            </a:outerShdw>
          </a:effectLst>
        </p:spPr>
      </p:pic>
      <p:sp>
        <p:nvSpPr>
          <p:cNvPr id="4" name="Text Placeholder 3"/>
          <p:cNvSpPr>
            <a:spLocks noGrp="1"/>
          </p:cNvSpPr>
          <p:nvPr>
            <p:ph type="body" sz="half" idx="2"/>
          </p:nvPr>
        </p:nvSpPr>
        <p:spPr>
          <a:xfrm>
            <a:off x="5465619" y="1146379"/>
            <a:ext cx="3678381" cy="5154060"/>
          </a:xfrm>
        </p:spPr>
        <p:txBody>
          <a:bodyPr vert="horz" lIns="68580" tIns="34290" rIns="68580" bIns="34290" rtlCol="0">
            <a:noAutofit/>
          </a:bodyPr>
          <a:lstStyle/>
          <a:p>
            <a:pPr>
              <a:buFont typeface="Wingdings 3" charset="2"/>
              <a:buChar char=""/>
            </a:pPr>
            <a:r>
              <a:rPr lang="en-US" sz="2000" dirty="0"/>
              <a:t>What medications have you taken recently? This is not just prescription drugs.</a:t>
            </a:r>
          </a:p>
          <a:p>
            <a:pPr>
              <a:buFont typeface="Wingdings 3" charset="2"/>
              <a:buChar char=""/>
            </a:pPr>
            <a:endParaRPr lang="en-US" sz="2000" dirty="0"/>
          </a:p>
          <a:p>
            <a:pPr>
              <a:buFont typeface="Wingdings 3" charset="2"/>
              <a:buChar char=""/>
            </a:pPr>
            <a:r>
              <a:rPr lang="en-US" sz="2000" dirty="0"/>
              <a:t>Do any of these have the potential to impair your ability to fly? </a:t>
            </a:r>
          </a:p>
          <a:p>
            <a:pPr>
              <a:buFont typeface="Wingdings 3" charset="2"/>
              <a:buChar char=""/>
            </a:pPr>
            <a:endParaRPr lang="en-US" sz="2000" dirty="0"/>
          </a:p>
          <a:p>
            <a:pPr>
              <a:buFont typeface="Wingdings 3" charset="2"/>
              <a:buChar char=""/>
            </a:pPr>
            <a:r>
              <a:rPr lang="en-US" sz="2000" dirty="0"/>
              <a:t>Do you know how this medication affects you?</a:t>
            </a:r>
          </a:p>
          <a:p>
            <a:pPr>
              <a:buFont typeface="Wingdings 3" charset="2"/>
              <a:buChar char=""/>
            </a:pPr>
            <a:endParaRPr lang="en-US" sz="2000" dirty="0"/>
          </a:p>
          <a:p>
            <a:pPr>
              <a:buFont typeface="Wingdings 3" charset="2"/>
              <a:buChar char=""/>
            </a:pPr>
            <a:r>
              <a:rPr lang="en-US" sz="2000" dirty="0"/>
              <a:t>Do you know how long it takes for the effects to wear off? </a:t>
            </a:r>
          </a:p>
        </p:txBody>
      </p:sp>
    </p:spTree>
    <p:extLst>
      <p:ext uri="{BB962C8B-B14F-4D97-AF65-F5344CB8AC3E}">
        <p14:creationId xmlns:p14="http://schemas.microsoft.com/office/powerpoint/2010/main" val="1589537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47493" y="798733"/>
            <a:ext cx="2815199" cy="1081615"/>
          </a:xfrm>
        </p:spPr>
        <p:txBody>
          <a:bodyPr vert="horz" lIns="68580" tIns="34290" rIns="68580" bIns="34290" rtlCol="0" anchor="t">
            <a:normAutofit/>
          </a:bodyPr>
          <a:lstStyle/>
          <a:p>
            <a:r>
              <a:rPr lang="en-US" sz="2700" b="1" u="sng" dirty="0"/>
              <a:t>S</a:t>
            </a:r>
            <a:r>
              <a:rPr lang="en-US" sz="2700" dirty="0"/>
              <a:t>tress</a:t>
            </a:r>
          </a:p>
        </p:txBody>
      </p:sp>
      <p:sp>
        <p:nvSpPr>
          <p:cNvPr id="3" name="Content Placeholder 2"/>
          <p:cNvSpPr>
            <a:spLocks noGrp="1"/>
          </p:cNvSpPr>
          <p:nvPr>
            <p:ph sz="half" idx="1"/>
          </p:nvPr>
        </p:nvSpPr>
        <p:spPr>
          <a:xfrm>
            <a:off x="183995" y="4396368"/>
            <a:ext cx="8776010" cy="1934737"/>
          </a:xfrm>
        </p:spPr>
        <p:txBody>
          <a:bodyPr vert="horz" lIns="68580" tIns="34290" rIns="68580" bIns="34290" rtlCol="0">
            <a:noAutofit/>
          </a:bodyPr>
          <a:lstStyle/>
          <a:p>
            <a:r>
              <a:rPr lang="en-US" sz="1800" dirty="0"/>
              <a:t>Are you under a lot of stress in your day-to-day life on the ground? This can carry over to affect your focus in the air.</a:t>
            </a:r>
          </a:p>
          <a:p>
            <a:r>
              <a:rPr lang="en-US" sz="1800" dirty="0"/>
              <a:t>What about the stress you are under to complete the flight? Do you feel pressured to get to your destination, or do you feel that your passengers are judging you?</a:t>
            </a:r>
          </a:p>
        </p:txBody>
      </p:sp>
      <p:pic>
        <p:nvPicPr>
          <p:cNvPr id="5" name="Content Placeholder 4"/>
          <p:cNvPicPr>
            <a:picLocks noGrp="1" noChangeAspect="1"/>
          </p:cNvPicPr>
          <p:nvPr>
            <p:ph sz="half" idx="2"/>
          </p:nvPr>
        </p:nvPicPr>
        <p:blipFill rotWithShape="1">
          <a:blip r:embed="rId2"/>
          <a:srcRect l="5191" r="2" b="2"/>
          <a:stretch/>
        </p:blipFill>
        <p:spPr>
          <a:xfrm>
            <a:off x="4273567" y="-1"/>
            <a:ext cx="4870433" cy="3429001"/>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4233078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1162" y="103869"/>
            <a:ext cx="5121384" cy="1231490"/>
          </a:xfrm>
        </p:spPr>
        <p:txBody>
          <a:bodyPr vert="horz" lIns="68580" tIns="34290" rIns="68580" bIns="34290" rtlCol="0" anchor="t">
            <a:normAutofit/>
          </a:bodyPr>
          <a:lstStyle/>
          <a:p>
            <a:r>
              <a:rPr lang="en-US" b="1" u="sng" dirty="0"/>
              <a:t>A</a:t>
            </a:r>
            <a:r>
              <a:rPr lang="en-US" dirty="0"/>
              <a:t>lcohol</a:t>
            </a:r>
          </a:p>
        </p:txBody>
      </p:sp>
      <p:sp>
        <p:nvSpPr>
          <p:cNvPr id="3" name="Content Placeholder 2"/>
          <p:cNvSpPr>
            <a:spLocks noGrp="1"/>
          </p:cNvSpPr>
          <p:nvPr>
            <p:ph sz="half" idx="1"/>
          </p:nvPr>
        </p:nvSpPr>
        <p:spPr>
          <a:xfrm>
            <a:off x="131161" y="1122725"/>
            <a:ext cx="5801287" cy="5545703"/>
          </a:xfrm>
        </p:spPr>
        <p:txBody>
          <a:bodyPr vert="horz" lIns="68580" tIns="34290" rIns="68580" bIns="34290" rtlCol="0">
            <a:noAutofit/>
          </a:bodyPr>
          <a:lstStyle/>
          <a:p>
            <a:r>
              <a:rPr lang="en-US" sz="2000" dirty="0"/>
              <a:t>How long ago was your last alcoholic beverage? </a:t>
            </a:r>
          </a:p>
          <a:p>
            <a:endParaRPr lang="en-US" sz="2000" dirty="0"/>
          </a:p>
          <a:p>
            <a:r>
              <a:rPr lang="en-US" sz="2000" dirty="0"/>
              <a:t>Are you past the 8 hours ”bottle to throttle” rule?</a:t>
            </a:r>
          </a:p>
          <a:p>
            <a:endParaRPr lang="en-US" sz="2000" dirty="0"/>
          </a:p>
          <a:p>
            <a:r>
              <a:rPr lang="en-US" sz="2000" dirty="0"/>
              <a:t>Is there any chance your blood alcohol content may be at or above .04%?</a:t>
            </a:r>
          </a:p>
          <a:p>
            <a:endParaRPr lang="en-US" sz="2000" dirty="0"/>
          </a:p>
          <a:p>
            <a:r>
              <a:rPr lang="en-US" sz="2000" dirty="0"/>
              <a:t>You don’t have to still be ‘drunk’ for alcohol to affect your cognition – a hangover or associated dehydration can negatively affect your abilities just as much.</a:t>
            </a:r>
          </a:p>
        </p:txBody>
      </p:sp>
      <p:pic>
        <p:nvPicPr>
          <p:cNvPr id="5" name="Content Placeholder 4"/>
          <p:cNvPicPr>
            <a:picLocks noGrp="1" noChangeAspect="1"/>
          </p:cNvPicPr>
          <p:nvPr>
            <p:ph sz="half" idx="2"/>
          </p:nvPr>
        </p:nvPicPr>
        <p:blipFill rotWithShape="1">
          <a:blip r:embed="rId2"/>
          <a:srcRect l="14688" r="40923"/>
          <a:stretch/>
        </p:blipFill>
        <p:spPr>
          <a:xfrm>
            <a:off x="6101895" y="857257"/>
            <a:ext cx="3044212" cy="5143493"/>
          </a:xfrm>
          <a:prstGeom prst="rect">
            <a:avLst/>
          </a:prstGeom>
        </p:spPr>
      </p:pic>
    </p:spTree>
    <p:extLst>
      <p:ext uri="{BB962C8B-B14F-4D97-AF65-F5344CB8AC3E}">
        <p14:creationId xmlns:p14="http://schemas.microsoft.com/office/powerpoint/2010/main" val="1607529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1806" y="559979"/>
            <a:ext cx="2815199" cy="650186"/>
          </a:xfrm>
        </p:spPr>
        <p:txBody>
          <a:bodyPr vert="horz" lIns="68580" tIns="34290" rIns="68580" bIns="34290" rtlCol="0" anchor="t">
            <a:normAutofit/>
          </a:bodyPr>
          <a:lstStyle/>
          <a:p>
            <a:r>
              <a:rPr lang="en-US" sz="2700" b="1" dirty="0"/>
              <a:t>F</a:t>
            </a:r>
            <a:r>
              <a:rPr lang="en-US" sz="2700" dirty="0"/>
              <a:t>atigue</a:t>
            </a:r>
          </a:p>
        </p:txBody>
      </p:sp>
      <p:pic>
        <p:nvPicPr>
          <p:cNvPr id="5" name="Content Placeholder 4"/>
          <p:cNvPicPr>
            <a:picLocks noGrp="1" noChangeAspect="1"/>
          </p:cNvPicPr>
          <p:nvPr>
            <p:ph idx="1"/>
          </p:nvPr>
        </p:nvPicPr>
        <p:blipFill rotWithShape="1">
          <a:blip r:embed="rId2"/>
          <a:stretch/>
        </p:blipFill>
        <p:spPr>
          <a:xfrm>
            <a:off x="5247084" y="0"/>
            <a:ext cx="3896916" cy="2586578"/>
          </a:xfrm>
          <a:prstGeom prst="rect">
            <a:avLst/>
          </a:prstGeom>
          <a:effectLst>
            <a:outerShdw blurRad="50800" dist="38100" dir="5400000" algn="t" rotWithShape="0">
              <a:prstClr val="black">
                <a:alpha val="43000"/>
              </a:prstClr>
            </a:outerShdw>
          </a:effectLst>
        </p:spPr>
      </p:pic>
      <p:sp>
        <p:nvSpPr>
          <p:cNvPr id="4" name="Text Placeholder 3"/>
          <p:cNvSpPr>
            <a:spLocks noGrp="1"/>
          </p:cNvSpPr>
          <p:nvPr>
            <p:ph type="body" sz="half" idx="2"/>
          </p:nvPr>
        </p:nvSpPr>
        <p:spPr>
          <a:xfrm>
            <a:off x="132484" y="2933341"/>
            <a:ext cx="8844247" cy="3665393"/>
          </a:xfrm>
        </p:spPr>
        <p:txBody>
          <a:bodyPr vert="horz" lIns="68580" tIns="34290" rIns="68580" bIns="34290" rtlCol="0">
            <a:normAutofit/>
          </a:bodyPr>
          <a:lstStyle/>
          <a:p>
            <a:pPr marL="457200" indent="-457200">
              <a:buFont typeface="Wingdings 3" charset="2"/>
              <a:buChar char=""/>
            </a:pPr>
            <a:r>
              <a:rPr lang="en-US" sz="2100" dirty="0"/>
              <a:t>How much sleep did you get last night? </a:t>
            </a:r>
          </a:p>
          <a:p>
            <a:pPr marL="457200" indent="-457200">
              <a:buFont typeface="Wingdings 3" charset="2"/>
              <a:buChar char=""/>
            </a:pPr>
            <a:endParaRPr lang="en-US" sz="2100" dirty="0"/>
          </a:p>
          <a:p>
            <a:pPr marL="457200" indent="-457200">
              <a:buFont typeface="Wingdings 3" charset="2"/>
              <a:buChar char=""/>
            </a:pPr>
            <a:r>
              <a:rPr lang="en-US" sz="2100" dirty="0"/>
              <a:t>Just one night’s interrupted sleep can negatively affect your focus and abilities – multiple nights of missed / interrupted sleep exponentially worsen the effects of fatigue.</a:t>
            </a:r>
          </a:p>
          <a:p>
            <a:pPr marL="457200" indent="-457200">
              <a:buFont typeface="Wingdings 3" charset="2"/>
              <a:buChar char=""/>
            </a:pPr>
            <a:endParaRPr lang="en-US" sz="2100" dirty="0"/>
          </a:p>
          <a:p>
            <a:pPr marL="457200" indent="-457200">
              <a:buFont typeface="Wingdings 3" charset="2"/>
              <a:buChar char=""/>
            </a:pPr>
            <a:r>
              <a:rPr lang="en-US" sz="2100" dirty="0"/>
              <a:t>Poor eating habits or missed meals also contribute to systemic fatigue</a:t>
            </a:r>
          </a:p>
        </p:txBody>
      </p:sp>
    </p:spTree>
    <p:extLst>
      <p:ext uri="{BB962C8B-B14F-4D97-AF65-F5344CB8AC3E}">
        <p14:creationId xmlns:p14="http://schemas.microsoft.com/office/powerpoint/2010/main" val="3429767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58645" y="885072"/>
            <a:ext cx="2815199" cy="642392"/>
          </a:xfrm>
        </p:spPr>
        <p:txBody>
          <a:bodyPr vert="horz" lIns="68580" tIns="34290" rIns="68580" bIns="34290" rtlCol="0" anchor="t">
            <a:normAutofit/>
          </a:bodyPr>
          <a:lstStyle/>
          <a:p>
            <a:r>
              <a:rPr lang="en-US" sz="2700" b="1" dirty="0"/>
              <a:t>E</a:t>
            </a:r>
            <a:r>
              <a:rPr lang="en-US" sz="2700" dirty="0"/>
              <a:t>motion</a:t>
            </a:r>
          </a:p>
        </p:txBody>
      </p:sp>
      <p:sp>
        <p:nvSpPr>
          <p:cNvPr id="3" name="Content Placeholder 2"/>
          <p:cNvSpPr>
            <a:spLocks noGrp="1"/>
          </p:cNvSpPr>
          <p:nvPr>
            <p:ph sz="half" idx="1"/>
          </p:nvPr>
        </p:nvSpPr>
        <p:spPr>
          <a:xfrm>
            <a:off x="188138" y="4348976"/>
            <a:ext cx="8732838" cy="3531325"/>
          </a:xfrm>
        </p:spPr>
        <p:txBody>
          <a:bodyPr vert="horz" lIns="68580" tIns="34290" rIns="68580" bIns="34290" rtlCol="0">
            <a:normAutofit/>
          </a:bodyPr>
          <a:lstStyle/>
          <a:p>
            <a:r>
              <a:rPr lang="en-US" sz="2400" dirty="0"/>
              <a:t>Seriously upsetting events like loss of a loved one, job, a move, </a:t>
            </a:r>
            <a:r>
              <a:rPr lang="en-US" sz="2400" dirty="0" err="1"/>
              <a:t>etc</a:t>
            </a:r>
            <a:r>
              <a:rPr lang="en-US" sz="2400" dirty="0"/>
              <a:t> should be fully recovered from before getting back in the cockpit </a:t>
            </a:r>
          </a:p>
        </p:txBody>
      </p:sp>
      <p:pic>
        <p:nvPicPr>
          <p:cNvPr id="5" name="Content Placeholder 4"/>
          <p:cNvPicPr>
            <a:picLocks noGrp="1" noChangeAspect="1"/>
          </p:cNvPicPr>
          <p:nvPr>
            <p:ph sz="half" idx="2"/>
          </p:nvPr>
        </p:nvPicPr>
        <p:blipFill rotWithShape="1">
          <a:blip r:embed="rId2"/>
          <a:srcRect r="5546"/>
          <a:stretch/>
        </p:blipFill>
        <p:spPr>
          <a:xfrm>
            <a:off x="4273567" y="0"/>
            <a:ext cx="4870433" cy="3429001"/>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4286760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0293" y="416721"/>
            <a:ext cx="2815199" cy="642392"/>
          </a:xfrm>
        </p:spPr>
        <p:txBody>
          <a:bodyPr vert="horz" lIns="68580" tIns="34290" rIns="68580" bIns="34290" rtlCol="0" anchor="t">
            <a:normAutofit/>
          </a:bodyPr>
          <a:lstStyle/>
          <a:p>
            <a:r>
              <a:rPr lang="en-US" sz="2700" b="1" dirty="0"/>
              <a:t>E</a:t>
            </a:r>
            <a:r>
              <a:rPr lang="en-US" sz="2700" dirty="0"/>
              <a:t>ating</a:t>
            </a:r>
          </a:p>
        </p:txBody>
      </p:sp>
      <p:sp>
        <p:nvSpPr>
          <p:cNvPr id="3" name="Content Placeholder 2"/>
          <p:cNvSpPr>
            <a:spLocks noGrp="1"/>
          </p:cNvSpPr>
          <p:nvPr>
            <p:ph sz="half" idx="1"/>
          </p:nvPr>
        </p:nvSpPr>
        <p:spPr>
          <a:xfrm>
            <a:off x="127288" y="1548350"/>
            <a:ext cx="4850813" cy="4101707"/>
          </a:xfrm>
        </p:spPr>
        <p:txBody>
          <a:bodyPr vert="horz" lIns="68580" tIns="34290" rIns="68580" bIns="34290" rtlCol="0">
            <a:noAutofit/>
          </a:bodyPr>
          <a:lstStyle/>
          <a:p>
            <a:r>
              <a:rPr lang="en-US" sz="2000" dirty="0"/>
              <a:t>Neglecting to eat, or assuming you can do it later, is taking a chance</a:t>
            </a:r>
          </a:p>
          <a:p>
            <a:endParaRPr lang="en-US" sz="2000" dirty="0"/>
          </a:p>
          <a:p>
            <a:r>
              <a:rPr lang="en-US" sz="2000" dirty="0"/>
              <a:t>Accommodations at small airports range from pretty good to non-existent</a:t>
            </a:r>
          </a:p>
          <a:p>
            <a:endParaRPr lang="en-US" sz="2000" dirty="0"/>
          </a:p>
          <a:p>
            <a:r>
              <a:rPr lang="en-US" sz="2000" dirty="0"/>
              <a:t>Plan beforehand, and have a nutritious snack in reserve</a:t>
            </a:r>
          </a:p>
          <a:p>
            <a:endParaRPr lang="en-US" sz="2000" dirty="0"/>
          </a:p>
          <a:p>
            <a:r>
              <a:rPr lang="en-US" sz="2000" dirty="0"/>
              <a:t>Plan your hydration strategically</a:t>
            </a:r>
          </a:p>
        </p:txBody>
      </p:sp>
      <p:pic>
        <p:nvPicPr>
          <p:cNvPr id="8" name="Picture 7" descr="A picture containing indoor, open, minibar&#10;&#10;Description automatically generated">
            <a:extLst>
              <a:ext uri="{FF2B5EF4-FFF2-40B4-BE49-F238E27FC236}">
                <a16:creationId xmlns:a16="http://schemas.microsoft.com/office/drawing/2014/main" id="{0499C61C-47A2-329F-5C3E-18A19BAF7856}"/>
              </a:ext>
            </a:extLst>
          </p:cNvPr>
          <p:cNvPicPr>
            <a:picLocks noChangeAspect="1"/>
          </p:cNvPicPr>
          <p:nvPr/>
        </p:nvPicPr>
        <p:blipFill>
          <a:blip r:embed="rId2"/>
          <a:stretch>
            <a:fillRect/>
          </a:stretch>
        </p:blipFill>
        <p:spPr>
          <a:xfrm>
            <a:off x="5292090" y="44352"/>
            <a:ext cx="3851910" cy="5143500"/>
          </a:xfrm>
          <a:prstGeom prst="rect">
            <a:avLst/>
          </a:prstGeom>
        </p:spPr>
      </p:pic>
    </p:spTree>
    <p:extLst>
      <p:ext uri="{BB962C8B-B14F-4D97-AF65-F5344CB8AC3E}">
        <p14:creationId xmlns:p14="http://schemas.microsoft.com/office/powerpoint/2010/main" val="3584433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6750" y="1098927"/>
            <a:ext cx="8574339" cy="1050398"/>
          </a:xfrm>
        </p:spPr>
        <p:txBody>
          <a:bodyPr/>
          <a:lstStyle/>
          <a:p>
            <a:pPr algn="ctr"/>
            <a:r>
              <a:rPr lang="en-US" sz="3600" dirty="0"/>
              <a:t>Hazardous </a:t>
            </a:r>
            <a:br>
              <a:rPr lang="en-US" sz="3600" dirty="0"/>
            </a:br>
            <a:r>
              <a:rPr lang="en-US" sz="3600" dirty="0">
                <a:solidFill>
                  <a:schemeClr val="bg2">
                    <a:lumMod val="40000"/>
                    <a:lumOff val="60000"/>
                  </a:schemeClr>
                </a:solidFill>
              </a:rPr>
              <a:t>Attitudes</a:t>
            </a:r>
            <a:r>
              <a:rPr lang="en-US" sz="3600" dirty="0"/>
              <a:t> </a:t>
            </a:r>
            <a:br>
              <a:rPr lang="en-US" sz="3600" dirty="0"/>
            </a:br>
            <a:r>
              <a:rPr lang="en-US" sz="3600" dirty="0"/>
              <a:t>and </a:t>
            </a:r>
            <a:br>
              <a:rPr lang="en-US" sz="3600" dirty="0"/>
            </a:br>
            <a:r>
              <a:rPr lang="en-US" sz="3600" dirty="0">
                <a:solidFill>
                  <a:schemeClr val="accent3">
                    <a:lumMod val="40000"/>
                    <a:lumOff val="60000"/>
                  </a:schemeClr>
                </a:solidFill>
              </a:rPr>
              <a:t>Antidotes</a:t>
            </a:r>
          </a:p>
        </p:txBody>
      </p:sp>
      <p:sp>
        <p:nvSpPr>
          <p:cNvPr id="6" name="Text Placeholder 5"/>
          <p:cNvSpPr>
            <a:spLocks noGrp="1"/>
          </p:cNvSpPr>
          <p:nvPr>
            <p:ph type="body" sz="quarter" idx="3"/>
          </p:nvPr>
        </p:nvSpPr>
        <p:spPr>
          <a:xfrm>
            <a:off x="2916309" y="4261560"/>
            <a:ext cx="2197894" cy="432197"/>
          </a:xfrm>
        </p:spPr>
        <p:txBody>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11609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B8543A-C72A-6F8D-1225-F98D6E65B6DB}"/>
              </a:ext>
            </a:extLst>
          </p:cNvPr>
          <p:cNvSpPr txBox="1"/>
          <p:nvPr/>
        </p:nvSpPr>
        <p:spPr>
          <a:xfrm>
            <a:off x="609600" y="1311964"/>
            <a:ext cx="7063409" cy="4062651"/>
          </a:xfrm>
          <a:prstGeom prst="rect">
            <a:avLst/>
          </a:prstGeom>
          <a:noFill/>
        </p:spPr>
        <p:txBody>
          <a:bodyPr wrap="square" rtlCol="0">
            <a:spAutoFit/>
          </a:bodyPr>
          <a:lstStyle/>
          <a:p>
            <a:pPr lvl="0" defTabSz="914400" eaLnBrk="0" fontAlgn="base" hangingPunct="0">
              <a:spcBef>
                <a:spcPct val="0"/>
              </a:spcBef>
              <a:spcAft>
                <a:spcPct val="0"/>
              </a:spcAft>
              <a:buFontTx/>
              <a:buChar char="•"/>
            </a:pPr>
            <a:r>
              <a:rPr lang="en-US" altLang="en-US" sz="2400" dirty="0">
                <a:latin typeface="Arial" panose="020B0604020202020204" pitchFamily="34" charset="0"/>
              </a:rPr>
              <a:t>The first step is </a:t>
            </a:r>
            <a:r>
              <a:rPr lang="en-US" altLang="en-US" sz="2400" b="1" dirty="0">
                <a:latin typeface="Arial" panose="020B0604020202020204" pitchFamily="34" charset="0"/>
              </a:rPr>
              <a:t>recognition</a:t>
            </a:r>
            <a:r>
              <a:rPr lang="en-US" altLang="en-US" sz="2400" dirty="0">
                <a:latin typeface="Arial" panose="020B0604020202020204" pitchFamily="34" charset="0"/>
              </a:rPr>
              <a:t>: When you hear one of those classic phrases in your head (or feel the associated emotion), label it as hazardous. </a:t>
            </a:r>
          </a:p>
          <a:p>
            <a:pPr lvl="0" defTabSz="914400" eaLnBrk="0" fontAlgn="base" hangingPunct="0">
              <a:spcBef>
                <a:spcPct val="0"/>
              </a:spcBef>
              <a:spcAft>
                <a:spcPct val="0"/>
              </a:spcAft>
              <a:buFontTx/>
              <a:buChar char="•"/>
            </a:pPr>
            <a:endParaRPr lang="en-US" altLang="en-US" sz="2400" dirty="0">
              <a:latin typeface="Arial" panose="020B0604020202020204" pitchFamily="34" charset="0"/>
            </a:endParaRPr>
          </a:p>
          <a:p>
            <a:pPr lvl="0" defTabSz="914400" eaLnBrk="0" fontAlgn="base" hangingPunct="0">
              <a:spcBef>
                <a:spcPct val="0"/>
              </a:spcBef>
              <a:spcAft>
                <a:spcPct val="0"/>
              </a:spcAft>
              <a:buFontTx/>
              <a:buChar char="•"/>
            </a:pPr>
            <a:r>
              <a:rPr lang="en-US" altLang="en-US" sz="2400" dirty="0">
                <a:latin typeface="Arial" panose="020B0604020202020204" pitchFamily="34" charset="0"/>
              </a:rPr>
              <a:t>Immediately replace it with the antidote (say it out loud if needed). </a:t>
            </a:r>
          </a:p>
          <a:p>
            <a:pPr lvl="0" defTabSz="914400" eaLnBrk="0" fontAlgn="base" hangingPunct="0">
              <a:spcBef>
                <a:spcPct val="0"/>
              </a:spcBef>
              <a:spcAft>
                <a:spcPct val="0"/>
              </a:spcAft>
              <a:buFontTx/>
              <a:buChar char="•"/>
            </a:pPr>
            <a:endParaRPr lang="en-US" altLang="en-US" sz="2400" dirty="0">
              <a:latin typeface="Arial" panose="020B0604020202020204" pitchFamily="34" charset="0"/>
            </a:endParaRPr>
          </a:p>
          <a:p>
            <a:pPr lvl="0" defTabSz="914400" eaLnBrk="0" fontAlgn="base" hangingPunct="0">
              <a:spcBef>
                <a:spcPct val="0"/>
              </a:spcBef>
              <a:spcAft>
                <a:spcPct val="0"/>
              </a:spcAft>
              <a:buFontTx/>
              <a:buChar char="•"/>
            </a:pPr>
            <a:r>
              <a:rPr lang="en-US" altLang="en-US" sz="2400" dirty="0">
                <a:latin typeface="Arial" panose="020B0604020202020204" pitchFamily="34" charset="0"/>
              </a:rPr>
              <a:t>These attitudes often combine (e.g., impulsivity + macho during a rushed approach, or invulnerability + anti-authority when skipping weather checks). </a:t>
            </a:r>
          </a:p>
          <a:p>
            <a:pPr lvl="0" defTabSz="914400" eaLnBrk="0" fontAlgn="base" hangingPunct="0">
              <a:spcBef>
                <a:spcPct val="0"/>
              </a:spcBef>
              <a:spcAft>
                <a:spcPct val="0"/>
              </a:spcAft>
              <a:buFontTx/>
              <a:buChar char="•"/>
            </a:pPr>
            <a:endParaRPr lang="en-US" altLang="en-US" dirty="0">
              <a:latin typeface="Arial" panose="020B0604020202020204" pitchFamily="34" charset="0"/>
            </a:endParaRPr>
          </a:p>
        </p:txBody>
      </p:sp>
    </p:spTree>
    <p:extLst>
      <p:ext uri="{BB962C8B-B14F-4D97-AF65-F5344CB8AC3E}">
        <p14:creationId xmlns:p14="http://schemas.microsoft.com/office/powerpoint/2010/main" val="908587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60966A2-51C5-8FEA-EB4E-368BA7FE3BAB}"/>
              </a:ext>
            </a:extLst>
          </p:cNvPr>
          <p:cNvGraphicFramePr>
            <a:graphicFrameLocks noGrp="1"/>
          </p:cNvGraphicFramePr>
          <p:nvPr>
            <p:extLst>
              <p:ext uri="{D42A27DB-BD31-4B8C-83A1-F6EECF244321}">
                <p14:modId xmlns:p14="http://schemas.microsoft.com/office/powerpoint/2010/main" val="3393637392"/>
              </p:ext>
            </p:extLst>
          </p:nvPr>
        </p:nvGraphicFramePr>
        <p:xfrm>
          <a:off x="457200" y="1397000"/>
          <a:ext cx="8229600" cy="3616960"/>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val="1446910930"/>
                    </a:ext>
                  </a:extLst>
                </a:gridCol>
                <a:gridCol w="4114800">
                  <a:extLst>
                    <a:ext uri="{9D8B030D-6E8A-4147-A177-3AD203B41FA5}">
                      <a16:colId xmlns:a16="http://schemas.microsoft.com/office/drawing/2014/main" val="2716522829"/>
                    </a:ext>
                  </a:extLst>
                </a:gridCol>
              </a:tblGrid>
              <a:tr h="370840">
                <a:tc gridSpan="2">
                  <a:txBody>
                    <a:bodyPr/>
                    <a:lstStyle/>
                    <a:p>
                      <a:pPr algn="ctr"/>
                      <a:r>
                        <a:rPr lang="en-US" sz="4000" dirty="0"/>
                        <a:t>Anti-Authority</a:t>
                      </a:r>
                    </a:p>
                    <a:p>
                      <a:pPr algn="ctr"/>
                      <a:endParaRPr lang="en-US" sz="4000" dirty="0"/>
                    </a:p>
                  </a:txBody>
                  <a:tcPr/>
                </a:tc>
                <a:tc hMerge="1">
                  <a:txBody>
                    <a:bodyPr/>
                    <a:lstStyle/>
                    <a:p>
                      <a:endParaRPr lang="en-US" dirty="0"/>
                    </a:p>
                  </a:txBody>
                  <a:tcPr/>
                </a:tc>
                <a:extLst>
                  <a:ext uri="{0D108BD9-81ED-4DB2-BD59-A6C34878D82A}">
                    <a16:rowId xmlns:a16="http://schemas.microsoft.com/office/drawing/2014/main" val="167449049"/>
                  </a:ext>
                </a:extLst>
              </a:tr>
              <a:tr h="370840">
                <a:tc>
                  <a:txBody>
                    <a:bodyPr/>
                    <a:lstStyle/>
                    <a:p>
                      <a:pPr algn="ctr"/>
                      <a:r>
                        <a:rPr lang="en-US" sz="2400" dirty="0">
                          <a:solidFill>
                            <a:schemeClr val="bg2">
                              <a:lumMod val="40000"/>
                              <a:lumOff val="60000"/>
                            </a:schemeClr>
                          </a:solidFill>
                        </a:rPr>
                        <a:t>Don’t tell me what to do</a:t>
                      </a:r>
                    </a:p>
                  </a:txBody>
                  <a:tcPr/>
                </a:tc>
                <a:tc>
                  <a:txBody>
                    <a:bodyPr/>
                    <a:lstStyle/>
                    <a:p>
                      <a:pPr algn="ctr"/>
                      <a:r>
                        <a:rPr lang="en-US" sz="2400" dirty="0">
                          <a:solidFill>
                            <a:schemeClr val="accent3">
                              <a:lumMod val="40000"/>
                              <a:lumOff val="60000"/>
                            </a:schemeClr>
                          </a:solidFill>
                        </a:rPr>
                        <a:t>Follow the rules. They are usually right.</a:t>
                      </a:r>
                    </a:p>
                  </a:txBody>
                  <a:tcPr/>
                </a:tc>
                <a:extLst>
                  <a:ext uri="{0D108BD9-81ED-4DB2-BD59-A6C34878D82A}">
                    <a16:rowId xmlns:a16="http://schemas.microsoft.com/office/drawing/2014/main" val="123981796"/>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66697706"/>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34937061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62186047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16292578"/>
                  </a:ext>
                </a:extLst>
              </a:tr>
            </a:tbl>
          </a:graphicData>
        </a:graphic>
      </p:graphicFrame>
    </p:spTree>
    <p:extLst>
      <p:ext uri="{BB962C8B-B14F-4D97-AF65-F5344CB8AC3E}">
        <p14:creationId xmlns:p14="http://schemas.microsoft.com/office/powerpoint/2010/main" val="2406623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7E3DD7A-5C4A-C8FF-2BF2-06FD812FBD32}"/>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50735FD-D7DC-D4F5-7A2E-D1663935BFFE}"/>
              </a:ext>
            </a:extLst>
          </p:cNvPr>
          <p:cNvGraphicFramePr>
            <a:graphicFrameLocks noGrp="1"/>
          </p:cNvGraphicFramePr>
          <p:nvPr>
            <p:extLst>
              <p:ext uri="{D42A27DB-BD31-4B8C-83A1-F6EECF244321}">
                <p14:modId xmlns:p14="http://schemas.microsoft.com/office/powerpoint/2010/main" val="3403637620"/>
              </p:ext>
            </p:extLst>
          </p:nvPr>
        </p:nvGraphicFramePr>
        <p:xfrm>
          <a:off x="457200" y="1397000"/>
          <a:ext cx="8229600" cy="5618480"/>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val="1446910930"/>
                    </a:ext>
                  </a:extLst>
                </a:gridCol>
                <a:gridCol w="4114800">
                  <a:extLst>
                    <a:ext uri="{9D8B030D-6E8A-4147-A177-3AD203B41FA5}">
                      <a16:colId xmlns:a16="http://schemas.microsoft.com/office/drawing/2014/main" val="2716522829"/>
                    </a:ext>
                  </a:extLst>
                </a:gridCol>
              </a:tblGrid>
              <a:tr h="370840">
                <a:tc gridSpan="2">
                  <a:txBody>
                    <a:bodyPr/>
                    <a:lstStyle/>
                    <a:p>
                      <a:pPr algn="ctr"/>
                      <a:r>
                        <a:rPr lang="en-US" sz="4000" dirty="0"/>
                        <a:t>Anti-Authority</a:t>
                      </a:r>
                    </a:p>
                    <a:p>
                      <a:pPr algn="ctr"/>
                      <a:endParaRPr lang="en-US" sz="4000" dirty="0"/>
                    </a:p>
                  </a:txBody>
                  <a:tcPr/>
                </a:tc>
                <a:tc hMerge="1">
                  <a:txBody>
                    <a:bodyPr/>
                    <a:lstStyle/>
                    <a:p>
                      <a:endParaRPr lang="en-US" dirty="0"/>
                    </a:p>
                  </a:txBody>
                  <a:tcPr/>
                </a:tc>
                <a:extLst>
                  <a:ext uri="{0D108BD9-81ED-4DB2-BD59-A6C34878D82A}">
                    <a16:rowId xmlns:a16="http://schemas.microsoft.com/office/drawing/2014/main" val="167449049"/>
                  </a:ext>
                </a:extLst>
              </a:tr>
              <a:tr h="370840">
                <a:tc>
                  <a:txBody>
                    <a:bodyPr/>
                    <a:lstStyle/>
                    <a:p>
                      <a:pPr algn="ctr"/>
                      <a:r>
                        <a:rPr lang="en-US" sz="2400" dirty="0">
                          <a:solidFill>
                            <a:schemeClr val="bg2">
                              <a:lumMod val="40000"/>
                              <a:lumOff val="60000"/>
                            </a:schemeClr>
                          </a:solidFill>
                        </a:rPr>
                        <a:t>Don’t tell me what to do</a:t>
                      </a:r>
                    </a:p>
                  </a:txBody>
                  <a:tcPr/>
                </a:tc>
                <a:tc>
                  <a:txBody>
                    <a:bodyPr/>
                    <a:lstStyle/>
                    <a:p>
                      <a:pPr algn="ctr"/>
                      <a:r>
                        <a:rPr lang="en-US" sz="2400" dirty="0">
                          <a:solidFill>
                            <a:schemeClr val="accent3">
                              <a:lumMod val="40000"/>
                              <a:lumOff val="60000"/>
                            </a:schemeClr>
                          </a:solidFill>
                        </a:rPr>
                        <a:t>Follow the rules. They are usually right.</a:t>
                      </a:r>
                    </a:p>
                    <a:p>
                      <a:pPr algn="ctr"/>
                      <a:endParaRPr lang="en-US" sz="2400" dirty="0">
                        <a:solidFill>
                          <a:schemeClr val="accent3">
                            <a:lumMod val="40000"/>
                            <a:lumOff val="60000"/>
                          </a:schemeClr>
                        </a:solidFill>
                      </a:endParaRPr>
                    </a:p>
                  </a:txBody>
                  <a:tcPr/>
                </a:tc>
                <a:extLst>
                  <a:ext uri="{0D108BD9-81ED-4DB2-BD59-A6C34878D82A}">
                    <a16:rowId xmlns:a16="http://schemas.microsoft.com/office/drawing/2014/main" val="123981796"/>
                  </a:ext>
                </a:extLst>
              </a:tr>
              <a:tr h="370840">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a:t>Ignoring requirements for cross country flight</a:t>
                      </a:r>
                    </a:p>
                    <a:p>
                      <a:endParaRPr lang="en-US" dirty="0"/>
                    </a:p>
                  </a:txBody>
                  <a:tcPr/>
                </a:tc>
                <a:tc>
                  <a:txBody>
                    <a:bodyPr/>
                    <a:lstStyle/>
                    <a:p>
                      <a:r>
                        <a:rPr lang="en-US" dirty="0"/>
                        <a:t>Student pilot with low hours and only 0.5 hours simulated instrument time flew cross country without instructor endorsement. </a:t>
                      </a:r>
                    </a:p>
                    <a:p>
                      <a:endParaRPr lang="en-US" dirty="0"/>
                    </a:p>
                  </a:txBody>
                  <a:tcPr/>
                </a:tc>
                <a:extLst>
                  <a:ext uri="{0D108BD9-81ED-4DB2-BD59-A6C34878D82A}">
                    <a16:rowId xmlns:a16="http://schemas.microsoft.com/office/drawing/2014/main" val="1866697706"/>
                  </a:ext>
                </a:extLst>
              </a:tr>
              <a:tr h="370840">
                <a:tc>
                  <a:txBody>
                    <a:bodyPr/>
                    <a:lstStyle/>
                    <a:p>
                      <a:endParaRPr lang="en-US"/>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a:t>Conditions deteriorated into IMC. Fatal descent into terrain.</a:t>
                      </a:r>
                    </a:p>
                    <a:p>
                      <a:endParaRPr lang="en-US" dirty="0"/>
                    </a:p>
                  </a:txBody>
                  <a:tcPr/>
                </a:tc>
                <a:extLst>
                  <a:ext uri="{0D108BD9-81ED-4DB2-BD59-A6C34878D82A}">
                    <a16:rowId xmlns:a16="http://schemas.microsoft.com/office/drawing/2014/main" val="134937061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62186047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16292578"/>
                  </a:ext>
                </a:extLst>
              </a:tr>
            </a:tbl>
          </a:graphicData>
        </a:graphic>
      </p:graphicFrame>
    </p:spTree>
    <p:extLst>
      <p:ext uri="{BB962C8B-B14F-4D97-AF65-F5344CB8AC3E}">
        <p14:creationId xmlns:p14="http://schemas.microsoft.com/office/powerpoint/2010/main" val="3296146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32578" y="515815"/>
            <a:ext cx="3297254" cy="5041546"/>
          </a:xfrm>
        </p:spPr>
        <p:txBody>
          <a:bodyPr>
            <a:noAutofit/>
          </a:bodyPr>
          <a:lstStyle/>
          <a:p>
            <a:pPr marL="0" indent="0" algn="ctr">
              <a:buNone/>
            </a:pPr>
            <a:r>
              <a:rPr lang="en-US" sz="2800" i="1" dirty="0"/>
              <a:t>ADM is a systematic approach to the mental process used by pilots to consistently determine the best course of action in response to a given set of circumstances.</a:t>
            </a:r>
          </a:p>
        </p:txBody>
      </p:sp>
      <p:sp>
        <p:nvSpPr>
          <p:cNvPr id="4" name="Content Placeholder 3"/>
          <p:cNvSpPr>
            <a:spLocks noGrp="1"/>
          </p:cNvSpPr>
          <p:nvPr>
            <p:ph sz="half" idx="2"/>
          </p:nvPr>
        </p:nvSpPr>
        <p:spPr>
          <a:xfrm>
            <a:off x="4329508" y="621323"/>
            <a:ext cx="4481913" cy="4928180"/>
          </a:xfrm>
        </p:spPr>
        <p:txBody>
          <a:bodyPr>
            <a:normAutofit/>
          </a:bodyPr>
          <a:lstStyle/>
          <a:p>
            <a:r>
              <a:rPr lang="en-US" sz="2700" dirty="0"/>
              <a:t>PAVE</a:t>
            </a:r>
          </a:p>
          <a:p>
            <a:pPr marL="0" indent="0">
              <a:buNone/>
            </a:pPr>
            <a:r>
              <a:rPr lang="en-US" dirty="0"/>
              <a:t>The four fundamental risk elements:</a:t>
            </a:r>
          </a:p>
          <a:p>
            <a:endParaRPr lang="en-US" dirty="0"/>
          </a:p>
          <a:p>
            <a:r>
              <a:rPr lang="en-US" sz="2700" b="1" dirty="0"/>
              <a:t>P</a:t>
            </a:r>
            <a:r>
              <a:rPr lang="en-US" sz="2700" dirty="0"/>
              <a:t>ilot</a:t>
            </a:r>
          </a:p>
          <a:p>
            <a:r>
              <a:rPr lang="en-US" sz="2700" b="1" dirty="0"/>
              <a:t>A</a:t>
            </a:r>
            <a:r>
              <a:rPr lang="en-US" sz="2700" dirty="0"/>
              <a:t>ircraft</a:t>
            </a:r>
          </a:p>
          <a:p>
            <a:r>
              <a:rPr lang="en-US" sz="2700" dirty="0" err="1"/>
              <a:t>en</a:t>
            </a:r>
            <a:r>
              <a:rPr lang="en-US" sz="2700" b="1" dirty="0" err="1"/>
              <a:t>V</a:t>
            </a:r>
            <a:r>
              <a:rPr lang="en-US" sz="2700" dirty="0" err="1"/>
              <a:t>ironment</a:t>
            </a:r>
            <a:endParaRPr lang="en-US" sz="2700" dirty="0"/>
          </a:p>
          <a:p>
            <a:r>
              <a:rPr lang="en-US" sz="2700" b="1" dirty="0"/>
              <a:t>E</a:t>
            </a:r>
            <a:r>
              <a:rPr lang="en-US" sz="2700" dirty="0"/>
              <a:t>xternal Pressures</a:t>
            </a:r>
          </a:p>
          <a:p>
            <a:endParaRPr lang="en-US" dirty="0"/>
          </a:p>
        </p:txBody>
      </p:sp>
    </p:spTree>
    <p:extLst>
      <p:ext uri="{BB962C8B-B14F-4D97-AF65-F5344CB8AC3E}">
        <p14:creationId xmlns:p14="http://schemas.microsoft.com/office/powerpoint/2010/main" val="69726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A79F8A7-4ECF-1E7A-C150-2E3BEDD8D53D}"/>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54AAFC6-F972-2297-CDAC-C2D328901BF7}"/>
              </a:ext>
            </a:extLst>
          </p:cNvPr>
          <p:cNvGraphicFramePr>
            <a:graphicFrameLocks noGrp="1"/>
          </p:cNvGraphicFramePr>
          <p:nvPr>
            <p:extLst>
              <p:ext uri="{D42A27DB-BD31-4B8C-83A1-F6EECF244321}">
                <p14:modId xmlns:p14="http://schemas.microsoft.com/office/powerpoint/2010/main" val="1721625117"/>
              </p:ext>
            </p:extLst>
          </p:nvPr>
        </p:nvGraphicFramePr>
        <p:xfrm>
          <a:off x="457200" y="482600"/>
          <a:ext cx="8229600" cy="7538720"/>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val="1446910930"/>
                    </a:ext>
                  </a:extLst>
                </a:gridCol>
                <a:gridCol w="4114800">
                  <a:extLst>
                    <a:ext uri="{9D8B030D-6E8A-4147-A177-3AD203B41FA5}">
                      <a16:colId xmlns:a16="http://schemas.microsoft.com/office/drawing/2014/main" val="2716522829"/>
                    </a:ext>
                  </a:extLst>
                </a:gridCol>
              </a:tblGrid>
              <a:tr h="370840">
                <a:tc gridSpan="2">
                  <a:txBody>
                    <a:bodyPr/>
                    <a:lstStyle/>
                    <a:p>
                      <a:pPr algn="ctr"/>
                      <a:r>
                        <a:rPr lang="en-US" sz="4000" dirty="0"/>
                        <a:t>Anti-Authority</a:t>
                      </a:r>
                    </a:p>
                    <a:p>
                      <a:pPr algn="ctr"/>
                      <a:endParaRPr lang="en-US" sz="4000" dirty="0"/>
                    </a:p>
                  </a:txBody>
                  <a:tcPr/>
                </a:tc>
                <a:tc hMerge="1">
                  <a:txBody>
                    <a:bodyPr/>
                    <a:lstStyle/>
                    <a:p>
                      <a:endParaRPr lang="en-US" dirty="0"/>
                    </a:p>
                  </a:txBody>
                  <a:tcPr/>
                </a:tc>
                <a:extLst>
                  <a:ext uri="{0D108BD9-81ED-4DB2-BD59-A6C34878D82A}">
                    <a16:rowId xmlns:a16="http://schemas.microsoft.com/office/drawing/2014/main" val="167449049"/>
                  </a:ext>
                </a:extLst>
              </a:tr>
              <a:tr h="370840">
                <a:tc>
                  <a:txBody>
                    <a:bodyPr/>
                    <a:lstStyle/>
                    <a:p>
                      <a:pPr algn="ctr"/>
                      <a:r>
                        <a:rPr lang="en-US" sz="2400" dirty="0">
                          <a:solidFill>
                            <a:schemeClr val="bg2">
                              <a:lumMod val="40000"/>
                              <a:lumOff val="60000"/>
                            </a:schemeClr>
                          </a:solidFill>
                        </a:rPr>
                        <a:t>Don’t tell me what to do</a:t>
                      </a:r>
                    </a:p>
                  </a:txBody>
                  <a:tcPr/>
                </a:tc>
                <a:tc>
                  <a:txBody>
                    <a:bodyPr/>
                    <a:lstStyle/>
                    <a:p>
                      <a:pPr algn="ctr"/>
                      <a:r>
                        <a:rPr lang="en-US" sz="2400" dirty="0">
                          <a:solidFill>
                            <a:schemeClr val="accent3">
                              <a:lumMod val="40000"/>
                              <a:lumOff val="60000"/>
                            </a:schemeClr>
                          </a:solidFill>
                        </a:rPr>
                        <a:t>Follow the rules. They are usually right.</a:t>
                      </a:r>
                    </a:p>
                    <a:p>
                      <a:pPr algn="ctr"/>
                      <a:endParaRPr lang="en-US" sz="2400" dirty="0">
                        <a:solidFill>
                          <a:schemeClr val="accent3">
                            <a:lumMod val="40000"/>
                            <a:lumOff val="60000"/>
                          </a:schemeClr>
                        </a:solidFill>
                      </a:endParaRPr>
                    </a:p>
                  </a:txBody>
                  <a:tcPr/>
                </a:tc>
                <a:extLst>
                  <a:ext uri="{0D108BD9-81ED-4DB2-BD59-A6C34878D82A}">
                    <a16:rowId xmlns:a16="http://schemas.microsoft.com/office/drawing/2014/main" val="123981796"/>
                  </a:ext>
                </a:extLst>
              </a:tr>
              <a:tr h="370840">
                <a:tc>
                  <a:txBody>
                    <a:bodyPr/>
                    <a:lstStyle/>
                    <a:p>
                      <a:r>
                        <a:rPr lang="en-US" dirty="0"/>
                        <a:t>Disregard for checklists and procedures</a:t>
                      </a:r>
                    </a:p>
                    <a:p>
                      <a:endParaRPr lang="en-US" dirty="0"/>
                    </a:p>
                  </a:txBody>
                  <a:tcPr/>
                </a:tc>
                <a:tc>
                  <a:txBody>
                    <a:bodyPr/>
                    <a:lstStyle/>
                    <a:p>
                      <a:r>
                        <a:rPr lang="en-US" dirty="0"/>
                        <a:t>Business jet crash: crew failed to unlock flight controls or perform the required flight control check during the "After Start" and "Taxi" checklists. </a:t>
                      </a:r>
                    </a:p>
                    <a:p>
                      <a:endParaRPr lang="en-US" dirty="0"/>
                    </a:p>
                  </a:txBody>
                  <a:tcPr/>
                </a:tc>
                <a:extLst>
                  <a:ext uri="{0D108BD9-81ED-4DB2-BD59-A6C34878D82A}">
                    <a16:rowId xmlns:a16="http://schemas.microsoft.com/office/drawing/2014/main" val="1866697706"/>
                  </a:ext>
                </a:extLst>
              </a:tr>
              <a:tr h="370840">
                <a:tc>
                  <a:txBody>
                    <a:bodyPr/>
                    <a:lstStyle/>
                    <a:p>
                      <a:endParaRPr lang="en-US"/>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a:t>Investigation revealed this wasn't a one-off: they had skipped these critical steps on 98% of their previous 175 flights, relying on memory and routine instead of proper challenge-response procedures.</a:t>
                      </a:r>
                    </a:p>
                    <a:p>
                      <a:pPr marL="0" marR="0" lvl="0" indent="0" algn="l" defTabSz="457207" rtl="0" eaLnBrk="1" fontAlgn="auto" latinLnBrk="0" hangingPunct="1">
                        <a:lnSpc>
                          <a:spcPct val="100000"/>
                        </a:lnSpc>
                        <a:spcBef>
                          <a:spcPts val="0"/>
                        </a:spcBef>
                        <a:spcAft>
                          <a:spcPts val="0"/>
                        </a:spcAft>
                        <a:buClrTx/>
                        <a:buSzTx/>
                        <a:buFontTx/>
                        <a:buNone/>
                        <a:tabLst/>
                        <a:defRPr/>
                      </a:pPr>
                      <a:endParaRPr lang="en-US" dirty="0"/>
                    </a:p>
                    <a:p>
                      <a:endParaRPr lang="en-US" dirty="0"/>
                    </a:p>
                  </a:txBody>
                  <a:tcPr/>
                </a:tc>
                <a:extLst>
                  <a:ext uri="{0D108BD9-81ED-4DB2-BD59-A6C34878D82A}">
                    <a16:rowId xmlns:a16="http://schemas.microsoft.com/office/drawing/2014/main" val="134937061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62186047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16292578"/>
                  </a:ext>
                </a:extLst>
              </a:tr>
            </a:tbl>
          </a:graphicData>
        </a:graphic>
      </p:graphicFrame>
    </p:spTree>
    <p:extLst>
      <p:ext uri="{BB962C8B-B14F-4D97-AF65-F5344CB8AC3E}">
        <p14:creationId xmlns:p14="http://schemas.microsoft.com/office/powerpoint/2010/main" val="3853107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2C99897-5E5B-4471-B8FF-5D3428D198C5}"/>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EE2ED4D-F9BB-C7CB-57F0-34ED07DF4207}"/>
              </a:ext>
            </a:extLst>
          </p:cNvPr>
          <p:cNvGraphicFramePr>
            <a:graphicFrameLocks noGrp="1"/>
          </p:cNvGraphicFramePr>
          <p:nvPr>
            <p:extLst>
              <p:ext uri="{D42A27DB-BD31-4B8C-83A1-F6EECF244321}">
                <p14:modId xmlns:p14="http://schemas.microsoft.com/office/powerpoint/2010/main" val="3694044474"/>
              </p:ext>
            </p:extLst>
          </p:nvPr>
        </p:nvGraphicFramePr>
        <p:xfrm>
          <a:off x="457200" y="482600"/>
          <a:ext cx="8229600" cy="5151120"/>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val="1446910930"/>
                    </a:ext>
                  </a:extLst>
                </a:gridCol>
                <a:gridCol w="4114800">
                  <a:extLst>
                    <a:ext uri="{9D8B030D-6E8A-4147-A177-3AD203B41FA5}">
                      <a16:colId xmlns:a16="http://schemas.microsoft.com/office/drawing/2014/main" val="2716522829"/>
                    </a:ext>
                  </a:extLst>
                </a:gridCol>
              </a:tblGrid>
              <a:tr h="370840">
                <a:tc gridSpan="2">
                  <a:txBody>
                    <a:bodyPr/>
                    <a:lstStyle/>
                    <a:p>
                      <a:pPr algn="ctr"/>
                      <a:r>
                        <a:rPr lang="en-US" sz="4000" dirty="0"/>
                        <a:t>Anti-Authority</a:t>
                      </a:r>
                    </a:p>
                    <a:p>
                      <a:pPr algn="ctr"/>
                      <a:endParaRPr lang="en-US" sz="4000" dirty="0"/>
                    </a:p>
                  </a:txBody>
                  <a:tcPr/>
                </a:tc>
                <a:tc hMerge="1">
                  <a:txBody>
                    <a:bodyPr/>
                    <a:lstStyle/>
                    <a:p>
                      <a:endParaRPr lang="en-US" dirty="0"/>
                    </a:p>
                  </a:txBody>
                  <a:tcPr/>
                </a:tc>
                <a:extLst>
                  <a:ext uri="{0D108BD9-81ED-4DB2-BD59-A6C34878D82A}">
                    <a16:rowId xmlns:a16="http://schemas.microsoft.com/office/drawing/2014/main" val="167449049"/>
                  </a:ext>
                </a:extLst>
              </a:tr>
              <a:tr h="370840">
                <a:tc>
                  <a:txBody>
                    <a:bodyPr/>
                    <a:lstStyle/>
                    <a:p>
                      <a:pPr algn="ctr"/>
                      <a:r>
                        <a:rPr lang="en-US" sz="2400" dirty="0">
                          <a:solidFill>
                            <a:schemeClr val="bg2">
                              <a:lumMod val="40000"/>
                              <a:lumOff val="60000"/>
                            </a:schemeClr>
                          </a:solidFill>
                        </a:rPr>
                        <a:t>Don’t tell me what to do</a:t>
                      </a:r>
                    </a:p>
                  </a:txBody>
                  <a:tcPr/>
                </a:tc>
                <a:tc>
                  <a:txBody>
                    <a:bodyPr/>
                    <a:lstStyle/>
                    <a:p>
                      <a:pPr algn="ctr"/>
                      <a:r>
                        <a:rPr lang="en-US" sz="2400" dirty="0">
                          <a:solidFill>
                            <a:schemeClr val="accent3">
                              <a:lumMod val="40000"/>
                              <a:lumOff val="60000"/>
                            </a:schemeClr>
                          </a:solidFill>
                        </a:rPr>
                        <a:t>Follow the rules. They are usually right.</a:t>
                      </a:r>
                    </a:p>
                    <a:p>
                      <a:pPr algn="ctr"/>
                      <a:endParaRPr lang="en-US" sz="2400" dirty="0">
                        <a:solidFill>
                          <a:schemeClr val="accent3">
                            <a:lumMod val="40000"/>
                            <a:lumOff val="60000"/>
                          </a:schemeClr>
                        </a:solidFill>
                      </a:endParaRPr>
                    </a:p>
                  </a:txBody>
                  <a:tcPr/>
                </a:tc>
                <a:extLst>
                  <a:ext uri="{0D108BD9-81ED-4DB2-BD59-A6C34878D82A}">
                    <a16:rowId xmlns:a16="http://schemas.microsoft.com/office/drawing/2014/main" val="123981796"/>
                  </a:ext>
                </a:extLst>
              </a:tr>
              <a:tr h="370840">
                <a:tc>
                  <a:txBody>
                    <a:bodyPr/>
                    <a:lstStyle/>
                    <a:p>
                      <a:r>
                        <a:rPr lang="en-US" dirty="0"/>
                        <a:t>Violating </a:t>
                      </a:r>
                      <a:r>
                        <a:rPr lang="en-US" dirty="0" err="1"/>
                        <a:t>restrctions</a:t>
                      </a:r>
                      <a:endParaRPr lang="en-US" dirty="0"/>
                    </a:p>
                  </a:txBody>
                  <a:tcPr/>
                </a:tc>
                <a:tc>
                  <a:txBody>
                    <a:bodyPr/>
                    <a:lstStyle/>
                    <a:p>
                      <a:r>
                        <a:rPr lang="en-US" dirty="0"/>
                        <a:t>Flight crew executed circling approach at night to Aspen airport despite a specific FAA (NOTAM) prohibition due to terrain and descent requirements. </a:t>
                      </a:r>
                    </a:p>
                    <a:p>
                      <a:endParaRPr lang="en-US" dirty="0"/>
                    </a:p>
                  </a:txBody>
                  <a:tcPr/>
                </a:tc>
                <a:extLst>
                  <a:ext uri="{0D108BD9-81ED-4DB2-BD59-A6C34878D82A}">
                    <a16:rowId xmlns:a16="http://schemas.microsoft.com/office/drawing/2014/main" val="1866697706"/>
                  </a:ext>
                </a:extLst>
              </a:tr>
              <a:tr h="370840">
                <a:tc>
                  <a:txBody>
                    <a:bodyPr/>
                    <a:lstStyle/>
                    <a:p>
                      <a:endParaRPr lang="en-US"/>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a:effectLst/>
                        </a:rPr>
                        <a:t>15 passengers and 3 crew all died.</a:t>
                      </a:r>
                    </a:p>
                    <a:p>
                      <a:pPr marL="0" marR="0" lvl="0" indent="0" algn="l" defTabSz="457207" rtl="0" eaLnBrk="1" fontAlgn="auto" latinLnBrk="0" hangingPunct="1">
                        <a:lnSpc>
                          <a:spcPct val="100000"/>
                        </a:lnSpc>
                        <a:spcBef>
                          <a:spcPts val="0"/>
                        </a:spcBef>
                        <a:spcAft>
                          <a:spcPts val="0"/>
                        </a:spcAft>
                        <a:buClrTx/>
                        <a:buSzTx/>
                        <a:buFontTx/>
                        <a:buNone/>
                        <a:tabLst/>
                        <a:defRPr/>
                      </a:pPr>
                      <a:endParaRPr lang="en-US" dirty="0"/>
                    </a:p>
                    <a:p>
                      <a:endParaRPr lang="en-US" dirty="0"/>
                    </a:p>
                  </a:txBody>
                  <a:tcPr/>
                </a:tc>
                <a:extLst>
                  <a:ext uri="{0D108BD9-81ED-4DB2-BD59-A6C34878D82A}">
                    <a16:rowId xmlns:a16="http://schemas.microsoft.com/office/drawing/2014/main" val="1349370613"/>
                  </a:ext>
                </a:extLst>
              </a:tr>
            </a:tbl>
          </a:graphicData>
        </a:graphic>
      </p:graphicFrame>
    </p:spTree>
    <p:extLst>
      <p:ext uri="{BB962C8B-B14F-4D97-AF65-F5344CB8AC3E}">
        <p14:creationId xmlns:p14="http://schemas.microsoft.com/office/powerpoint/2010/main" val="1745832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97282-104F-A5AA-034F-80885DC5ED5D}"/>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B96645F-7384-4056-53F6-DCE132AC98E6}"/>
              </a:ext>
            </a:extLst>
          </p:cNvPr>
          <p:cNvGraphicFramePr>
            <a:graphicFrameLocks noGrp="1"/>
          </p:cNvGraphicFramePr>
          <p:nvPr>
            <p:extLst>
              <p:ext uri="{D42A27DB-BD31-4B8C-83A1-F6EECF244321}">
                <p14:modId xmlns:p14="http://schemas.microsoft.com/office/powerpoint/2010/main" val="104935976"/>
              </p:ext>
            </p:extLst>
          </p:nvPr>
        </p:nvGraphicFramePr>
        <p:xfrm>
          <a:off x="457200" y="1397000"/>
          <a:ext cx="8229600" cy="3251200"/>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val="1446910930"/>
                    </a:ext>
                  </a:extLst>
                </a:gridCol>
                <a:gridCol w="4114800">
                  <a:extLst>
                    <a:ext uri="{9D8B030D-6E8A-4147-A177-3AD203B41FA5}">
                      <a16:colId xmlns:a16="http://schemas.microsoft.com/office/drawing/2014/main" val="2716522829"/>
                    </a:ext>
                  </a:extLst>
                </a:gridCol>
              </a:tblGrid>
              <a:tr h="370840">
                <a:tc gridSpan="2">
                  <a:txBody>
                    <a:bodyPr/>
                    <a:lstStyle/>
                    <a:p>
                      <a:pPr algn="ctr"/>
                      <a:r>
                        <a:rPr lang="en-US" sz="4000" dirty="0"/>
                        <a:t>Impulsivity</a:t>
                      </a:r>
                    </a:p>
                    <a:p>
                      <a:pPr algn="ctr"/>
                      <a:endParaRPr lang="en-US" sz="4000" dirty="0"/>
                    </a:p>
                  </a:txBody>
                  <a:tcPr/>
                </a:tc>
                <a:tc hMerge="1">
                  <a:txBody>
                    <a:bodyPr/>
                    <a:lstStyle/>
                    <a:p>
                      <a:endParaRPr lang="en-US" dirty="0"/>
                    </a:p>
                  </a:txBody>
                  <a:tcPr/>
                </a:tc>
                <a:extLst>
                  <a:ext uri="{0D108BD9-81ED-4DB2-BD59-A6C34878D82A}">
                    <a16:rowId xmlns:a16="http://schemas.microsoft.com/office/drawing/2014/main" val="167449049"/>
                  </a:ext>
                </a:extLst>
              </a:tr>
              <a:tr h="370840">
                <a:tc>
                  <a:txBody>
                    <a:bodyPr/>
                    <a:lstStyle/>
                    <a:p>
                      <a:pPr algn="ctr"/>
                      <a:r>
                        <a:rPr lang="en-US" sz="2400" dirty="0">
                          <a:solidFill>
                            <a:schemeClr val="bg2">
                              <a:lumMod val="40000"/>
                              <a:lumOff val="60000"/>
                            </a:schemeClr>
                          </a:solidFill>
                        </a:rPr>
                        <a:t>Do something quickly!</a:t>
                      </a:r>
                    </a:p>
                  </a:txBody>
                  <a:tcPr/>
                </a:tc>
                <a:tc>
                  <a:txBody>
                    <a:bodyPr/>
                    <a:lstStyle/>
                    <a:p>
                      <a:pPr algn="ctr"/>
                      <a:r>
                        <a:rPr lang="en-US" sz="2400" dirty="0">
                          <a:solidFill>
                            <a:schemeClr val="accent3">
                              <a:lumMod val="40000"/>
                              <a:lumOff val="60000"/>
                            </a:schemeClr>
                          </a:solidFill>
                        </a:rPr>
                        <a:t>Not so fast. Think first.</a:t>
                      </a:r>
                    </a:p>
                  </a:txBody>
                  <a:tcPr/>
                </a:tc>
                <a:extLst>
                  <a:ext uri="{0D108BD9-81ED-4DB2-BD59-A6C34878D82A}">
                    <a16:rowId xmlns:a16="http://schemas.microsoft.com/office/drawing/2014/main" val="123981796"/>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66697706"/>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34937061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62186047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16292578"/>
                  </a:ext>
                </a:extLst>
              </a:tr>
            </a:tbl>
          </a:graphicData>
        </a:graphic>
      </p:graphicFrame>
    </p:spTree>
    <p:extLst>
      <p:ext uri="{BB962C8B-B14F-4D97-AF65-F5344CB8AC3E}">
        <p14:creationId xmlns:p14="http://schemas.microsoft.com/office/powerpoint/2010/main" val="2533284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740AA-E364-97C3-4341-A9085E0B1308}"/>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6E061C1-9CBE-6B7A-8BDD-DEAF657553A9}"/>
              </a:ext>
            </a:extLst>
          </p:cNvPr>
          <p:cNvGraphicFramePr>
            <a:graphicFrameLocks noGrp="1"/>
          </p:cNvGraphicFramePr>
          <p:nvPr>
            <p:extLst>
              <p:ext uri="{D42A27DB-BD31-4B8C-83A1-F6EECF244321}">
                <p14:modId xmlns:p14="http://schemas.microsoft.com/office/powerpoint/2010/main" val="736327051"/>
              </p:ext>
            </p:extLst>
          </p:nvPr>
        </p:nvGraphicFramePr>
        <p:xfrm>
          <a:off x="457200" y="160020"/>
          <a:ext cx="8229600" cy="7081520"/>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val="1446910930"/>
                    </a:ext>
                  </a:extLst>
                </a:gridCol>
                <a:gridCol w="4114800">
                  <a:extLst>
                    <a:ext uri="{9D8B030D-6E8A-4147-A177-3AD203B41FA5}">
                      <a16:colId xmlns:a16="http://schemas.microsoft.com/office/drawing/2014/main" val="2716522829"/>
                    </a:ext>
                  </a:extLst>
                </a:gridCol>
              </a:tblGrid>
              <a:tr h="370840">
                <a:tc gridSpan="2">
                  <a:txBody>
                    <a:bodyPr/>
                    <a:lstStyle/>
                    <a:p>
                      <a:pPr algn="ctr"/>
                      <a:r>
                        <a:rPr lang="en-US" sz="4000" dirty="0"/>
                        <a:t>Impulsivity</a:t>
                      </a:r>
                    </a:p>
                    <a:p>
                      <a:pPr algn="ctr"/>
                      <a:endParaRPr lang="en-US" sz="4000" dirty="0"/>
                    </a:p>
                  </a:txBody>
                  <a:tcPr/>
                </a:tc>
                <a:tc hMerge="1">
                  <a:txBody>
                    <a:bodyPr/>
                    <a:lstStyle/>
                    <a:p>
                      <a:endParaRPr lang="en-US" dirty="0"/>
                    </a:p>
                  </a:txBody>
                  <a:tcPr/>
                </a:tc>
                <a:extLst>
                  <a:ext uri="{0D108BD9-81ED-4DB2-BD59-A6C34878D82A}">
                    <a16:rowId xmlns:a16="http://schemas.microsoft.com/office/drawing/2014/main" val="167449049"/>
                  </a:ext>
                </a:extLst>
              </a:tr>
              <a:tr h="370840">
                <a:tc>
                  <a:txBody>
                    <a:bodyPr/>
                    <a:lstStyle/>
                    <a:p>
                      <a:pPr algn="ctr"/>
                      <a:r>
                        <a:rPr lang="en-US" sz="2400" dirty="0">
                          <a:solidFill>
                            <a:schemeClr val="bg2">
                              <a:lumMod val="40000"/>
                              <a:lumOff val="60000"/>
                            </a:schemeClr>
                          </a:solidFill>
                        </a:rPr>
                        <a:t>Do something quickly!</a:t>
                      </a:r>
                    </a:p>
                  </a:txBody>
                  <a:tcPr/>
                </a:tc>
                <a:tc>
                  <a:txBody>
                    <a:bodyPr/>
                    <a:lstStyle/>
                    <a:p>
                      <a:pPr algn="ctr"/>
                      <a:r>
                        <a:rPr lang="en-US" sz="2400" dirty="0">
                          <a:solidFill>
                            <a:schemeClr val="accent3">
                              <a:lumMod val="40000"/>
                              <a:lumOff val="60000"/>
                            </a:schemeClr>
                          </a:solidFill>
                        </a:rPr>
                        <a:t>Not so fast. Think first.</a:t>
                      </a:r>
                    </a:p>
                  </a:txBody>
                  <a:tcPr/>
                </a:tc>
                <a:extLst>
                  <a:ext uri="{0D108BD9-81ED-4DB2-BD59-A6C34878D82A}">
                    <a16:rowId xmlns:a16="http://schemas.microsoft.com/office/drawing/2014/main" val="123981796"/>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66697706"/>
                  </a:ext>
                </a:extLst>
              </a:tr>
              <a:tr h="370840">
                <a:tc>
                  <a:txBody>
                    <a:bodyPr/>
                    <a:lstStyle/>
                    <a:p>
                      <a:r>
                        <a:rPr lang="en-US" dirty="0"/>
                        <a:t>Wrong control pulled on takeoff</a:t>
                      </a:r>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a:effectLst/>
                        </a:rPr>
                        <a:t>Shortly after takeoff engine began running rough. The pilot in the left seat panicked, grabbed the first knob he saw, and yanked it hard—mistaking it for carburetor heat and instead pulling the mixture control to idle cutoff. The engine quit completely.</a:t>
                      </a:r>
                      <a:endParaRPr lang="en-US" dirty="0"/>
                    </a:p>
                  </a:txBody>
                  <a:tcPr/>
                </a:tc>
                <a:extLst>
                  <a:ext uri="{0D108BD9-81ED-4DB2-BD59-A6C34878D82A}">
                    <a16:rowId xmlns:a16="http://schemas.microsoft.com/office/drawing/2014/main" val="1349370613"/>
                  </a:ext>
                </a:extLst>
              </a:tr>
              <a:tr h="370840">
                <a:tc>
                  <a:txBody>
                    <a:bodyPr/>
                    <a:lstStyle/>
                    <a:p>
                      <a:endParaRPr lang="en-US"/>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a:effectLst/>
                        </a:rPr>
                        <a:t>The airplane crashed into a cemetery a quarter-mile off the runway end, killing both pilots. The mixture knob was found still in the deceased pilot’s hand, pulled so forcefully that the cable detached.</a:t>
                      </a:r>
                    </a:p>
                    <a:p>
                      <a:endParaRPr lang="en-US" dirty="0"/>
                    </a:p>
                  </a:txBody>
                  <a:tcPr/>
                </a:tc>
                <a:extLst>
                  <a:ext uri="{0D108BD9-81ED-4DB2-BD59-A6C34878D82A}">
                    <a16:rowId xmlns:a16="http://schemas.microsoft.com/office/drawing/2014/main" val="362186047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16292578"/>
                  </a:ext>
                </a:extLst>
              </a:tr>
            </a:tbl>
          </a:graphicData>
        </a:graphic>
      </p:graphicFrame>
    </p:spTree>
    <p:extLst>
      <p:ext uri="{BB962C8B-B14F-4D97-AF65-F5344CB8AC3E}">
        <p14:creationId xmlns:p14="http://schemas.microsoft.com/office/powerpoint/2010/main" val="207392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C1AAF-7917-88AE-C338-2FF421C7D00A}"/>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D9150FA-3065-EA87-4671-D907CEC4A774}"/>
              </a:ext>
            </a:extLst>
          </p:cNvPr>
          <p:cNvGraphicFramePr>
            <a:graphicFrameLocks noGrp="1"/>
          </p:cNvGraphicFramePr>
          <p:nvPr>
            <p:extLst>
              <p:ext uri="{D42A27DB-BD31-4B8C-83A1-F6EECF244321}">
                <p14:modId xmlns:p14="http://schemas.microsoft.com/office/powerpoint/2010/main" val="1279351108"/>
              </p:ext>
            </p:extLst>
          </p:nvPr>
        </p:nvGraphicFramePr>
        <p:xfrm>
          <a:off x="457200" y="515812"/>
          <a:ext cx="8229600" cy="6537960"/>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val="1446910930"/>
                    </a:ext>
                  </a:extLst>
                </a:gridCol>
                <a:gridCol w="4114800">
                  <a:extLst>
                    <a:ext uri="{9D8B030D-6E8A-4147-A177-3AD203B41FA5}">
                      <a16:colId xmlns:a16="http://schemas.microsoft.com/office/drawing/2014/main" val="2716522829"/>
                    </a:ext>
                  </a:extLst>
                </a:gridCol>
              </a:tblGrid>
              <a:tr h="370840">
                <a:tc gridSpan="2">
                  <a:txBody>
                    <a:bodyPr/>
                    <a:lstStyle/>
                    <a:p>
                      <a:pPr algn="ctr"/>
                      <a:r>
                        <a:rPr lang="en-US" sz="4000" dirty="0"/>
                        <a:t>Impulsivity</a:t>
                      </a:r>
                    </a:p>
                    <a:p>
                      <a:pPr algn="ctr"/>
                      <a:endParaRPr lang="en-US" sz="4000" dirty="0"/>
                    </a:p>
                  </a:txBody>
                  <a:tcPr/>
                </a:tc>
                <a:tc hMerge="1">
                  <a:txBody>
                    <a:bodyPr/>
                    <a:lstStyle/>
                    <a:p>
                      <a:endParaRPr lang="en-US" dirty="0"/>
                    </a:p>
                  </a:txBody>
                  <a:tcPr/>
                </a:tc>
                <a:extLst>
                  <a:ext uri="{0D108BD9-81ED-4DB2-BD59-A6C34878D82A}">
                    <a16:rowId xmlns:a16="http://schemas.microsoft.com/office/drawing/2014/main" val="167449049"/>
                  </a:ext>
                </a:extLst>
              </a:tr>
              <a:tr h="370840">
                <a:tc>
                  <a:txBody>
                    <a:bodyPr/>
                    <a:lstStyle/>
                    <a:p>
                      <a:pPr algn="ctr"/>
                      <a:r>
                        <a:rPr lang="en-US" sz="2400" dirty="0">
                          <a:solidFill>
                            <a:schemeClr val="bg2">
                              <a:lumMod val="40000"/>
                              <a:lumOff val="60000"/>
                            </a:schemeClr>
                          </a:solidFill>
                        </a:rPr>
                        <a:t>Do something quickly!</a:t>
                      </a:r>
                    </a:p>
                  </a:txBody>
                  <a:tcPr/>
                </a:tc>
                <a:tc>
                  <a:txBody>
                    <a:bodyPr/>
                    <a:lstStyle/>
                    <a:p>
                      <a:pPr algn="ctr"/>
                      <a:r>
                        <a:rPr lang="en-US" sz="2400" dirty="0">
                          <a:solidFill>
                            <a:schemeClr val="accent3">
                              <a:lumMod val="40000"/>
                              <a:lumOff val="60000"/>
                            </a:schemeClr>
                          </a:solidFill>
                        </a:rPr>
                        <a:t>Not so fast. Think first.</a:t>
                      </a:r>
                    </a:p>
                  </a:txBody>
                  <a:tcPr/>
                </a:tc>
                <a:extLst>
                  <a:ext uri="{0D108BD9-81ED-4DB2-BD59-A6C34878D82A}">
                    <a16:rowId xmlns:a16="http://schemas.microsoft.com/office/drawing/2014/main" val="123981796"/>
                  </a:ext>
                </a:extLst>
              </a:tr>
              <a:tr h="370840">
                <a:tc>
                  <a:txBody>
                    <a:bodyPr/>
                    <a:lstStyle/>
                    <a:p>
                      <a:r>
                        <a:rPr lang="en-US" dirty="0"/>
                        <a:t>Reacting inappropriately to conditions</a:t>
                      </a:r>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a:effectLst/>
                        </a:rPr>
                        <a:t>Go-around (TOGA) mode inadvertently activated. Instead of recognizing the mode change, cross-checking instruments, and calmly responding per procedures, the FO reacted with rapid, inappropriate forward elevator inputs. Aircraft entered steep nose-down descent. Only 32 seconds passed from the mode activation to impact; the crew did not recover.</a:t>
                      </a:r>
                    </a:p>
                    <a:p>
                      <a:endParaRPr lang="en-US" dirty="0"/>
                    </a:p>
                  </a:txBody>
                  <a:tcPr/>
                </a:tc>
                <a:extLst>
                  <a:ext uri="{0D108BD9-81ED-4DB2-BD59-A6C34878D82A}">
                    <a16:rowId xmlns:a16="http://schemas.microsoft.com/office/drawing/2014/main" val="1866697706"/>
                  </a:ext>
                </a:extLst>
              </a:tr>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34937061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62186047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16292578"/>
                  </a:ext>
                </a:extLst>
              </a:tr>
            </a:tbl>
          </a:graphicData>
        </a:graphic>
      </p:graphicFrame>
    </p:spTree>
    <p:extLst>
      <p:ext uri="{BB962C8B-B14F-4D97-AF65-F5344CB8AC3E}">
        <p14:creationId xmlns:p14="http://schemas.microsoft.com/office/powerpoint/2010/main" val="3899709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16894-43DB-2B92-79FD-E3509C28699C}"/>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EEACB5C-B8A8-A8FB-6EF0-2EF3A2CA02A9}"/>
              </a:ext>
            </a:extLst>
          </p:cNvPr>
          <p:cNvGraphicFramePr>
            <a:graphicFrameLocks noGrp="1"/>
          </p:cNvGraphicFramePr>
          <p:nvPr>
            <p:extLst>
              <p:ext uri="{D42A27DB-BD31-4B8C-83A1-F6EECF244321}">
                <p14:modId xmlns:p14="http://schemas.microsoft.com/office/powerpoint/2010/main" val="3634393560"/>
              </p:ext>
            </p:extLst>
          </p:nvPr>
        </p:nvGraphicFramePr>
        <p:xfrm>
          <a:off x="457200" y="646728"/>
          <a:ext cx="8229600" cy="3251200"/>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val="1446910930"/>
                    </a:ext>
                  </a:extLst>
                </a:gridCol>
                <a:gridCol w="4114800">
                  <a:extLst>
                    <a:ext uri="{9D8B030D-6E8A-4147-A177-3AD203B41FA5}">
                      <a16:colId xmlns:a16="http://schemas.microsoft.com/office/drawing/2014/main" val="2716522829"/>
                    </a:ext>
                  </a:extLst>
                </a:gridCol>
              </a:tblGrid>
              <a:tr h="370840">
                <a:tc gridSpan="2">
                  <a:txBody>
                    <a:bodyPr/>
                    <a:lstStyle/>
                    <a:p>
                      <a:pPr algn="ctr"/>
                      <a:r>
                        <a:rPr lang="en-US" sz="4000" dirty="0"/>
                        <a:t>Macho</a:t>
                      </a:r>
                    </a:p>
                    <a:p>
                      <a:pPr algn="ctr"/>
                      <a:endParaRPr lang="en-US" sz="4000" dirty="0"/>
                    </a:p>
                  </a:txBody>
                  <a:tcPr/>
                </a:tc>
                <a:tc hMerge="1">
                  <a:txBody>
                    <a:bodyPr/>
                    <a:lstStyle/>
                    <a:p>
                      <a:endParaRPr lang="en-US" dirty="0"/>
                    </a:p>
                  </a:txBody>
                  <a:tcPr/>
                </a:tc>
                <a:extLst>
                  <a:ext uri="{0D108BD9-81ED-4DB2-BD59-A6C34878D82A}">
                    <a16:rowId xmlns:a16="http://schemas.microsoft.com/office/drawing/2014/main" val="167449049"/>
                  </a:ext>
                </a:extLst>
              </a:tr>
              <a:tr h="370840">
                <a:tc>
                  <a:txBody>
                    <a:bodyPr/>
                    <a:lstStyle/>
                    <a:p>
                      <a:pPr algn="ctr"/>
                      <a:r>
                        <a:rPr lang="en-US" sz="2400" dirty="0">
                          <a:solidFill>
                            <a:schemeClr val="bg2">
                              <a:lumMod val="40000"/>
                              <a:lumOff val="60000"/>
                            </a:schemeClr>
                          </a:solidFill>
                        </a:rPr>
                        <a:t>I can do it!</a:t>
                      </a:r>
                    </a:p>
                  </a:txBody>
                  <a:tcPr/>
                </a:tc>
                <a:tc>
                  <a:txBody>
                    <a:bodyPr/>
                    <a:lstStyle/>
                    <a:p>
                      <a:pPr algn="ctr"/>
                      <a:r>
                        <a:rPr lang="en-US" sz="2400" dirty="0">
                          <a:solidFill>
                            <a:schemeClr val="accent3">
                              <a:lumMod val="40000"/>
                              <a:lumOff val="60000"/>
                            </a:schemeClr>
                          </a:solidFill>
                        </a:rPr>
                        <a:t>Taking chances is foolish</a:t>
                      </a:r>
                    </a:p>
                  </a:txBody>
                  <a:tcPr/>
                </a:tc>
                <a:extLst>
                  <a:ext uri="{0D108BD9-81ED-4DB2-BD59-A6C34878D82A}">
                    <a16:rowId xmlns:a16="http://schemas.microsoft.com/office/drawing/2014/main" val="123981796"/>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66697706"/>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34937061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62186047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16292578"/>
                  </a:ext>
                </a:extLst>
              </a:tr>
            </a:tbl>
          </a:graphicData>
        </a:graphic>
      </p:graphicFrame>
    </p:spTree>
    <p:extLst>
      <p:ext uri="{BB962C8B-B14F-4D97-AF65-F5344CB8AC3E}">
        <p14:creationId xmlns:p14="http://schemas.microsoft.com/office/powerpoint/2010/main" val="4047699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431DA-32C7-9CE2-30EB-A9601BC38D9E}"/>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009961D-082A-ADF2-D80F-54CA2AF72E0F}"/>
              </a:ext>
            </a:extLst>
          </p:cNvPr>
          <p:cNvGraphicFramePr>
            <a:graphicFrameLocks noGrp="1"/>
          </p:cNvGraphicFramePr>
          <p:nvPr>
            <p:extLst>
              <p:ext uri="{D42A27DB-BD31-4B8C-83A1-F6EECF244321}">
                <p14:modId xmlns:p14="http://schemas.microsoft.com/office/powerpoint/2010/main" val="1593408271"/>
              </p:ext>
            </p:extLst>
          </p:nvPr>
        </p:nvGraphicFramePr>
        <p:xfrm>
          <a:off x="457200" y="646728"/>
          <a:ext cx="8229600" cy="6258560"/>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val="1446910930"/>
                    </a:ext>
                  </a:extLst>
                </a:gridCol>
                <a:gridCol w="4114800">
                  <a:extLst>
                    <a:ext uri="{9D8B030D-6E8A-4147-A177-3AD203B41FA5}">
                      <a16:colId xmlns:a16="http://schemas.microsoft.com/office/drawing/2014/main" val="2716522829"/>
                    </a:ext>
                  </a:extLst>
                </a:gridCol>
              </a:tblGrid>
              <a:tr h="370840">
                <a:tc gridSpan="2">
                  <a:txBody>
                    <a:bodyPr/>
                    <a:lstStyle/>
                    <a:p>
                      <a:pPr algn="ctr"/>
                      <a:r>
                        <a:rPr lang="en-US" sz="4000" dirty="0"/>
                        <a:t>Macho</a:t>
                      </a:r>
                    </a:p>
                    <a:p>
                      <a:pPr algn="ctr"/>
                      <a:endParaRPr lang="en-US" sz="4000" dirty="0"/>
                    </a:p>
                  </a:txBody>
                  <a:tcPr/>
                </a:tc>
                <a:tc hMerge="1">
                  <a:txBody>
                    <a:bodyPr/>
                    <a:lstStyle/>
                    <a:p>
                      <a:endParaRPr lang="en-US" dirty="0"/>
                    </a:p>
                  </a:txBody>
                  <a:tcPr/>
                </a:tc>
                <a:extLst>
                  <a:ext uri="{0D108BD9-81ED-4DB2-BD59-A6C34878D82A}">
                    <a16:rowId xmlns:a16="http://schemas.microsoft.com/office/drawing/2014/main" val="167449049"/>
                  </a:ext>
                </a:extLst>
              </a:tr>
              <a:tr h="370840">
                <a:tc>
                  <a:txBody>
                    <a:bodyPr/>
                    <a:lstStyle/>
                    <a:p>
                      <a:pPr algn="ctr"/>
                      <a:r>
                        <a:rPr lang="en-US" sz="2400" dirty="0">
                          <a:solidFill>
                            <a:schemeClr val="bg2">
                              <a:lumMod val="40000"/>
                              <a:lumOff val="60000"/>
                            </a:schemeClr>
                          </a:solidFill>
                        </a:rPr>
                        <a:t>I can do it!</a:t>
                      </a:r>
                    </a:p>
                  </a:txBody>
                  <a:tcPr/>
                </a:tc>
                <a:tc>
                  <a:txBody>
                    <a:bodyPr/>
                    <a:lstStyle/>
                    <a:p>
                      <a:pPr algn="ctr"/>
                      <a:r>
                        <a:rPr lang="en-US" sz="2400" dirty="0">
                          <a:solidFill>
                            <a:schemeClr val="accent3">
                              <a:lumMod val="40000"/>
                              <a:lumOff val="60000"/>
                            </a:schemeClr>
                          </a:solidFill>
                        </a:rPr>
                        <a:t>Taking chances is foolish</a:t>
                      </a:r>
                    </a:p>
                  </a:txBody>
                  <a:tcPr/>
                </a:tc>
                <a:extLst>
                  <a:ext uri="{0D108BD9-81ED-4DB2-BD59-A6C34878D82A}">
                    <a16:rowId xmlns:a16="http://schemas.microsoft.com/office/drawing/2014/main" val="123981796"/>
                  </a:ext>
                </a:extLst>
              </a:tr>
              <a:tr h="370840">
                <a:tc>
                  <a:txBody>
                    <a:bodyPr/>
                    <a:lstStyle/>
                    <a:p>
                      <a:r>
                        <a:rPr lang="en-US" dirty="0"/>
                        <a:t>Unauthorized aerobatics</a:t>
                      </a:r>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a:effectLst/>
                        </a:rPr>
                        <a:t>CFI ~ 500 hours took two students on a flight and performed spins, barrel rolls, and snap rolls in a Piper Arrow that was not approved for aerobatics. Radar data and wreckage analysis showed the aircraft entered aggressive maneuvers that overstressed the airframe, causing the wing spar to fail in flight.</a:t>
                      </a:r>
                    </a:p>
                    <a:p>
                      <a:endParaRPr lang="en-US" dirty="0"/>
                    </a:p>
                  </a:txBody>
                  <a:tcPr/>
                </a:tc>
                <a:extLst>
                  <a:ext uri="{0D108BD9-81ED-4DB2-BD59-A6C34878D82A}">
                    <a16:rowId xmlns:a16="http://schemas.microsoft.com/office/drawing/2014/main" val="1866697706"/>
                  </a:ext>
                </a:extLst>
              </a:tr>
              <a:tr h="370840">
                <a:tc>
                  <a:txBody>
                    <a:bodyPr/>
                    <a:lstStyle/>
                    <a:p>
                      <a:endParaRPr lang="en-US" dirty="0"/>
                    </a:p>
                  </a:txBody>
                  <a:tcPr/>
                </a:tc>
                <a:tc>
                  <a:txBody>
                    <a:bodyPr/>
                    <a:lstStyle/>
                    <a:p>
                      <a:r>
                        <a:rPr lang="en-US" dirty="0">
                          <a:effectLst/>
                        </a:rPr>
                        <a:t>The plane broke apart, killing the instructor and both students.  </a:t>
                      </a:r>
                      <a:endParaRPr lang="en-US" dirty="0"/>
                    </a:p>
                  </a:txBody>
                  <a:tcPr/>
                </a:tc>
                <a:extLst>
                  <a:ext uri="{0D108BD9-81ED-4DB2-BD59-A6C34878D82A}">
                    <a16:rowId xmlns:a16="http://schemas.microsoft.com/office/drawing/2014/main" val="1349370613"/>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362186047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16292578"/>
                  </a:ext>
                </a:extLst>
              </a:tr>
            </a:tbl>
          </a:graphicData>
        </a:graphic>
      </p:graphicFrame>
    </p:spTree>
    <p:extLst>
      <p:ext uri="{BB962C8B-B14F-4D97-AF65-F5344CB8AC3E}">
        <p14:creationId xmlns:p14="http://schemas.microsoft.com/office/powerpoint/2010/main" val="189414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E9038-736F-CDC6-3DA3-A3DFDF712086}"/>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5D66B00-F0DC-6D62-326D-7BAA694F56F0}"/>
              </a:ext>
            </a:extLst>
          </p:cNvPr>
          <p:cNvGraphicFramePr>
            <a:graphicFrameLocks noGrp="1"/>
          </p:cNvGraphicFramePr>
          <p:nvPr>
            <p:extLst>
              <p:ext uri="{D42A27DB-BD31-4B8C-83A1-F6EECF244321}">
                <p14:modId xmlns:p14="http://schemas.microsoft.com/office/powerpoint/2010/main" val="441640719"/>
              </p:ext>
            </p:extLst>
          </p:nvPr>
        </p:nvGraphicFramePr>
        <p:xfrm>
          <a:off x="457200" y="646728"/>
          <a:ext cx="8229600" cy="5989320"/>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val="1446910930"/>
                    </a:ext>
                  </a:extLst>
                </a:gridCol>
                <a:gridCol w="4114800">
                  <a:extLst>
                    <a:ext uri="{9D8B030D-6E8A-4147-A177-3AD203B41FA5}">
                      <a16:colId xmlns:a16="http://schemas.microsoft.com/office/drawing/2014/main" val="2716522829"/>
                    </a:ext>
                  </a:extLst>
                </a:gridCol>
              </a:tblGrid>
              <a:tr h="370840">
                <a:tc gridSpan="2">
                  <a:txBody>
                    <a:bodyPr/>
                    <a:lstStyle/>
                    <a:p>
                      <a:pPr algn="ctr"/>
                      <a:r>
                        <a:rPr lang="en-US" sz="4000" dirty="0"/>
                        <a:t>Macho</a:t>
                      </a:r>
                    </a:p>
                    <a:p>
                      <a:pPr algn="ctr"/>
                      <a:endParaRPr lang="en-US" sz="4000" dirty="0"/>
                    </a:p>
                  </a:txBody>
                  <a:tcPr/>
                </a:tc>
                <a:tc hMerge="1">
                  <a:txBody>
                    <a:bodyPr/>
                    <a:lstStyle/>
                    <a:p>
                      <a:endParaRPr lang="en-US" dirty="0"/>
                    </a:p>
                  </a:txBody>
                  <a:tcPr/>
                </a:tc>
                <a:extLst>
                  <a:ext uri="{0D108BD9-81ED-4DB2-BD59-A6C34878D82A}">
                    <a16:rowId xmlns:a16="http://schemas.microsoft.com/office/drawing/2014/main" val="167449049"/>
                  </a:ext>
                </a:extLst>
              </a:tr>
              <a:tr h="370840">
                <a:tc>
                  <a:txBody>
                    <a:bodyPr/>
                    <a:lstStyle/>
                    <a:p>
                      <a:pPr algn="ctr"/>
                      <a:r>
                        <a:rPr lang="en-US" sz="2400" dirty="0">
                          <a:solidFill>
                            <a:schemeClr val="bg2">
                              <a:lumMod val="40000"/>
                              <a:lumOff val="60000"/>
                            </a:schemeClr>
                          </a:solidFill>
                        </a:rPr>
                        <a:t>I can do it!</a:t>
                      </a:r>
                    </a:p>
                  </a:txBody>
                  <a:tcPr/>
                </a:tc>
                <a:tc>
                  <a:txBody>
                    <a:bodyPr/>
                    <a:lstStyle/>
                    <a:p>
                      <a:pPr algn="ctr"/>
                      <a:r>
                        <a:rPr lang="en-US" sz="2400" dirty="0">
                          <a:solidFill>
                            <a:schemeClr val="accent3">
                              <a:lumMod val="40000"/>
                              <a:lumOff val="60000"/>
                            </a:schemeClr>
                          </a:solidFill>
                        </a:rPr>
                        <a:t>Taking chances is foolish</a:t>
                      </a:r>
                    </a:p>
                  </a:txBody>
                  <a:tcPr/>
                </a:tc>
                <a:extLst>
                  <a:ext uri="{0D108BD9-81ED-4DB2-BD59-A6C34878D82A}">
                    <a16:rowId xmlns:a16="http://schemas.microsoft.com/office/drawing/2014/main" val="123981796"/>
                  </a:ext>
                </a:extLst>
              </a:tr>
              <a:tr h="370840">
                <a:tc>
                  <a:txBody>
                    <a:bodyPr/>
                    <a:lstStyle/>
                    <a:p>
                      <a:r>
                        <a:rPr lang="en-US" dirty="0"/>
                        <a:t>Overestimation of skill level</a:t>
                      </a:r>
                    </a:p>
                  </a:txBody>
                  <a:tcPr/>
                </a:tc>
                <a:tc>
                  <a:txBody>
                    <a:bodyPr/>
                    <a:lstStyle/>
                    <a:p>
                      <a:r>
                        <a:rPr lang="en-US" dirty="0"/>
                        <a:t>Tennessee Fly Girl (Jenny Blalock)</a:t>
                      </a:r>
                    </a:p>
                  </a:txBody>
                  <a:tcPr/>
                </a:tc>
                <a:extLst>
                  <a:ext uri="{0D108BD9-81ED-4DB2-BD59-A6C34878D82A}">
                    <a16:rowId xmlns:a16="http://schemas.microsoft.com/office/drawing/2014/main" val="1866697706"/>
                  </a:ext>
                </a:extLst>
              </a:tr>
              <a:tr h="370840">
                <a:tc>
                  <a:txBody>
                    <a:bodyPr/>
                    <a:lstStyle/>
                    <a:p>
                      <a:endParaRPr lang="en-US" dirty="0"/>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a:effectLst/>
                        </a:rPr>
                        <a:t>The NTSB final report highlighted multiple hazardous attitudes, including a macho attitude where she overestimated her own abilities. She pushed her skills and the aircraft beyond safe margins in ways that appeared intended to demonstrate prowess, contributing to the sequence of poor decisions that led to the accident.</a:t>
                      </a:r>
                    </a:p>
                    <a:p>
                      <a:endParaRPr lang="en-US" dirty="0"/>
                    </a:p>
                  </a:txBody>
                  <a:tcPr/>
                </a:tc>
                <a:extLst>
                  <a:ext uri="{0D108BD9-81ED-4DB2-BD59-A6C34878D82A}">
                    <a16:rowId xmlns:a16="http://schemas.microsoft.com/office/drawing/2014/main" val="134937061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62186047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16292578"/>
                  </a:ext>
                </a:extLst>
              </a:tr>
            </a:tbl>
          </a:graphicData>
        </a:graphic>
      </p:graphicFrame>
    </p:spTree>
    <p:extLst>
      <p:ext uri="{BB962C8B-B14F-4D97-AF65-F5344CB8AC3E}">
        <p14:creationId xmlns:p14="http://schemas.microsoft.com/office/powerpoint/2010/main" val="3178612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99400-D9E1-6CDE-E5AD-05C7768C7D2D}"/>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07A9708-CCE6-F8A0-C3E1-F9B4CD157FC1}"/>
              </a:ext>
            </a:extLst>
          </p:cNvPr>
          <p:cNvGraphicFramePr>
            <a:graphicFrameLocks noGrp="1"/>
          </p:cNvGraphicFramePr>
          <p:nvPr>
            <p:extLst>
              <p:ext uri="{D42A27DB-BD31-4B8C-83A1-F6EECF244321}">
                <p14:modId xmlns:p14="http://schemas.microsoft.com/office/powerpoint/2010/main" val="1940607165"/>
              </p:ext>
            </p:extLst>
          </p:nvPr>
        </p:nvGraphicFramePr>
        <p:xfrm>
          <a:off x="457200" y="459156"/>
          <a:ext cx="8229600" cy="3251200"/>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val="1446910930"/>
                    </a:ext>
                  </a:extLst>
                </a:gridCol>
                <a:gridCol w="4114800">
                  <a:extLst>
                    <a:ext uri="{9D8B030D-6E8A-4147-A177-3AD203B41FA5}">
                      <a16:colId xmlns:a16="http://schemas.microsoft.com/office/drawing/2014/main" val="2716522829"/>
                    </a:ext>
                  </a:extLst>
                </a:gridCol>
              </a:tblGrid>
              <a:tr h="370840">
                <a:tc gridSpan="2">
                  <a:txBody>
                    <a:bodyPr/>
                    <a:lstStyle/>
                    <a:p>
                      <a:pPr algn="ctr"/>
                      <a:r>
                        <a:rPr lang="en-US" sz="4000" dirty="0"/>
                        <a:t>Invulnerability</a:t>
                      </a:r>
                    </a:p>
                    <a:p>
                      <a:pPr algn="ctr"/>
                      <a:endParaRPr lang="en-US" sz="4000" dirty="0"/>
                    </a:p>
                  </a:txBody>
                  <a:tcPr/>
                </a:tc>
                <a:tc hMerge="1">
                  <a:txBody>
                    <a:bodyPr/>
                    <a:lstStyle/>
                    <a:p>
                      <a:endParaRPr lang="en-US" dirty="0"/>
                    </a:p>
                  </a:txBody>
                  <a:tcPr/>
                </a:tc>
                <a:extLst>
                  <a:ext uri="{0D108BD9-81ED-4DB2-BD59-A6C34878D82A}">
                    <a16:rowId xmlns:a16="http://schemas.microsoft.com/office/drawing/2014/main" val="167449049"/>
                  </a:ext>
                </a:extLst>
              </a:tr>
              <a:tr h="370840">
                <a:tc>
                  <a:txBody>
                    <a:bodyPr/>
                    <a:lstStyle/>
                    <a:p>
                      <a:pPr algn="ctr"/>
                      <a:r>
                        <a:rPr lang="en-US" sz="2400" dirty="0">
                          <a:solidFill>
                            <a:schemeClr val="bg2">
                              <a:lumMod val="40000"/>
                              <a:lumOff val="60000"/>
                            </a:schemeClr>
                          </a:solidFill>
                        </a:rPr>
                        <a:t>It won’t happen to me.</a:t>
                      </a:r>
                    </a:p>
                  </a:txBody>
                  <a:tcPr/>
                </a:tc>
                <a:tc>
                  <a:txBody>
                    <a:bodyPr/>
                    <a:lstStyle/>
                    <a:p>
                      <a:pPr algn="ctr"/>
                      <a:r>
                        <a:rPr lang="en-US" sz="2400" dirty="0">
                          <a:solidFill>
                            <a:schemeClr val="accent3">
                              <a:lumMod val="40000"/>
                              <a:lumOff val="60000"/>
                            </a:schemeClr>
                          </a:solidFill>
                        </a:rPr>
                        <a:t>It could happen to me.</a:t>
                      </a:r>
                    </a:p>
                  </a:txBody>
                  <a:tcPr/>
                </a:tc>
                <a:extLst>
                  <a:ext uri="{0D108BD9-81ED-4DB2-BD59-A6C34878D82A}">
                    <a16:rowId xmlns:a16="http://schemas.microsoft.com/office/drawing/2014/main" val="123981796"/>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66697706"/>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34937061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62186047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16292578"/>
                  </a:ext>
                </a:extLst>
              </a:tr>
            </a:tbl>
          </a:graphicData>
        </a:graphic>
      </p:graphicFrame>
    </p:spTree>
    <p:extLst>
      <p:ext uri="{BB962C8B-B14F-4D97-AF65-F5344CB8AC3E}">
        <p14:creationId xmlns:p14="http://schemas.microsoft.com/office/powerpoint/2010/main" val="990993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07927-47A1-68A2-6560-753BE9EE469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AC5BFF-204C-FEA1-F7B5-7838469BD64E}"/>
              </a:ext>
            </a:extLst>
          </p:cNvPr>
          <p:cNvGraphicFramePr>
            <a:graphicFrameLocks noGrp="1"/>
          </p:cNvGraphicFramePr>
          <p:nvPr>
            <p:extLst>
              <p:ext uri="{D42A27DB-BD31-4B8C-83A1-F6EECF244321}">
                <p14:modId xmlns:p14="http://schemas.microsoft.com/office/powerpoint/2010/main" val="1149039234"/>
              </p:ext>
            </p:extLst>
          </p:nvPr>
        </p:nvGraphicFramePr>
        <p:xfrm>
          <a:off x="457200" y="459156"/>
          <a:ext cx="8229600" cy="6807200"/>
        </p:xfrm>
        <a:graphic>
          <a:graphicData uri="http://schemas.openxmlformats.org/drawingml/2006/table">
            <a:tbl>
              <a:tblPr firstRow="1" bandRow="1">
                <a:tableStyleId>{2D5ABB26-0587-4C30-8999-92F81FD0307C}</a:tableStyleId>
              </a:tblPr>
              <a:tblGrid>
                <a:gridCol w="3727938">
                  <a:extLst>
                    <a:ext uri="{9D8B030D-6E8A-4147-A177-3AD203B41FA5}">
                      <a16:colId xmlns:a16="http://schemas.microsoft.com/office/drawing/2014/main" val="1446910930"/>
                    </a:ext>
                  </a:extLst>
                </a:gridCol>
                <a:gridCol w="4501662">
                  <a:extLst>
                    <a:ext uri="{9D8B030D-6E8A-4147-A177-3AD203B41FA5}">
                      <a16:colId xmlns:a16="http://schemas.microsoft.com/office/drawing/2014/main" val="2716522829"/>
                    </a:ext>
                  </a:extLst>
                </a:gridCol>
              </a:tblGrid>
              <a:tr h="370840">
                <a:tc gridSpan="2">
                  <a:txBody>
                    <a:bodyPr/>
                    <a:lstStyle/>
                    <a:p>
                      <a:pPr algn="ctr"/>
                      <a:r>
                        <a:rPr lang="en-US" sz="4000" dirty="0"/>
                        <a:t>Invulnerability</a:t>
                      </a:r>
                    </a:p>
                    <a:p>
                      <a:pPr algn="ctr"/>
                      <a:endParaRPr lang="en-US" sz="4000" dirty="0"/>
                    </a:p>
                  </a:txBody>
                  <a:tcPr/>
                </a:tc>
                <a:tc hMerge="1">
                  <a:txBody>
                    <a:bodyPr/>
                    <a:lstStyle/>
                    <a:p>
                      <a:endParaRPr lang="en-US" dirty="0"/>
                    </a:p>
                  </a:txBody>
                  <a:tcPr/>
                </a:tc>
                <a:extLst>
                  <a:ext uri="{0D108BD9-81ED-4DB2-BD59-A6C34878D82A}">
                    <a16:rowId xmlns:a16="http://schemas.microsoft.com/office/drawing/2014/main" val="167449049"/>
                  </a:ext>
                </a:extLst>
              </a:tr>
              <a:tr h="370840">
                <a:tc>
                  <a:txBody>
                    <a:bodyPr/>
                    <a:lstStyle/>
                    <a:p>
                      <a:pPr algn="ctr"/>
                      <a:r>
                        <a:rPr lang="en-US" sz="2400" dirty="0">
                          <a:solidFill>
                            <a:schemeClr val="bg2">
                              <a:lumMod val="40000"/>
                              <a:lumOff val="60000"/>
                            </a:schemeClr>
                          </a:solidFill>
                        </a:rPr>
                        <a:t>It won’t happen to me.</a:t>
                      </a:r>
                    </a:p>
                  </a:txBody>
                  <a:tcPr/>
                </a:tc>
                <a:tc>
                  <a:txBody>
                    <a:bodyPr/>
                    <a:lstStyle/>
                    <a:p>
                      <a:pPr algn="ctr"/>
                      <a:r>
                        <a:rPr lang="en-US" sz="2400" dirty="0">
                          <a:solidFill>
                            <a:schemeClr val="accent3">
                              <a:lumMod val="40000"/>
                              <a:lumOff val="60000"/>
                            </a:schemeClr>
                          </a:solidFill>
                        </a:rPr>
                        <a:t>It could happen to me.</a:t>
                      </a:r>
                    </a:p>
                  </a:txBody>
                  <a:tcPr/>
                </a:tc>
                <a:extLst>
                  <a:ext uri="{0D108BD9-81ED-4DB2-BD59-A6C34878D82A}">
                    <a16:rowId xmlns:a16="http://schemas.microsoft.com/office/drawing/2014/main" val="123981796"/>
                  </a:ext>
                </a:extLst>
              </a:tr>
              <a:tr h="370840">
                <a:tc>
                  <a:txBody>
                    <a:bodyPr/>
                    <a:lstStyle/>
                    <a:p>
                      <a:r>
                        <a:rPr lang="en-US" dirty="0"/>
                        <a:t>Continuing an approach as conditions deteriorate</a:t>
                      </a:r>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a:effectLst/>
                        </a:rPr>
                        <a:t>Crew continued approach and landing into severe thunderstorms with winds gusting to 45 knots—exceeding the aircraft’s maximum crosswind limits for a wet runway. Despite clear evidence of deteriorating conditions (heavy rain, lightning, and loss of visual references), they pressed on, believing the hazards wouldn’t affect them. </a:t>
                      </a:r>
                    </a:p>
                    <a:p>
                      <a:endParaRPr lang="en-US" dirty="0"/>
                    </a:p>
                  </a:txBody>
                  <a:tcPr/>
                </a:tc>
                <a:extLst>
                  <a:ext uri="{0D108BD9-81ED-4DB2-BD59-A6C34878D82A}">
                    <a16:rowId xmlns:a16="http://schemas.microsoft.com/office/drawing/2014/main" val="1866697706"/>
                  </a:ext>
                </a:extLst>
              </a:tr>
              <a:tr h="370840">
                <a:tc>
                  <a:txBody>
                    <a:bodyPr/>
                    <a:lstStyle/>
                    <a:p>
                      <a:endParaRPr lang="en-US"/>
                    </a:p>
                  </a:txBody>
                  <a:tcPr/>
                </a:tc>
                <a:tc>
                  <a:txBody>
                    <a:bodyPr/>
                    <a:lstStyle/>
                    <a:p>
                      <a:r>
                        <a:rPr lang="en-US" dirty="0">
                          <a:effectLst/>
                        </a:rPr>
                        <a:t>The aircraft overran the runway, killing the captain and 10 passengers. The NTSB highlighted the crew’s sense of invulnerability in continuing despite known severe risks.</a:t>
                      </a:r>
                      <a:endParaRPr lang="en-US" dirty="0"/>
                    </a:p>
                  </a:txBody>
                  <a:tcPr/>
                </a:tc>
                <a:extLst>
                  <a:ext uri="{0D108BD9-81ED-4DB2-BD59-A6C34878D82A}">
                    <a16:rowId xmlns:a16="http://schemas.microsoft.com/office/drawing/2014/main" val="134937061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62186047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16292578"/>
                  </a:ext>
                </a:extLst>
              </a:tr>
            </a:tbl>
          </a:graphicData>
        </a:graphic>
      </p:graphicFrame>
    </p:spTree>
    <p:extLst>
      <p:ext uri="{BB962C8B-B14F-4D97-AF65-F5344CB8AC3E}">
        <p14:creationId xmlns:p14="http://schemas.microsoft.com/office/powerpoint/2010/main" val="403340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584" y="1196788"/>
            <a:ext cx="7053542" cy="1050398"/>
          </a:xfrm>
        </p:spPr>
        <p:txBody>
          <a:bodyPr vert="horz" lIns="68580" tIns="34290" rIns="68580" bIns="34290" rtlCol="0" anchor="t">
            <a:normAutofit/>
          </a:bodyPr>
          <a:lstStyle/>
          <a:p>
            <a:endParaRPr lang="en-US" sz="3150" dirty="0"/>
          </a:p>
        </p:txBody>
      </p:sp>
      <p:graphicFrame>
        <p:nvGraphicFramePr>
          <p:cNvPr id="4" name="Table 5">
            <a:extLst>
              <a:ext uri="{FF2B5EF4-FFF2-40B4-BE49-F238E27FC236}">
                <a16:creationId xmlns:a16="http://schemas.microsoft.com/office/drawing/2014/main" id="{F7C832E9-67A8-4E7D-B6F8-ADF8BE3E0C61}"/>
              </a:ext>
            </a:extLst>
          </p:cNvPr>
          <p:cNvGraphicFramePr>
            <a:graphicFrameLocks noGrp="1"/>
          </p:cNvGraphicFramePr>
          <p:nvPr>
            <p:extLst>
              <p:ext uri="{D42A27DB-BD31-4B8C-83A1-F6EECF244321}">
                <p14:modId xmlns:p14="http://schemas.microsoft.com/office/powerpoint/2010/main" val="487019700"/>
              </p:ext>
            </p:extLst>
          </p:nvPr>
        </p:nvGraphicFramePr>
        <p:xfrm>
          <a:off x="0" y="868788"/>
          <a:ext cx="9144000" cy="5159395"/>
        </p:xfrm>
        <a:graphic>
          <a:graphicData uri="http://schemas.openxmlformats.org/drawingml/2006/table">
            <a:tbl>
              <a:tblPr firstRow="1" bandRow="1">
                <a:tableStyleId>{5C22544A-7EE6-4342-B048-85BDC9FD1C3A}</a:tableStyleId>
              </a:tblPr>
              <a:tblGrid>
                <a:gridCol w="2486320">
                  <a:extLst>
                    <a:ext uri="{9D8B030D-6E8A-4147-A177-3AD203B41FA5}">
                      <a16:colId xmlns:a16="http://schemas.microsoft.com/office/drawing/2014/main" val="954366532"/>
                    </a:ext>
                  </a:extLst>
                </a:gridCol>
                <a:gridCol w="6657680">
                  <a:extLst>
                    <a:ext uri="{9D8B030D-6E8A-4147-A177-3AD203B41FA5}">
                      <a16:colId xmlns:a16="http://schemas.microsoft.com/office/drawing/2014/main" val="2485414097"/>
                    </a:ext>
                  </a:extLst>
                </a:gridCol>
              </a:tblGrid>
              <a:tr h="558857">
                <a:tc>
                  <a:txBody>
                    <a:bodyPr/>
                    <a:lstStyle/>
                    <a:p>
                      <a:r>
                        <a:rPr lang="en-US" sz="1000" dirty="0"/>
                        <a:t>Risk area</a:t>
                      </a:r>
                    </a:p>
                  </a:txBody>
                  <a:tcPr marL="68580" marR="68580" marT="34290" marB="34290"/>
                </a:tc>
                <a:tc>
                  <a:txBody>
                    <a:bodyPr/>
                    <a:lstStyle/>
                    <a:p>
                      <a:r>
                        <a:rPr lang="en-US" sz="1000" dirty="0"/>
                        <a:t>Examples</a:t>
                      </a:r>
                    </a:p>
                  </a:txBody>
                  <a:tcPr marL="68580" marR="68580" marT="34290" marB="34290"/>
                </a:tc>
                <a:extLst>
                  <a:ext uri="{0D108BD9-81ED-4DB2-BD59-A6C34878D82A}">
                    <a16:rowId xmlns:a16="http://schemas.microsoft.com/office/drawing/2014/main" val="3269704601"/>
                  </a:ext>
                </a:extLst>
              </a:tr>
              <a:tr h="1143316">
                <a:tc>
                  <a:txBody>
                    <a:bodyPr/>
                    <a:lstStyle/>
                    <a:p>
                      <a:r>
                        <a:rPr lang="en-US" sz="2100" b="1" u="sng" dirty="0">
                          <a:latin typeface="+mn-lt"/>
                        </a:rPr>
                        <a:t>P</a:t>
                      </a:r>
                      <a:r>
                        <a:rPr lang="en-US" sz="2100" b="1" dirty="0">
                          <a:latin typeface="+mn-lt"/>
                        </a:rPr>
                        <a:t>ilot</a:t>
                      </a:r>
                    </a:p>
                  </a:txBody>
                  <a:tcPr marL="68580" marR="68580" marT="34290" marB="34290"/>
                </a:tc>
                <a:tc>
                  <a:txBody>
                    <a:bodyPr/>
                    <a:lstStyle/>
                    <a:p>
                      <a:r>
                        <a:rPr lang="en-US" sz="2100" b="1" dirty="0">
                          <a:latin typeface="+mn-lt"/>
                        </a:rPr>
                        <a:t>Physical and emotional readiness</a:t>
                      </a:r>
                    </a:p>
                    <a:p>
                      <a:r>
                        <a:rPr lang="en-US" sz="2100" b="1" dirty="0">
                          <a:latin typeface="+mn-lt"/>
                        </a:rPr>
                        <a:t>Total time</a:t>
                      </a:r>
                    </a:p>
                    <a:p>
                      <a:r>
                        <a:rPr lang="en-US" sz="2100" b="1" dirty="0">
                          <a:latin typeface="+mn-lt"/>
                        </a:rPr>
                        <a:t>Recent flight currency</a:t>
                      </a:r>
                    </a:p>
                  </a:txBody>
                  <a:tcPr marL="34290" marR="34290" marT="34290" marB="34290"/>
                </a:tc>
                <a:extLst>
                  <a:ext uri="{0D108BD9-81ED-4DB2-BD59-A6C34878D82A}">
                    <a16:rowId xmlns:a16="http://schemas.microsoft.com/office/drawing/2014/main" val="3678580240"/>
                  </a:ext>
                </a:extLst>
              </a:tr>
              <a:tr h="1370558">
                <a:tc>
                  <a:txBody>
                    <a:bodyPr/>
                    <a:lstStyle/>
                    <a:p>
                      <a:r>
                        <a:rPr lang="en-US" sz="2100" b="1" u="sng" dirty="0">
                          <a:latin typeface="+mn-lt"/>
                        </a:rPr>
                        <a:t>A</a:t>
                      </a:r>
                      <a:r>
                        <a:rPr lang="en-US" sz="2100" b="1" dirty="0">
                          <a:latin typeface="+mn-lt"/>
                        </a:rPr>
                        <a:t>ircraft</a:t>
                      </a:r>
                    </a:p>
                  </a:txBody>
                  <a:tcPr marL="68580" marR="68580" marT="34290" marB="34290"/>
                </a:tc>
                <a:tc>
                  <a:txBody>
                    <a:bodyPr/>
                    <a:lstStyle/>
                    <a:p>
                      <a:r>
                        <a:rPr lang="en-US" sz="2100" b="1" dirty="0">
                          <a:latin typeface="+mn-lt"/>
                        </a:rPr>
                        <a:t>Suitability to mission</a:t>
                      </a:r>
                    </a:p>
                    <a:p>
                      <a:r>
                        <a:rPr lang="en-US" sz="2100" b="1" dirty="0">
                          <a:latin typeface="+mn-lt"/>
                        </a:rPr>
                        <a:t>Recent maintenance</a:t>
                      </a:r>
                    </a:p>
                    <a:p>
                      <a:r>
                        <a:rPr lang="en-US" sz="2100" b="1" dirty="0">
                          <a:latin typeface="+mn-lt"/>
                        </a:rPr>
                        <a:t>Redundancy of systems</a:t>
                      </a:r>
                    </a:p>
                    <a:p>
                      <a:r>
                        <a:rPr lang="en-US" sz="2100" b="1" dirty="0">
                          <a:latin typeface="+mn-lt"/>
                        </a:rPr>
                        <a:t>Weight and balance</a:t>
                      </a:r>
                    </a:p>
                  </a:txBody>
                  <a:tcPr marL="68580" marR="68580" marT="34290" marB="34290"/>
                </a:tc>
                <a:extLst>
                  <a:ext uri="{0D108BD9-81ED-4DB2-BD59-A6C34878D82A}">
                    <a16:rowId xmlns:a16="http://schemas.microsoft.com/office/drawing/2014/main" val="2471920519"/>
                  </a:ext>
                </a:extLst>
              </a:tr>
              <a:tr h="708660">
                <a:tc>
                  <a:txBody>
                    <a:bodyPr/>
                    <a:lstStyle/>
                    <a:p>
                      <a:r>
                        <a:rPr lang="en-US" sz="2100" b="1" dirty="0" err="1">
                          <a:latin typeface="+mn-lt"/>
                        </a:rPr>
                        <a:t>en</a:t>
                      </a:r>
                      <a:r>
                        <a:rPr lang="en-US" sz="2100" b="1" u="sng" dirty="0" err="1">
                          <a:latin typeface="+mn-lt"/>
                        </a:rPr>
                        <a:t>V</a:t>
                      </a:r>
                      <a:r>
                        <a:rPr lang="en-US" sz="2100" b="1" dirty="0" err="1">
                          <a:latin typeface="+mn-lt"/>
                        </a:rPr>
                        <a:t>ironment</a:t>
                      </a:r>
                      <a:endParaRPr lang="en-US" sz="2100" b="1" dirty="0">
                        <a:latin typeface="+mn-lt"/>
                      </a:endParaRPr>
                    </a:p>
                  </a:txBody>
                  <a:tcPr marL="68580" marR="68580" marT="34290" marB="34290"/>
                </a:tc>
                <a:tc>
                  <a:txBody>
                    <a:bodyPr/>
                    <a:lstStyle/>
                    <a:p>
                      <a:r>
                        <a:rPr lang="en-US" sz="2100" b="1" dirty="0">
                          <a:latin typeface="+mn-lt"/>
                        </a:rPr>
                        <a:t>Weather</a:t>
                      </a:r>
                    </a:p>
                    <a:p>
                      <a:r>
                        <a:rPr lang="en-US" sz="2100" b="1" dirty="0">
                          <a:latin typeface="+mn-lt"/>
                        </a:rPr>
                        <a:t>Terrain</a:t>
                      </a:r>
                    </a:p>
                  </a:txBody>
                  <a:tcPr marL="68580" marR="68580" marT="34290" marB="34290"/>
                </a:tc>
                <a:extLst>
                  <a:ext uri="{0D108BD9-81ED-4DB2-BD59-A6C34878D82A}">
                    <a16:rowId xmlns:a16="http://schemas.microsoft.com/office/drawing/2014/main" val="3482673190"/>
                  </a:ext>
                </a:extLst>
              </a:tr>
              <a:tr h="1378004">
                <a:tc>
                  <a:txBody>
                    <a:bodyPr/>
                    <a:lstStyle/>
                    <a:p>
                      <a:r>
                        <a:rPr lang="en-US" sz="2100" b="1" u="sng" dirty="0">
                          <a:latin typeface="+mn-lt"/>
                        </a:rPr>
                        <a:t>E</a:t>
                      </a:r>
                      <a:r>
                        <a:rPr lang="en-US" sz="2100" b="1" dirty="0">
                          <a:latin typeface="+mn-lt"/>
                        </a:rPr>
                        <a:t>xternal pressures</a:t>
                      </a:r>
                    </a:p>
                  </a:txBody>
                  <a:tcPr marL="68580" marR="68580" marT="34290" marB="34290"/>
                </a:tc>
                <a:tc>
                  <a:txBody>
                    <a:bodyPr/>
                    <a:lstStyle/>
                    <a:p>
                      <a:r>
                        <a:rPr lang="en-US" sz="2100" b="1" dirty="0">
                          <a:latin typeface="+mn-lt"/>
                        </a:rPr>
                        <a:t>Get-there-itis</a:t>
                      </a:r>
                    </a:p>
                    <a:p>
                      <a:r>
                        <a:rPr lang="en-US" sz="2100" b="1" dirty="0">
                          <a:latin typeface="+mn-lt"/>
                        </a:rPr>
                        <a:t>Expectations of passengers</a:t>
                      </a:r>
                    </a:p>
                    <a:p>
                      <a:r>
                        <a:rPr lang="en-US" sz="2100" b="1" dirty="0">
                          <a:latin typeface="+mn-lt"/>
                        </a:rPr>
                        <a:t>Worries over unrelated matters</a:t>
                      </a:r>
                    </a:p>
                  </a:txBody>
                  <a:tcPr marL="68580" marR="68580" marT="34290" marB="34290"/>
                </a:tc>
                <a:extLst>
                  <a:ext uri="{0D108BD9-81ED-4DB2-BD59-A6C34878D82A}">
                    <a16:rowId xmlns:a16="http://schemas.microsoft.com/office/drawing/2014/main" val="3060866601"/>
                  </a:ext>
                </a:extLst>
              </a:tr>
            </a:tbl>
          </a:graphicData>
        </a:graphic>
      </p:graphicFrame>
    </p:spTree>
    <p:extLst>
      <p:ext uri="{BB962C8B-B14F-4D97-AF65-F5344CB8AC3E}">
        <p14:creationId xmlns:p14="http://schemas.microsoft.com/office/powerpoint/2010/main" val="210066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4BAB3-7A0F-6757-F6A0-E67CAB047E0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1A3B2D3-8BD4-C9A4-7F97-DDC7379AB533}"/>
              </a:ext>
            </a:extLst>
          </p:cNvPr>
          <p:cNvGraphicFramePr>
            <a:graphicFrameLocks noGrp="1"/>
          </p:cNvGraphicFramePr>
          <p:nvPr>
            <p:extLst>
              <p:ext uri="{D42A27DB-BD31-4B8C-83A1-F6EECF244321}">
                <p14:modId xmlns:p14="http://schemas.microsoft.com/office/powerpoint/2010/main" val="3440175028"/>
              </p:ext>
            </p:extLst>
          </p:nvPr>
        </p:nvGraphicFramePr>
        <p:xfrm>
          <a:off x="457200" y="459156"/>
          <a:ext cx="8229600" cy="6807200"/>
        </p:xfrm>
        <a:graphic>
          <a:graphicData uri="http://schemas.openxmlformats.org/drawingml/2006/table">
            <a:tbl>
              <a:tblPr firstRow="1" bandRow="1">
                <a:tableStyleId>{2D5ABB26-0587-4C30-8999-92F81FD0307C}</a:tableStyleId>
              </a:tblPr>
              <a:tblGrid>
                <a:gridCol w="3645877">
                  <a:extLst>
                    <a:ext uri="{9D8B030D-6E8A-4147-A177-3AD203B41FA5}">
                      <a16:colId xmlns:a16="http://schemas.microsoft.com/office/drawing/2014/main" val="1446910930"/>
                    </a:ext>
                  </a:extLst>
                </a:gridCol>
                <a:gridCol w="4583723">
                  <a:extLst>
                    <a:ext uri="{9D8B030D-6E8A-4147-A177-3AD203B41FA5}">
                      <a16:colId xmlns:a16="http://schemas.microsoft.com/office/drawing/2014/main" val="2716522829"/>
                    </a:ext>
                  </a:extLst>
                </a:gridCol>
              </a:tblGrid>
              <a:tr h="370840">
                <a:tc gridSpan="2">
                  <a:txBody>
                    <a:bodyPr/>
                    <a:lstStyle/>
                    <a:p>
                      <a:pPr algn="ctr"/>
                      <a:r>
                        <a:rPr lang="en-US" sz="4000" dirty="0"/>
                        <a:t>Invulnerability</a:t>
                      </a:r>
                    </a:p>
                    <a:p>
                      <a:pPr algn="ctr"/>
                      <a:endParaRPr lang="en-US" sz="4000" dirty="0"/>
                    </a:p>
                  </a:txBody>
                  <a:tcPr/>
                </a:tc>
                <a:tc hMerge="1">
                  <a:txBody>
                    <a:bodyPr/>
                    <a:lstStyle/>
                    <a:p>
                      <a:endParaRPr lang="en-US" dirty="0"/>
                    </a:p>
                  </a:txBody>
                  <a:tcPr/>
                </a:tc>
                <a:extLst>
                  <a:ext uri="{0D108BD9-81ED-4DB2-BD59-A6C34878D82A}">
                    <a16:rowId xmlns:a16="http://schemas.microsoft.com/office/drawing/2014/main" val="167449049"/>
                  </a:ext>
                </a:extLst>
              </a:tr>
              <a:tr h="370840">
                <a:tc>
                  <a:txBody>
                    <a:bodyPr/>
                    <a:lstStyle/>
                    <a:p>
                      <a:pPr algn="ctr"/>
                      <a:r>
                        <a:rPr lang="en-US" sz="2400" dirty="0">
                          <a:solidFill>
                            <a:schemeClr val="bg2">
                              <a:lumMod val="40000"/>
                              <a:lumOff val="60000"/>
                            </a:schemeClr>
                          </a:solidFill>
                        </a:rPr>
                        <a:t>It won’t happen to me.</a:t>
                      </a:r>
                    </a:p>
                  </a:txBody>
                  <a:tcPr/>
                </a:tc>
                <a:tc>
                  <a:txBody>
                    <a:bodyPr/>
                    <a:lstStyle/>
                    <a:p>
                      <a:pPr algn="ctr"/>
                      <a:r>
                        <a:rPr lang="en-US" sz="2400" dirty="0">
                          <a:solidFill>
                            <a:schemeClr val="accent3">
                              <a:lumMod val="40000"/>
                              <a:lumOff val="60000"/>
                            </a:schemeClr>
                          </a:solidFill>
                        </a:rPr>
                        <a:t>It could happen to me.</a:t>
                      </a:r>
                    </a:p>
                  </a:txBody>
                  <a:tcPr/>
                </a:tc>
                <a:extLst>
                  <a:ext uri="{0D108BD9-81ED-4DB2-BD59-A6C34878D82A}">
                    <a16:rowId xmlns:a16="http://schemas.microsoft.com/office/drawing/2014/main" val="123981796"/>
                  </a:ext>
                </a:extLst>
              </a:tr>
              <a:tr h="370840">
                <a:tc>
                  <a:txBody>
                    <a:bodyPr/>
                    <a:lstStyle/>
                    <a:p>
                      <a:r>
                        <a:rPr lang="en-US" dirty="0"/>
                        <a:t>Ag pilot antics</a:t>
                      </a:r>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a:effectLst/>
                        </a:rPr>
                        <a:t>Experienced ag pilot, accustomed to low-level “jumping from field to field,” demonstrated a Thrush aircraft to potential buyers and flew aggressively. He felt invulnerable due to his routine success in marginal conditions and narrowly avoided a serious incident. </a:t>
                      </a:r>
                    </a:p>
                    <a:p>
                      <a:endParaRPr lang="en-US" dirty="0"/>
                    </a:p>
                  </a:txBody>
                  <a:tcPr/>
                </a:tc>
                <a:extLst>
                  <a:ext uri="{0D108BD9-81ED-4DB2-BD59-A6C34878D82A}">
                    <a16:rowId xmlns:a16="http://schemas.microsoft.com/office/drawing/2014/main" val="1866697706"/>
                  </a:ext>
                </a:extLst>
              </a:tr>
              <a:tr h="370840">
                <a:tc>
                  <a:txBody>
                    <a:bodyPr/>
                    <a:lstStyle/>
                    <a:p>
                      <a:endParaRPr lang="en-US" dirty="0"/>
                    </a:p>
                  </a:txBody>
                  <a:tcPr/>
                </a:tc>
                <a:tc>
                  <a:txBody>
                    <a:bodyPr/>
                    <a:lstStyle/>
                    <a:p>
                      <a:r>
                        <a:rPr lang="en-US" dirty="0">
                          <a:effectLst/>
                        </a:rPr>
                        <a:t>He later attributed the close call to developing a false sense that hazards wouldn’t catch him. Similar patterns appear in many low-altitude ag and banner-towing accidents where pilots discount risks because “I’ve done this hundreds of times without issue.”</a:t>
                      </a:r>
                      <a:endParaRPr lang="en-US" dirty="0"/>
                    </a:p>
                  </a:txBody>
                  <a:tcPr/>
                </a:tc>
                <a:extLst>
                  <a:ext uri="{0D108BD9-81ED-4DB2-BD59-A6C34878D82A}">
                    <a16:rowId xmlns:a16="http://schemas.microsoft.com/office/drawing/2014/main" val="134937061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62186047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16292578"/>
                  </a:ext>
                </a:extLst>
              </a:tr>
            </a:tbl>
          </a:graphicData>
        </a:graphic>
      </p:graphicFrame>
    </p:spTree>
    <p:extLst>
      <p:ext uri="{BB962C8B-B14F-4D97-AF65-F5344CB8AC3E}">
        <p14:creationId xmlns:p14="http://schemas.microsoft.com/office/powerpoint/2010/main" val="1647851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F532A-B3E7-378D-FEBC-8010DE34CAC5}"/>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D672073-C539-E416-ADB3-F6BDA9F263BC}"/>
              </a:ext>
            </a:extLst>
          </p:cNvPr>
          <p:cNvGraphicFramePr>
            <a:graphicFrameLocks noGrp="1"/>
          </p:cNvGraphicFramePr>
          <p:nvPr>
            <p:extLst>
              <p:ext uri="{D42A27DB-BD31-4B8C-83A1-F6EECF244321}">
                <p14:modId xmlns:p14="http://schemas.microsoft.com/office/powerpoint/2010/main" val="4280480921"/>
              </p:ext>
            </p:extLst>
          </p:nvPr>
        </p:nvGraphicFramePr>
        <p:xfrm>
          <a:off x="457200" y="459156"/>
          <a:ext cx="8229600" cy="3616960"/>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val="1446910930"/>
                    </a:ext>
                  </a:extLst>
                </a:gridCol>
                <a:gridCol w="4114800">
                  <a:extLst>
                    <a:ext uri="{9D8B030D-6E8A-4147-A177-3AD203B41FA5}">
                      <a16:colId xmlns:a16="http://schemas.microsoft.com/office/drawing/2014/main" val="2716522829"/>
                    </a:ext>
                  </a:extLst>
                </a:gridCol>
              </a:tblGrid>
              <a:tr h="370840">
                <a:tc gridSpan="2">
                  <a:txBody>
                    <a:bodyPr/>
                    <a:lstStyle/>
                    <a:p>
                      <a:pPr algn="ctr"/>
                      <a:r>
                        <a:rPr lang="en-US" sz="4000" dirty="0"/>
                        <a:t>Resignation</a:t>
                      </a:r>
                    </a:p>
                    <a:p>
                      <a:pPr algn="ctr"/>
                      <a:endParaRPr lang="en-US" sz="4000" dirty="0"/>
                    </a:p>
                  </a:txBody>
                  <a:tcPr/>
                </a:tc>
                <a:tc hMerge="1">
                  <a:txBody>
                    <a:bodyPr/>
                    <a:lstStyle/>
                    <a:p>
                      <a:endParaRPr lang="en-US" dirty="0"/>
                    </a:p>
                  </a:txBody>
                  <a:tcPr/>
                </a:tc>
                <a:extLst>
                  <a:ext uri="{0D108BD9-81ED-4DB2-BD59-A6C34878D82A}">
                    <a16:rowId xmlns:a16="http://schemas.microsoft.com/office/drawing/2014/main" val="167449049"/>
                  </a:ext>
                </a:extLst>
              </a:tr>
              <a:tr h="370840">
                <a:tc>
                  <a:txBody>
                    <a:bodyPr/>
                    <a:lstStyle/>
                    <a:p>
                      <a:pPr algn="ctr"/>
                      <a:r>
                        <a:rPr lang="en-US" sz="2400" dirty="0">
                          <a:solidFill>
                            <a:schemeClr val="bg2">
                              <a:lumMod val="40000"/>
                              <a:lumOff val="60000"/>
                            </a:schemeClr>
                          </a:solidFill>
                        </a:rPr>
                        <a:t>What’s the use?</a:t>
                      </a:r>
                    </a:p>
                  </a:txBody>
                  <a:tcPr/>
                </a:tc>
                <a:tc>
                  <a:txBody>
                    <a:bodyPr/>
                    <a:lstStyle/>
                    <a:p>
                      <a:pPr algn="ctr"/>
                      <a:r>
                        <a:rPr lang="en-US" sz="2400" dirty="0">
                          <a:solidFill>
                            <a:schemeClr val="accent3">
                              <a:lumMod val="40000"/>
                              <a:lumOff val="60000"/>
                            </a:schemeClr>
                          </a:solidFill>
                        </a:rPr>
                        <a:t>I’m not helpless. I can make a difference</a:t>
                      </a:r>
                    </a:p>
                  </a:txBody>
                  <a:tcPr/>
                </a:tc>
                <a:extLst>
                  <a:ext uri="{0D108BD9-81ED-4DB2-BD59-A6C34878D82A}">
                    <a16:rowId xmlns:a16="http://schemas.microsoft.com/office/drawing/2014/main" val="123981796"/>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66697706"/>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34937061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62186047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16292578"/>
                  </a:ext>
                </a:extLst>
              </a:tr>
            </a:tbl>
          </a:graphicData>
        </a:graphic>
      </p:graphicFrame>
    </p:spTree>
    <p:extLst>
      <p:ext uri="{BB962C8B-B14F-4D97-AF65-F5344CB8AC3E}">
        <p14:creationId xmlns:p14="http://schemas.microsoft.com/office/powerpoint/2010/main" val="3973516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496F4-9B42-C412-9E40-0AB719063E4B}"/>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DDF2E3-16C7-A61C-BD54-9E356237778E}"/>
              </a:ext>
            </a:extLst>
          </p:cNvPr>
          <p:cNvGraphicFramePr>
            <a:graphicFrameLocks noGrp="1"/>
          </p:cNvGraphicFramePr>
          <p:nvPr>
            <p:extLst>
              <p:ext uri="{D42A27DB-BD31-4B8C-83A1-F6EECF244321}">
                <p14:modId xmlns:p14="http://schemas.microsoft.com/office/powerpoint/2010/main" val="1916036412"/>
              </p:ext>
            </p:extLst>
          </p:nvPr>
        </p:nvGraphicFramePr>
        <p:xfrm>
          <a:off x="457200" y="636959"/>
          <a:ext cx="8229600" cy="6350000"/>
        </p:xfrm>
        <a:graphic>
          <a:graphicData uri="http://schemas.openxmlformats.org/drawingml/2006/table">
            <a:tbl>
              <a:tblPr firstRow="1" bandRow="1">
                <a:tableStyleId>{2D5ABB26-0587-4C30-8999-92F81FD0307C}</a:tableStyleId>
              </a:tblPr>
              <a:tblGrid>
                <a:gridCol w="3505200">
                  <a:extLst>
                    <a:ext uri="{9D8B030D-6E8A-4147-A177-3AD203B41FA5}">
                      <a16:colId xmlns:a16="http://schemas.microsoft.com/office/drawing/2014/main" val="1446910930"/>
                    </a:ext>
                  </a:extLst>
                </a:gridCol>
                <a:gridCol w="4724400">
                  <a:extLst>
                    <a:ext uri="{9D8B030D-6E8A-4147-A177-3AD203B41FA5}">
                      <a16:colId xmlns:a16="http://schemas.microsoft.com/office/drawing/2014/main" val="2716522829"/>
                    </a:ext>
                  </a:extLst>
                </a:gridCol>
              </a:tblGrid>
              <a:tr h="370840">
                <a:tc gridSpan="2">
                  <a:txBody>
                    <a:bodyPr/>
                    <a:lstStyle/>
                    <a:p>
                      <a:pPr algn="ctr"/>
                      <a:r>
                        <a:rPr lang="en-US" sz="4000" dirty="0"/>
                        <a:t>Resignation</a:t>
                      </a:r>
                    </a:p>
                    <a:p>
                      <a:pPr algn="ctr"/>
                      <a:endParaRPr lang="en-US" sz="4000" dirty="0"/>
                    </a:p>
                  </a:txBody>
                  <a:tcPr/>
                </a:tc>
                <a:tc hMerge="1">
                  <a:txBody>
                    <a:bodyPr/>
                    <a:lstStyle/>
                    <a:p>
                      <a:endParaRPr lang="en-US" dirty="0"/>
                    </a:p>
                  </a:txBody>
                  <a:tcPr/>
                </a:tc>
                <a:extLst>
                  <a:ext uri="{0D108BD9-81ED-4DB2-BD59-A6C34878D82A}">
                    <a16:rowId xmlns:a16="http://schemas.microsoft.com/office/drawing/2014/main" val="167449049"/>
                  </a:ext>
                </a:extLst>
              </a:tr>
              <a:tr h="370840">
                <a:tc>
                  <a:txBody>
                    <a:bodyPr/>
                    <a:lstStyle/>
                    <a:p>
                      <a:pPr algn="ctr"/>
                      <a:r>
                        <a:rPr lang="en-US" sz="2400" dirty="0">
                          <a:solidFill>
                            <a:schemeClr val="bg2">
                              <a:lumMod val="40000"/>
                              <a:lumOff val="60000"/>
                            </a:schemeClr>
                          </a:solidFill>
                        </a:rPr>
                        <a:t>What’s the use?</a:t>
                      </a:r>
                    </a:p>
                  </a:txBody>
                  <a:tcPr/>
                </a:tc>
                <a:tc>
                  <a:txBody>
                    <a:bodyPr/>
                    <a:lstStyle/>
                    <a:p>
                      <a:pPr algn="ctr"/>
                      <a:r>
                        <a:rPr lang="en-US" sz="2400" dirty="0">
                          <a:solidFill>
                            <a:schemeClr val="accent3">
                              <a:lumMod val="40000"/>
                              <a:lumOff val="60000"/>
                            </a:schemeClr>
                          </a:solidFill>
                        </a:rPr>
                        <a:t>I’m not helpless. I can make a difference</a:t>
                      </a:r>
                    </a:p>
                  </a:txBody>
                  <a:tcPr/>
                </a:tc>
                <a:extLst>
                  <a:ext uri="{0D108BD9-81ED-4DB2-BD59-A6C34878D82A}">
                    <a16:rowId xmlns:a16="http://schemas.microsoft.com/office/drawing/2014/main" val="123981796"/>
                  </a:ext>
                </a:extLst>
              </a:tr>
              <a:tr h="370840">
                <a:tc>
                  <a:txBody>
                    <a:bodyPr/>
                    <a:lstStyle/>
                    <a:p>
                      <a:r>
                        <a:rPr lang="en-US" dirty="0"/>
                        <a:t>Deferring to other crew</a:t>
                      </a:r>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a:effectLst/>
                        </a:rPr>
                        <a:t>During approach in icing conditions with a flap anomaly, the FO asked the captain, “Should I go around?” The captain said no and to keep descending. Airspeed decayed and stall warnings activated. FO resigned herself to captain’s authority and handed control back instead of insisting on a go-around. </a:t>
                      </a:r>
                    </a:p>
                    <a:p>
                      <a:endParaRPr lang="en-US" dirty="0"/>
                    </a:p>
                  </a:txBody>
                  <a:tcPr/>
                </a:tc>
                <a:extLst>
                  <a:ext uri="{0D108BD9-81ED-4DB2-BD59-A6C34878D82A}">
                    <a16:rowId xmlns:a16="http://schemas.microsoft.com/office/drawing/2014/main" val="1866697706"/>
                  </a:ext>
                </a:extLst>
              </a:tr>
              <a:tr h="370840">
                <a:tc>
                  <a:txBody>
                    <a:bodyPr/>
                    <a:lstStyle/>
                    <a:p>
                      <a:endParaRPr lang="en-US"/>
                    </a:p>
                  </a:txBody>
                  <a:tcPr/>
                </a:tc>
                <a:tc>
                  <a:txBody>
                    <a:bodyPr/>
                    <a:lstStyle/>
                    <a:p>
                      <a:r>
                        <a:rPr lang="en-US" dirty="0">
                          <a:effectLst/>
                        </a:rPr>
                        <a:t>The aircraft stalled and impacted short of the runway. </a:t>
                      </a:r>
                      <a:endParaRPr lang="en-US" dirty="0"/>
                    </a:p>
                  </a:txBody>
                  <a:tcPr/>
                </a:tc>
                <a:extLst>
                  <a:ext uri="{0D108BD9-81ED-4DB2-BD59-A6C34878D82A}">
                    <a16:rowId xmlns:a16="http://schemas.microsoft.com/office/drawing/2014/main" val="1349370613"/>
                  </a:ext>
                </a:extLst>
              </a:tr>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362186047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16292578"/>
                  </a:ext>
                </a:extLst>
              </a:tr>
            </a:tbl>
          </a:graphicData>
        </a:graphic>
      </p:graphicFrame>
    </p:spTree>
    <p:extLst>
      <p:ext uri="{BB962C8B-B14F-4D97-AF65-F5344CB8AC3E}">
        <p14:creationId xmlns:p14="http://schemas.microsoft.com/office/powerpoint/2010/main" val="3682987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7D774-EEAF-16F5-1476-0BE114264DA8}"/>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A22C54-3840-BD77-49FD-D06683566745}"/>
              </a:ext>
            </a:extLst>
          </p:cNvPr>
          <p:cNvGraphicFramePr>
            <a:graphicFrameLocks noGrp="1"/>
          </p:cNvGraphicFramePr>
          <p:nvPr>
            <p:extLst>
              <p:ext uri="{D42A27DB-BD31-4B8C-83A1-F6EECF244321}">
                <p14:modId xmlns:p14="http://schemas.microsoft.com/office/powerpoint/2010/main" val="1264150430"/>
              </p:ext>
            </p:extLst>
          </p:nvPr>
        </p:nvGraphicFramePr>
        <p:xfrm>
          <a:off x="457200" y="636959"/>
          <a:ext cx="8229600" cy="6350000"/>
        </p:xfrm>
        <a:graphic>
          <a:graphicData uri="http://schemas.openxmlformats.org/drawingml/2006/table">
            <a:tbl>
              <a:tblPr firstRow="1" bandRow="1">
                <a:tableStyleId>{2D5ABB26-0587-4C30-8999-92F81FD0307C}</a:tableStyleId>
              </a:tblPr>
              <a:tblGrid>
                <a:gridCol w="4114800">
                  <a:extLst>
                    <a:ext uri="{9D8B030D-6E8A-4147-A177-3AD203B41FA5}">
                      <a16:colId xmlns:a16="http://schemas.microsoft.com/office/drawing/2014/main" val="1446910930"/>
                    </a:ext>
                  </a:extLst>
                </a:gridCol>
                <a:gridCol w="4114800">
                  <a:extLst>
                    <a:ext uri="{9D8B030D-6E8A-4147-A177-3AD203B41FA5}">
                      <a16:colId xmlns:a16="http://schemas.microsoft.com/office/drawing/2014/main" val="2716522829"/>
                    </a:ext>
                  </a:extLst>
                </a:gridCol>
              </a:tblGrid>
              <a:tr h="370840">
                <a:tc gridSpan="2">
                  <a:txBody>
                    <a:bodyPr/>
                    <a:lstStyle/>
                    <a:p>
                      <a:pPr algn="ctr"/>
                      <a:r>
                        <a:rPr lang="en-US" sz="4000" dirty="0"/>
                        <a:t>Resignation</a:t>
                      </a:r>
                    </a:p>
                    <a:p>
                      <a:pPr algn="ctr"/>
                      <a:endParaRPr lang="en-US" sz="4000" dirty="0"/>
                    </a:p>
                  </a:txBody>
                  <a:tcPr/>
                </a:tc>
                <a:tc hMerge="1">
                  <a:txBody>
                    <a:bodyPr/>
                    <a:lstStyle/>
                    <a:p>
                      <a:endParaRPr lang="en-US" dirty="0"/>
                    </a:p>
                  </a:txBody>
                  <a:tcPr/>
                </a:tc>
                <a:extLst>
                  <a:ext uri="{0D108BD9-81ED-4DB2-BD59-A6C34878D82A}">
                    <a16:rowId xmlns:a16="http://schemas.microsoft.com/office/drawing/2014/main" val="167449049"/>
                  </a:ext>
                </a:extLst>
              </a:tr>
              <a:tr h="370840">
                <a:tc>
                  <a:txBody>
                    <a:bodyPr/>
                    <a:lstStyle/>
                    <a:p>
                      <a:pPr algn="ctr"/>
                      <a:r>
                        <a:rPr lang="en-US" sz="2400" dirty="0">
                          <a:solidFill>
                            <a:schemeClr val="bg2">
                              <a:lumMod val="40000"/>
                              <a:lumOff val="60000"/>
                            </a:schemeClr>
                          </a:solidFill>
                        </a:rPr>
                        <a:t>What’s the use?</a:t>
                      </a:r>
                    </a:p>
                  </a:txBody>
                  <a:tcPr/>
                </a:tc>
                <a:tc>
                  <a:txBody>
                    <a:bodyPr/>
                    <a:lstStyle/>
                    <a:p>
                      <a:pPr algn="ctr"/>
                      <a:r>
                        <a:rPr lang="en-US" sz="2400" dirty="0">
                          <a:solidFill>
                            <a:schemeClr val="accent3">
                              <a:lumMod val="40000"/>
                              <a:lumOff val="60000"/>
                            </a:schemeClr>
                          </a:solidFill>
                        </a:rPr>
                        <a:t>I’m not helpless. I can make a difference</a:t>
                      </a:r>
                    </a:p>
                  </a:txBody>
                  <a:tcPr/>
                </a:tc>
                <a:extLst>
                  <a:ext uri="{0D108BD9-81ED-4DB2-BD59-A6C34878D82A}">
                    <a16:rowId xmlns:a16="http://schemas.microsoft.com/office/drawing/2014/main" val="123981796"/>
                  </a:ext>
                </a:extLst>
              </a:tr>
              <a:tr h="370840">
                <a:tc>
                  <a:txBody>
                    <a:bodyPr/>
                    <a:lstStyle/>
                    <a:p>
                      <a:r>
                        <a:rPr lang="en-US" dirty="0"/>
                        <a:t>Failing to use all resources</a:t>
                      </a:r>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a:effectLst/>
                        </a:rPr>
                        <a:t>Relatively inexperienced pilot flying complex multi-engine aircraft with his family aboard encountered deteriorating conditions. Instead of taking assertive corrective action (diverting, declaring an emergency, or troubleshooting effectively), he felt overwhelmed and resigned to “whatever happens,”</a:t>
                      </a:r>
                      <a:endParaRPr lang="en-US" dirty="0"/>
                    </a:p>
                  </a:txBody>
                  <a:tcPr/>
                </a:tc>
                <a:extLst>
                  <a:ext uri="{0D108BD9-81ED-4DB2-BD59-A6C34878D82A}">
                    <a16:rowId xmlns:a16="http://schemas.microsoft.com/office/drawing/2014/main" val="1866697706"/>
                  </a:ext>
                </a:extLst>
              </a:tr>
              <a:tr h="370840">
                <a:tc>
                  <a:txBody>
                    <a:bodyPr/>
                    <a:lstStyle/>
                    <a:p>
                      <a:endParaRPr lang="en-US" dirty="0"/>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a:effectLst/>
                        </a:rPr>
                        <a:t>CFIT, killing everyone on board. </a:t>
                      </a:r>
                    </a:p>
                    <a:p>
                      <a:endParaRPr lang="en-US" dirty="0"/>
                    </a:p>
                  </a:txBody>
                  <a:tcPr/>
                </a:tc>
                <a:extLst>
                  <a:ext uri="{0D108BD9-81ED-4DB2-BD59-A6C34878D82A}">
                    <a16:rowId xmlns:a16="http://schemas.microsoft.com/office/drawing/2014/main" val="1349370613"/>
                  </a:ext>
                </a:extLst>
              </a:tr>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362186047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16292578"/>
                  </a:ext>
                </a:extLst>
              </a:tr>
            </a:tbl>
          </a:graphicData>
        </a:graphic>
      </p:graphicFrame>
    </p:spTree>
    <p:extLst>
      <p:ext uri="{BB962C8B-B14F-4D97-AF65-F5344CB8AC3E}">
        <p14:creationId xmlns:p14="http://schemas.microsoft.com/office/powerpoint/2010/main" val="2577948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35F7909-2975-33CD-1233-48BD88DE4C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7036DF-DD50-31D2-78A2-1371CA43C98D}"/>
              </a:ext>
            </a:extLst>
          </p:cNvPr>
          <p:cNvSpPr>
            <a:spLocks noGrp="1"/>
          </p:cNvSpPr>
          <p:nvPr>
            <p:ph type="title"/>
          </p:nvPr>
        </p:nvSpPr>
        <p:spPr>
          <a:xfrm>
            <a:off x="484584" y="1196788"/>
            <a:ext cx="7053542" cy="1050398"/>
          </a:xfrm>
        </p:spPr>
        <p:txBody>
          <a:bodyPr vert="horz" lIns="68580" tIns="34290" rIns="68580" bIns="34290" rtlCol="0" anchor="t">
            <a:normAutofit/>
          </a:bodyPr>
          <a:lstStyle/>
          <a:p>
            <a:endParaRPr lang="en-US" sz="3150" dirty="0"/>
          </a:p>
        </p:txBody>
      </p:sp>
      <p:graphicFrame>
        <p:nvGraphicFramePr>
          <p:cNvPr id="4" name="Table 5">
            <a:extLst>
              <a:ext uri="{FF2B5EF4-FFF2-40B4-BE49-F238E27FC236}">
                <a16:creationId xmlns:a16="http://schemas.microsoft.com/office/drawing/2014/main" id="{E3D6480B-CDFA-8BF0-E2B9-BA333775C64C}"/>
              </a:ext>
            </a:extLst>
          </p:cNvPr>
          <p:cNvGraphicFramePr>
            <a:graphicFrameLocks noGrp="1"/>
          </p:cNvGraphicFramePr>
          <p:nvPr/>
        </p:nvGraphicFramePr>
        <p:xfrm>
          <a:off x="0" y="868788"/>
          <a:ext cx="9144000" cy="5159395"/>
        </p:xfrm>
        <a:graphic>
          <a:graphicData uri="http://schemas.openxmlformats.org/drawingml/2006/table">
            <a:tbl>
              <a:tblPr firstRow="1" bandRow="1">
                <a:tableStyleId>{5C22544A-7EE6-4342-B048-85BDC9FD1C3A}</a:tableStyleId>
              </a:tblPr>
              <a:tblGrid>
                <a:gridCol w="2486320">
                  <a:extLst>
                    <a:ext uri="{9D8B030D-6E8A-4147-A177-3AD203B41FA5}">
                      <a16:colId xmlns:a16="http://schemas.microsoft.com/office/drawing/2014/main" val="954366532"/>
                    </a:ext>
                  </a:extLst>
                </a:gridCol>
                <a:gridCol w="6657680">
                  <a:extLst>
                    <a:ext uri="{9D8B030D-6E8A-4147-A177-3AD203B41FA5}">
                      <a16:colId xmlns:a16="http://schemas.microsoft.com/office/drawing/2014/main" val="2485414097"/>
                    </a:ext>
                  </a:extLst>
                </a:gridCol>
              </a:tblGrid>
              <a:tr h="558857">
                <a:tc>
                  <a:txBody>
                    <a:bodyPr/>
                    <a:lstStyle/>
                    <a:p>
                      <a:r>
                        <a:rPr lang="en-US" sz="1000" dirty="0"/>
                        <a:t>Risk area</a:t>
                      </a:r>
                    </a:p>
                  </a:txBody>
                  <a:tcPr marL="68580" marR="68580" marT="34290" marB="34290"/>
                </a:tc>
                <a:tc>
                  <a:txBody>
                    <a:bodyPr/>
                    <a:lstStyle/>
                    <a:p>
                      <a:r>
                        <a:rPr lang="en-US" sz="1000" dirty="0"/>
                        <a:t>Examples</a:t>
                      </a:r>
                    </a:p>
                  </a:txBody>
                  <a:tcPr marL="68580" marR="68580" marT="34290" marB="34290"/>
                </a:tc>
                <a:extLst>
                  <a:ext uri="{0D108BD9-81ED-4DB2-BD59-A6C34878D82A}">
                    <a16:rowId xmlns:a16="http://schemas.microsoft.com/office/drawing/2014/main" val="3269704601"/>
                  </a:ext>
                </a:extLst>
              </a:tr>
              <a:tr h="1143316">
                <a:tc>
                  <a:txBody>
                    <a:bodyPr/>
                    <a:lstStyle/>
                    <a:p>
                      <a:r>
                        <a:rPr lang="en-US" sz="2100" b="1" u="sng" dirty="0">
                          <a:latin typeface="+mn-lt"/>
                        </a:rPr>
                        <a:t>P</a:t>
                      </a:r>
                      <a:r>
                        <a:rPr lang="en-US" sz="2100" b="1" dirty="0">
                          <a:latin typeface="+mn-lt"/>
                        </a:rPr>
                        <a:t>ilot</a:t>
                      </a:r>
                    </a:p>
                  </a:txBody>
                  <a:tcPr marL="68580" marR="68580" marT="34290" marB="34290"/>
                </a:tc>
                <a:tc>
                  <a:txBody>
                    <a:bodyPr/>
                    <a:lstStyle/>
                    <a:p>
                      <a:r>
                        <a:rPr lang="en-US" sz="2100" b="1" dirty="0">
                          <a:latin typeface="+mn-lt"/>
                        </a:rPr>
                        <a:t>Physical and emotional readiness</a:t>
                      </a:r>
                    </a:p>
                    <a:p>
                      <a:r>
                        <a:rPr lang="en-US" sz="2100" b="1" dirty="0">
                          <a:latin typeface="+mn-lt"/>
                        </a:rPr>
                        <a:t>Total time</a:t>
                      </a:r>
                    </a:p>
                    <a:p>
                      <a:r>
                        <a:rPr lang="en-US" sz="2100" b="1" dirty="0">
                          <a:latin typeface="+mn-lt"/>
                        </a:rPr>
                        <a:t>Recent flight currency</a:t>
                      </a:r>
                    </a:p>
                  </a:txBody>
                  <a:tcPr marL="34290" marR="34290" marT="34290" marB="34290"/>
                </a:tc>
                <a:extLst>
                  <a:ext uri="{0D108BD9-81ED-4DB2-BD59-A6C34878D82A}">
                    <a16:rowId xmlns:a16="http://schemas.microsoft.com/office/drawing/2014/main" val="3678580240"/>
                  </a:ext>
                </a:extLst>
              </a:tr>
              <a:tr h="1370558">
                <a:tc>
                  <a:txBody>
                    <a:bodyPr/>
                    <a:lstStyle/>
                    <a:p>
                      <a:r>
                        <a:rPr lang="en-US" sz="2100" b="1" u="sng" dirty="0">
                          <a:latin typeface="+mn-lt"/>
                        </a:rPr>
                        <a:t>A</a:t>
                      </a:r>
                      <a:r>
                        <a:rPr lang="en-US" sz="2100" b="1" dirty="0">
                          <a:latin typeface="+mn-lt"/>
                        </a:rPr>
                        <a:t>ircraft</a:t>
                      </a:r>
                    </a:p>
                  </a:txBody>
                  <a:tcPr marL="68580" marR="68580" marT="34290" marB="34290"/>
                </a:tc>
                <a:tc>
                  <a:txBody>
                    <a:bodyPr/>
                    <a:lstStyle/>
                    <a:p>
                      <a:r>
                        <a:rPr lang="en-US" sz="2100" b="1" dirty="0">
                          <a:latin typeface="+mn-lt"/>
                        </a:rPr>
                        <a:t>Suitability to mission</a:t>
                      </a:r>
                    </a:p>
                    <a:p>
                      <a:r>
                        <a:rPr lang="en-US" sz="2100" b="1" dirty="0">
                          <a:latin typeface="+mn-lt"/>
                        </a:rPr>
                        <a:t>Recent maintenance</a:t>
                      </a:r>
                    </a:p>
                    <a:p>
                      <a:r>
                        <a:rPr lang="en-US" sz="2100" b="1" dirty="0">
                          <a:latin typeface="+mn-lt"/>
                        </a:rPr>
                        <a:t>Redundancy of systems</a:t>
                      </a:r>
                    </a:p>
                    <a:p>
                      <a:r>
                        <a:rPr lang="en-US" sz="2100" b="1" dirty="0">
                          <a:latin typeface="+mn-lt"/>
                        </a:rPr>
                        <a:t>Weight and balance</a:t>
                      </a:r>
                    </a:p>
                  </a:txBody>
                  <a:tcPr marL="68580" marR="68580" marT="34290" marB="34290"/>
                </a:tc>
                <a:extLst>
                  <a:ext uri="{0D108BD9-81ED-4DB2-BD59-A6C34878D82A}">
                    <a16:rowId xmlns:a16="http://schemas.microsoft.com/office/drawing/2014/main" val="2471920519"/>
                  </a:ext>
                </a:extLst>
              </a:tr>
              <a:tr h="708660">
                <a:tc>
                  <a:txBody>
                    <a:bodyPr/>
                    <a:lstStyle/>
                    <a:p>
                      <a:r>
                        <a:rPr lang="en-US" sz="2100" b="1" dirty="0" err="1">
                          <a:latin typeface="+mn-lt"/>
                        </a:rPr>
                        <a:t>en</a:t>
                      </a:r>
                      <a:r>
                        <a:rPr lang="en-US" sz="2100" b="1" u="sng" dirty="0" err="1">
                          <a:latin typeface="+mn-lt"/>
                        </a:rPr>
                        <a:t>V</a:t>
                      </a:r>
                      <a:r>
                        <a:rPr lang="en-US" sz="2100" b="1" dirty="0" err="1">
                          <a:latin typeface="+mn-lt"/>
                        </a:rPr>
                        <a:t>ironment</a:t>
                      </a:r>
                      <a:endParaRPr lang="en-US" sz="2100" b="1" dirty="0">
                        <a:latin typeface="+mn-lt"/>
                      </a:endParaRPr>
                    </a:p>
                  </a:txBody>
                  <a:tcPr marL="68580" marR="68580" marT="34290" marB="34290"/>
                </a:tc>
                <a:tc>
                  <a:txBody>
                    <a:bodyPr/>
                    <a:lstStyle/>
                    <a:p>
                      <a:r>
                        <a:rPr lang="en-US" sz="2100" b="1" dirty="0">
                          <a:latin typeface="+mn-lt"/>
                        </a:rPr>
                        <a:t>Weather</a:t>
                      </a:r>
                    </a:p>
                    <a:p>
                      <a:r>
                        <a:rPr lang="en-US" sz="2100" b="1" dirty="0">
                          <a:latin typeface="+mn-lt"/>
                        </a:rPr>
                        <a:t>Terrain</a:t>
                      </a:r>
                    </a:p>
                  </a:txBody>
                  <a:tcPr marL="68580" marR="68580" marT="34290" marB="34290"/>
                </a:tc>
                <a:extLst>
                  <a:ext uri="{0D108BD9-81ED-4DB2-BD59-A6C34878D82A}">
                    <a16:rowId xmlns:a16="http://schemas.microsoft.com/office/drawing/2014/main" val="3482673190"/>
                  </a:ext>
                </a:extLst>
              </a:tr>
              <a:tr h="1378004">
                <a:tc>
                  <a:txBody>
                    <a:bodyPr/>
                    <a:lstStyle/>
                    <a:p>
                      <a:r>
                        <a:rPr lang="en-US" sz="2100" b="1" u="sng" dirty="0">
                          <a:latin typeface="+mn-lt"/>
                        </a:rPr>
                        <a:t>E</a:t>
                      </a:r>
                      <a:r>
                        <a:rPr lang="en-US" sz="2100" b="1" dirty="0">
                          <a:latin typeface="+mn-lt"/>
                        </a:rPr>
                        <a:t>xternal pressures</a:t>
                      </a:r>
                    </a:p>
                  </a:txBody>
                  <a:tcPr marL="68580" marR="68580" marT="34290" marB="34290"/>
                </a:tc>
                <a:tc>
                  <a:txBody>
                    <a:bodyPr/>
                    <a:lstStyle/>
                    <a:p>
                      <a:r>
                        <a:rPr lang="en-US" sz="2100" b="1" dirty="0">
                          <a:latin typeface="+mn-lt"/>
                        </a:rPr>
                        <a:t>Get-there-itis</a:t>
                      </a:r>
                    </a:p>
                    <a:p>
                      <a:r>
                        <a:rPr lang="en-US" sz="2100" b="1" dirty="0">
                          <a:latin typeface="+mn-lt"/>
                        </a:rPr>
                        <a:t>Expectations of passengers</a:t>
                      </a:r>
                    </a:p>
                    <a:p>
                      <a:r>
                        <a:rPr lang="en-US" sz="2100" b="1" dirty="0">
                          <a:latin typeface="+mn-lt"/>
                        </a:rPr>
                        <a:t>Worries over unrelated matters</a:t>
                      </a:r>
                    </a:p>
                  </a:txBody>
                  <a:tcPr marL="68580" marR="68580" marT="34290" marB="34290"/>
                </a:tc>
                <a:extLst>
                  <a:ext uri="{0D108BD9-81ED-4DB2-BD59-A6C34878D82A}">
                    <a16:rowId xmlns:a16="http://schemas.microsoft.com/office/drawing/2014/main" val="3060866601"/>
                  </a:ext>
                </a:extLst>
              </a:tr>
            </a:tbl>
          </a:graphicData>
        </a:graphic>
      </p:graphicFrame>
    </p:spTree>
    <p:extLst>
      <p:ext uri="{BB962C8B-B14F-4D97-AF65-F5344CB8AC3E}">
        <p14:creationId xmlns:p14="http://schemas.microsoft.com/office/powerpoint/2010/main" val="3728018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FB270A-B075-8AA5-3C0D-677FD3A22300}"/>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73678CAA-D260-F674-61BE-057AD2536A86}"/>
              </a:ext>
            </a:extLst>
          </p:cNvPr>
          <p:cNvPicPr>
            <a:picLocks noChangeAspect="1"/>
          </p:cNvPicPr>
          <p:nvPr/>
        </p:nvPicPr>
        <p:blipFill>
          <a:blip r:embed="rId2"/>
          <a:stretch>
            <a:fillRect/>
          </a:stretch>
        </p:blipFill>
        <p:spPr>
          <a:xfrm>
            <a:off x="1664029" y="0"/>
            <a:ext cx="5815941" cy="6858000"/>
          </a:xfrm>
          <a:prstGeom prst="rect">
            <a:avLst/>
          </a:prstGeom>
        </p:spPr>
      </p:pic>
    </p:spTree>
    <p:extLst>
      <p:ext uri="{BB962C8B-B14F-4D97-AF65-F5344CB8AC3E}">
        <p14:creationId xmlns:p14="http://schemas.microsoft.com/office/powerpoint/2010/main" val="1931542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7274113-375F-2C1C-428C-FFBB994CEFA4}"/>
              </a:ext>
            </a:extLst>
          </p:cNvPr>
          <p:cNvPicPr>
            <a:picLocks noGrp="1" noChangeAspect="1"/>
          </p:cNvPicPr>
          <p:nvPr>
            <p:ph idx="1"/>
          </p:nvPr>
        </p:nvPicPr>
        <p:blipFill>
          <a:blip r:embed="rId2"/>
          <a:stretch>
            <a:fillRect/>
          </a:stretch>
        </p:blipFill>
        <p:spPr>
          <a:xfrm>
            <a:off x="2988410" y="0"/>
            <a:ext cx="3167180" cy="6858000"/>
          </a:xfrm>
          <a:prstGeom prst="rect">
            <a:avLst/>
          </a:prstGeom>
        </p:spPr>
      </p:pic>
    </p:spTree>
    <p:extLst>
      <p:ext uri="{BB962C8B-B14F-4D97-AF65-F5344CB8AC3E}">
        <p14:creationId xmlns:p14="http://schemas.microsoft.com/office/powerpoint/2010/main" val="954691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11134"/>
          <a:stretch/>
        </p:blipFill>
        <p:spPr>
          <a:xfrm>
            <a:off x="-1" y="857257"/>
            <a:ext cx="4570805" cy="5143493"/>
          </a:xfrm>
          <a:prstGeom prst="rect">
            <a:avLst/>
          </a:prstGeom>
        </p:spPr>
      </p:pic>
      <p:sp>
        <p:nvSpPr>
          <p:cNvPr id="2" name="Title 1"/>
          <p:cNvSpPr>
            <a:spLocks noGrp="1"/>
          </p:cNvSpPr>
          <p:nvPr>
            <p:ph type="title"/>
          </p:nvPr>
        </p:nvSpPr>
        <p:spPr>
          <a:xfrm>
            <a:off x="4666922" y="854653"/>
            <a:ext cx="4061442" cy="1231490"/>
          </a:xfrm>
        </p:spPr>
        <p:txBody>
          <a:bodyPr vert="horz" lIns="68580" tIns="34290" rIns="68580" bIns="34290" rtlCol="0" anchor="t">
            <a:normAutofit/>
          </a:bodyPr>
          <a:lstStyle/>
          <a:p>
            <a:r>
              <a:rPr lang="en-US" sz="3150" dirty="0"/>
              <a:t>Are You Fit to Fly?</a:t>
            </a:r>
          </a:p>
        </p:txBody>
      </p:sp>
      <p:sp>
        <p:nvSpPr>
          <p:cNvPr id="3" name="Content Placeholder 2"/>
          <p:cNvSpPr>
            <a:spLocks noGrp="1"/>
          </p:cNvSpPr>
          <p:nvPr>
            <p:ph idx="1"/>
          </p:nvPr>
        </p:nvSpPr>
        <p:spPr>
          <a:xfrm>
            <a:off x="4666922" y="1454299"/>
            <a:ext cx="4296888" cy="4163210"/>
          </a:xfrm>
        </p:spPr>
        <p:txBody>
          <a:bodyPr vert="horz" lIns="68580" tIns="34290" rIns="68580" bIns="34290" rtlCol="0" anchor="ctr">
            <a:noAutofit/>
          </a:bodyPr>
          <a:lstStyle/>
          <a:p>
            <a:pPr>
              <a:lnSpc>
                <a:spcPct val="90000"/>
              </a:lnSpc>
            </a:pPr>
            <a:r>
              <a:rPr lang="en-US" dirty="0"/>
              <a:t>If you were given an aeromedical exam right now, would you pass?</a:t>
            </a:r>
          </a:p>
          <a:p>
            <a:pPr>
              <a:lnSpc>
                <a:spcPct val="90000"/>
              </a:lnSpc>
            </a:pPr>
            <a:endParaRPr lang="en-US" dirty="0"/>
          </a:p>
          <a:p>
            <a:pPr>
              <a:lnSpc>
                <a:spcPct val="90000"/>
              </a:lnSpc>
            </a:pPr>
            <a:r>
              <a:rPr lang="en-US" dirty="0"/>
              <a:t>What medications are you on / could be affecting your ability to fly?</a:t>
            </a:r>
          </a:p>
          <a:p>
            <a:pPr>
              <a:lnSpc>
                <a:spcPct val="90000"/>
              </a:lnSpc>
            </a:pPr>
            <a:endParaRPr lang="en-US" dirty="0"/>
          </a:p>
          <a:p>
            <a:pPr>
              <a:lnSpc>
                <a:spcPct val="90000"/>
              </a:lnSpc>
            </a:pPr>
            <a:r>
              <a:rPr lang="en-US" dirty="0"/>
              <a:t>Stresses in your life carrying over to the cockpit?</a:t>
            </a:r>
          </a:p>
          <a:p>
            <a:pPr>
              <a:lnSpc>
                <a:spcPct val="90000"/>
              </a:lnSpc>
            </a:pPr>
            <a:endParaRPr lang="en-US" dirty="0"/>
          </a:p>
          <a:p>
            <a:pPr>
              <a:lnSpc>
                <a:spcPct val="90000"/>
              </a:lnSpc>
            </a:pPr>
            <a:r>
              <a:rPr lang="en-US" dirty="0"/>
              <a:t>Are you fatigued?</a:t>
            </a:r>
          </a:p>
        </p:txBody>
      </p:sp>
    </p:spTree>
    <p:extLst>
      <p:ext uri="{BB962C8B-B14F-4D97-AF65-F5344CB8AC3E}">
        <p14:creationId xmlns:p14="http://schemas.microsoft.com/office/powerpoint/2010/main" val="116312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lgn="ctr"/>
            <a:r>
              <a:rPr lang="en-US" dirty="0"/>
              <a:t>The I’M SAFE Checklist</a:t>
            </a:r>
          </a:p>
        </p:txBody>
      </p:sp>
      <p:sp>
        <p:nvSpPr>
          <p:cNvPr id="13" name="Content Placeholder 12"/>
          <p:cNvSpPr>
            <a:spLocks noGrp="1"/>
          </p:cNvSpPr>
          <p:nvPr>
            <p:ph idx="1"/>
          </p:nvPr>
        </p:nvSpPr>
        <p:spPr>
          <a:xfrm>
            <a:off x="758904" y="1942596"/>
            <a:ext cx="6709906" cy="3146611"/>
          </a:xfrm>
        </p:spPr>
        <p:txBody>
          <a:bodyPr>
            <a:noAutofit/>
          </a:bodyPr>
          <a:lstStyle/>
          <a:p>
            <a:r>
              <a:rPr lang="en-US" sz="3300" u="sng" dirty="0">
                <a:latin typeface="+mn-lt"/>
              </a:rPr>
              <a:t>I</a:t>
            </a:r>
            <a:r>
              <a:rPr lang="en-US" sz="3300" dirty="0">
                <a:latin typeface="+mn-lt"/>
              </a:rPr>
              <a:t>llness</a:t>
            </a:r>
          </a:p>
          <a:p>
            <a:r>
              <a:rPr lang="en-US" sz="3300" u="sng" dirty="0">
                <a:latin typeface="+mn-lt"/>
              </a:rPr>
              <a:t>M</a:t>
            </a:r>
            <a:r>
              <a:rPr lang="en-US" sz="3300" dirty="0">
                <a:latin typeface="+mn-lt"/>
              </a:rPr>
              <a:t>edication</a:t>
            </a:r>
          </a:p>
          <a:p>
            <a:r>
              <a:rPr lang="en-US" sz="3300" u="sng" dirty="0">
                <a:latin typeface="+mn-lt"/>
              </a:rPr>
              <a:t>S</a:t>
            </a:r>
            <a:r>
              <a:rPr lang="en-US" sz="3300" dirty="0">
                <a:latin typeface="+mn-lt"/>
              </a:rPr>
              <a:t>tress</a:t>
            </a:r>
          </a:p>
          <a:p>
            <a:r>
              <a:rPr lang="en-US" sz="3300" u="sng" dirty="0">
                <a:latin typeface="+mn-lt"/>
              </a:rPr>
              <a:t>A</a:t>
            </a:r>
            <a:r>
              <a:rPr lang="en-US" sz="3300" dirty="0">
                <a:latin typeface="+mn-lt"/>
              </a:rPr>
              <a:t>lcohol</a:t>
            </a:r>
          </a:p>
          <a:p>
            <a:r>
              <a:rPr lang="en-US" sz="3300" u="sng" dirty="0">
                <a:latin typeface="+mn-lt"/>
              </a:rPr>
              <a:t>F</a:t>
            </a:r>
            <a:r>
              <a:rPr lang="en-US" sz="3300" dirty="0">
                <a:latin typeface="+mn-lt"/>
              </a:rPr>
              <a:t>atigue</a:t>
            </a:r>
          </a:p>
          <a:p>
            <a:r>
              <a:rPr lang="en-US" sz="3300" u="sng" dirty="0">
                <a:latin typeface="+mn-lt"/>
              </a:rPr>
              <a:t>E</a:t>
            </a:r>
            <a:r>
              <a:rPr lang="en-US" sz="3300" dirty="0">
                <a:latin typeface="+mn-lt"/>
              </a:rPr>
              <a:t>motion (or) </a:t>
            </a:r>
            <a:r>
              <a:rPr lang="en-US" sz="3300" u="sng" dirty="0">
                <a:latin typeface="+mn-lt"/>
              </a:rPr>
              <a:t>E</a:t>
            </a:r>
            <a:r>
              <a:rPr lang="en-US" sz="3300" dirty="0">
                <a:latin typeface="+mn-lt"/>
              </a:rPr>
              <a:t>ating</a:t>
            </a:r>
          </a:p>
        </p:txBody>
      </p:sp>
    </p:spTree>
    <p:extLst>
      <p:ext uri="{BB962C8B-B14F-4D97-AF65-F5344CB8AC3E}">
        <p14:creationId xmlns:p14="http://schemas.microsoft.com/office/powerpoint/2010/main" val="1160978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128211" y="945093"/>
            <a:ext cx="2815199" cy="1081615"/>
          </a:xfrm>
        </p:spPr>
        <p:txBody>
          <a:bodyPr vert="horz" lIns="68580" tIns="34290" rIns="68580" bIns="34290" rtlCol="0" anchor="t">
            <a:normAutofit/>
          </a:bodyPr>
          <a:lstStyle/>
          <a:p>
            <a:r>
              <a:rPr lang="en-US" sz="2700" b="1" dirty="0"/>
              <a:t>I</a:t>
            </a:r>
            <a:r>
              <a:rPr lang="en-US" sz="2700" dirty="0"/>
              <a:t>llness</a:t>
            </a:r>
          </a:p>
        </p:txBody>
      </p:sp>
      <p:sp>
        <p:nvSpPr>
          <p:cNvPr id="8" name="Content Placeholder 7"/>
          <p:cNvSpPr>
            <a:spLocks noGrp="1"/>
          </p:cNvSpPr>
          <p:nvPr>
            <p:ph sz="half" idx="1"/>
          </p:nvPr>
        </p:nvSpPr>
        <p:spPr>
          <a:xfrm>
            <a:off x="213014" y="2026708"/>
            <a:ext cx="3787793" cy="2210561"/>
          </a:xfrm>
        </p:spPr>
        <p:txBody>
          <a:bodyPr vert="horz" lIns="68580" tIns="34290" rIns="68580" bIns="34290" rtlCol="0">
            <a:noAutofit/>
          </a:bodyPr>
          <a:lstStyle/>
          <a:p>
            <a:r>
              <a:rPr lang="en-US" sz="2100" dirty="0"/>
              <a:t>Even relatively minor illnesses can compromise pilot performance</a:t>
            </a:r>
          </a:p>
          <a:p>
            <a:endParaRPr lang="en-US" sz="2100" dirty="0"/>
          </a:p>
          <a:p>
            <a:r>
              <a:rPr lang="en-US" sz="2100" dirty="0"/>
              <a:t>Respiratory / congestion issues are more serious when taking into account the pressure changes associated with flying</a:t>
            </a:r>
          </a:p>
        </p:txBody>
      </p:sp>
      <p:pic>
        <p:nvPicPr>
          <p:cNvPr id="10" name="Content Placeholder 9"/>
          <p:cNvPicPr>
            <a:picLocks noGrp="1" noChangeAspect="1"/>
          </p:cNvPicPr>
          <p:nvPr>
            <p:ph sz="half" idx="2"/>
          </p:nvPr>
        </p:nvPicPr>
        <p:blipFill rotWithShape="1">
          <a:blip r:embed="rId2"/>
          <a:srcRect l="5191" r="2" b="2"/>
          <a:stretch/>
        </p:blipFill>
        <p:spPr>
          <a:xfrm>
            <a:off x="4273567" y="-1"/>
            <a:ext cx="4870433" cy="3429001"/>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6832233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3226</TotalTime>
  <Words>1520</Words>
  <Application>Microsoft Office PowerPoint</Application>
  <PresentationFormat>On-screen Show (4:3)</PresentationFormat>
  <Paragraphs>188</Paragraphs>
  <Slides>33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Century Gothic</vt:lpstr>
      <vt:lpstr>Wingdings 3</vt:lpstr>
      <vt:lpstr>Ion</vt:lpstr>
      <vt:lpstr>Aeronautical Decision Making (ADM)</vt:lpstr>
      <vt:lpstr>PowerPoint Presentation</vt:lpstr>
      <vt:lpstr>PowerPoint Presentation</vt:lpstr>
      <vt:lpstr>PowerPoint Presentation</vt:lpstr>
      <vt:lpstr>PowerPoint Presentation</vt:lpstr>
      <vt:lpstr>PowerPoint Presentation</vt:lpstr>
      <vt:lpstr>Are You Fit to Fly?</vt:lpstr>
      <vt:lpstr>The I’M SAFE Checklist</vt:lpstr>
      <vt:lpstr>Illness</vt:lpstr>
      <vt:lpstr>Medication</vt:lpstr>
      <vt:lpstr>Stress</vt:lpstr>
      <vt:lpstr>Alcohol</vt:lpstr>
      <vt:lpstr>Fatigue</vt:lpstr>
      <vt:lpstr>Emotion</vt:lpstr>
      <vt:lpstr>Eating</vt:lpstr>
      <vt:lpstr>Hazardous  Attitudes  and  Antidotes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Aeronautical Decision Making (ADM)</dc:title>
  <dc:creator>Thorwarth, Gretta L</dc:creator>
  <cp:lastModifiedBy>Kathy Harkness</cp:lastModifiedBy>
  <cp:revision>26</cp:revision>
  <dcterms:created xsi:type="dcterms:W3CDTF">2018-02-19T06:22:29Z</dcterms:created>
  <dcterms:modified xsi:type="dcterms:W3CDTF">2026-03-23T23:23:23Z</dcterms:modified>
</cp:coreProperties>
</file>