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83" r:id="rId1"/>
  </p:sldMasterIdLst>
  <p:notesMasterIdLst>
    <p:notesMasterId r:id="rId37"/>
  </p:notesMasterIdLst>
  <p:handoutMasterIdLst>
    <p:handoutMasterId r:id="rId38"/>
  </p:handoutMasterIdLst>
  <p:sldIdLst>
    <p:sldId id="270" r:id="rId2"/>
    <p:sldId id="285" r:id="rId3"/>
    <p:sldId id="281" r:id="rId4"/>
    <p:sldId id="282" r:id="rId5"/>
    <p:sldId id="286" r:id="rId6"/>
    <p:sldId id="292" r:id="rId7"/>
    <p:sldId id="294" r:id="rId8"/>
    <p:sldId id="306" r:id="rId9"/>
    <p:sldId id="256" r:id="rId10"/>
    <p:sldId id="257" r:id="rId11"/>
    <p:sldId id="258" r:id="rId12"/>
    <p:sldId id="260" r:id="rId13"/>
    <p:sldId id="261" r:id="rId14"/>
    <p:sldId id="262" r:id="rId15"/>
    <p:sldId id="263" r:id="rId16"/>
    <p:sldId id="288" r:id="rId17"/>
    <p:sldId id="296" r:id="rId18"/>
    <p:sldId id="267" r:id="rId19"/>
    <p:sldId id="268" r:id="rId20"/>
    <p:sldId id="297" r:id="rId21"/>
    <p:sldId id="304" r:id="rId22"/>
    <p:sldId id="287" r:id="rId23"/>
    <p:sldId id="308" r:id="rId24"/>
    <p:sldId id="272" r:id="rId25"/>
    <p:sldId id="307" r:id="rId26"/>
    <p:sldId id="293" r:id="rId27"/>
    <p:sldId id="291" r:id="rId28"/>
    <p:sldId id="280" r:id="rId29"/>
    <p:sldId id="305" r:id="rId30"/>
    <p:sldId id="289" r:id="rId31"/>
    <p:sldId id="274" r:id="rId32"/>
    <p:sldId id="275" r:id="rId33"/>
    <p:sldId id="276" r:id="rId34"/>
    <p:sldId id="290" r:id="rId35"/>
    <p:sldId id="277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513"/>
    <a:srgbClr val="685C65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73"/>
    <p:restoredTop sz="90929"/>
  </p:normalViewPr>
  <p:slideViewPr>
    <p:cSldViewPr>
      <p:cViewPr>
        <p:scale>
          <a:sx n="100" d="100"/>
          <a:sy n="100" d="100"/>
        </p:scale>
        <p:origin x="1008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BC322A-B9D3-421C-AF9B-6634DA1DA7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897F0-3A1F-4034-B10C-014603928C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5429F3A5-C3AF-48D4-910B-ABAC284F35A5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E8F7D-8A1D-4D31-A823-9F48B2DF24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7CC63-B959-4CEF-8378-F8BB503CF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B5FE9F2A-FE6D-4997-91EE-EBA669988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C6F218-5AA5-48DD-B86C-17531CF505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001EE-BB89-44F8-A025-77D94A1A94A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9ED7420D-951A-44B9-97AF-521404C1EAC1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6FB28E3-6F5C-48F7-9998-827276DD82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8553856-F818-4107-860B-C6E8B5FC6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D7829-9448-4DF9-AE7A-B39626277C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56C3E-65F6-41AC-9DA5-B2CA04308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5F2BE645-19C9-4E91-A258-B837F5557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447801"/>
            <a:ext cx="7924800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81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7750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7155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7565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6019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2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670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6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9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1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78203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53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4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44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9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36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66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929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812589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52919"/>
            <a:ext cx="7848600" cy="4195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1222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>
            <a:extLst>
              <a:ext uri="{FF2B5EF4-FFF2-40B4-BE49-F238E27FC236}">
                <a16:creationId xmlns:a16="http://schemas.microsoft.com/office/drawing/2014/main" id="{D195186F-D61E-4AE4-BFAB-9DCADE7BF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9055" y="0"/>
            <a:ext cx="8125890" cy="685800"/>
          </a:xfrm>
        </p:spPr>
        <p:txBody>
          <a:bodyPr anchor="ctr"/>
          <a:lstStyle/>
          <a:p>
            <a:pPr algn="ctr" eaLnBrk="1" hangingPunct="1"/>
            <a:r>
              <a:rPr lang="en-US" altLang="en-US" sz="4400" dirty="0"/>
              <a:t>Aircraft Performance</a:t>
            </a:r>
          </a:p>
        </p:txBody>
      </p:sp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id="{3CEF41E2-518F-4C96-896E-3C1DF1F9E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89322"/>
            <a:ext cx="9144000" cy="626867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19418CCE-3184-470A-AC4C-50ADC179D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D60093"/>
                </a:solidFill>
              </a:rPr>
              <a:t>Airplane Performance: Know Before You Go</a:t>
            </a:r>
          </a:p>
        </p:txBody>
      </p:sp>
      <p:graphicFrame>
        <p:nvGraphicFramePr>
          <p:cNvPr id="29698" name="Object 4">
            <a:extLst>
              <a:ext uri="{FF2B5EF4-FFF2-40B4-BE49-F238E27FC236}">
                <a16:creationId xmlns:a16="http://schemas.microsoft.com/office/drawing/2014/main" id="{4791589C-99C5-43FB-9E6A-00AF3ABFDE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948021"/>
              </p:ext>
            </p:extLst>
          </p:nvPr>
        </p:nvGraphicFramePr>
        <p:xfrm>
          <a:off x="0" y="459838"/>
          <a:ext cx="9144000" cy="5938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9838"/>
                        <a:ext cx="9144000" cy="59383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9D6C619A-9C00-4EDA-B70A-E315571626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D60093"/>
                </a:solidFill>
              </a:rPr>
              <a:t>Airplane Performance: Know Before You Go</a:t>
            </a:r>
          </a:p>
        </p:txBody>
      </p:sp>
      <p:graphicFrame>
        <p:nvGraphicFramePr>
          <p:cNvPr id="30722" name="Object 4">
            <a:extLst>
              <a:ext uri="{FF2B5EF4-FFF2-40B4-BE49-F238E27FC236}">
                <a16:creationId xmlns:a16="http://schemas.microsoft.com/office/drawing/2014/main" id="{923000B6-6566-4EF3-8511-DB4E0C7056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582667"/>
              </p:ext>
            </p:extLst>
          </p:nvPr>
        </p:nvGraphicFramePr>
        <p:xfrm>
          <a:off x="0" y="459940"/>
          <a:ext cx="9144000" cy="5938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9940"/>
                        <a:ext cx="9144000" cy="59381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535EB05-4E3C-4317-BBFA-1714E18AE1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D60093"/>
                </a:solidFill>
              </a:rPr>
              <a:t>Airplane Performance: Know Before You Go</a:t>
            </a:r>
          </a:p>
        </p:txBody>
      </p:sp>
      <p:graphicFrame>
        <p:nvGraphicFramePr>
          <p:cNvPr id="32770" name="Object 4">
            <a:extLst>
              <a:ext uri="{FF2B5EF4-FFF2-40B4-BE49-F238E27FC236}">
                <a16:creationId xmlns:a16="http://schemas.microsoft.com/office/drawing/2014/main" id="{45E28FFF-3C02-492D-837F-B2B1106E7D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932025"/>
              </p:ext>
            </p:extLst>
          </p:nvPr>
        </p:nvGraphicFramePr>
        <p:xfrm>
          <a:off x="0" y="468018"/>
          <a:ext cx="9144000" cy="5921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57143" imgH="4571429" progId="MS_ClipArt_Gallery.2">
                  <p:embed/>
                </p:oleObj>
              </mc:Choice>
              <mc:Fallback>
                <p:oleObj name="Clip" r:id="rId2" imgW="7057143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8018"/>
                        <a:ext cx="9144000" cy="5921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A4F9DCAC-9268-439A-A466-49612D046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D60093"/>
                </a:solidFill>
              </a:rPr>
              <a:t>Airplane Performance: Know Before You Go</a:t>
            </a:r>
          </a:p>
        </p:txBody>
      </p:sp>
      <p:graphicFrame>
        <p:nvGraphicFramePr>
          <p:cNvPr id="33794" name="Object 4">
            <a:extLst>
              <a:ext uri="{FF2B5EF4-FFF2-40B4-BE49-F238E27FC236}">
                <a16:creationId xmlns:a16="http://schemas.microsoft.com/office/drawing/2014/main" id="{599483EC-36EC-475C-8D01-91147FDA0F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914483"/>
              </p:ext>
            </p:extLst>
          </p:nvPr>
        </p:nvGraphicFramePr>
        <p:xfrm>
          <a:off x="0" y="467952"/>
          <a:ext cx="9144000" cy="5922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57143" imgH="4571429" progId="MS_ClipArt_Gallery.2">
                  <p:embed/>
                </p:oleObj>
              </mc:Choice>
              <mc:Fallback>
                <p:oleObj name="Clip" r:id="rId2" imgW="7057143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7952"/>
                        <a:ext cx="9144000" cy="59220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38B7D54B-8705-43BF-9CAC-3CF01AAD04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D60093"/>
                </a:solidFill>
              </a:rPr>
              <a:t>Airplane Performance: Know Before You Go</a:t>
            </a:r>
          </a:p>
        </p:txBody>
      </p:sp>
      <p:graphicFrame>
        <p:nvGraphicFramePr>
          <p:cNvPr id="34818" name="Object 4">
            <a:extLst>
              <a:ext uri="{FF2B5EF4-FFF2-40B4-BE49-F238E27FC236}">
                <a16:creationId xmlns:a16="http://schemas.microsoft.com/office/drawing/2014/main" id="{4431EE30-9CC3-49AE-B766-99550D3CB8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39093"/>
              </p:ext>
            </p:extLst>
          </p:nvPr>
        </p:nvGraphicFramePr>
        <p:xfrm>
          <a:off x="0" y="472065"/>
          <a:ext cx="9144000" cy="5913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66667" imgH="4571429" progId="MS_ClipArt_Gallery.2">
                  <p:embed/>
                </p:oleObj>
              </mc:Choice>
              <mc:Fallback>
                <p:oleObj name="Clip" r:id="rId2" imgW="7066667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2065"/>
                        <a:ext cx="9144000" cy="59138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82BA6427-7566-4DA5-911C-4082D1EFD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D60093"/>
                </a:solidFill>
              </a:rPr>
              <a:t>Airplane Performance: Know Before You Go</a:t>
            </a:r>
          </a:p>
        </p:txBody>
      </p:sp>
      <p:graphicFrame>
        <p:nvGraphicFramePr>
          <p:cNvPr id="35842" name="Object 4">
            <a:extLst>
              <a:ext uri="{FF2B5EF4-FFF2-40B4-BE49-F238E27FC236}">
                <a16:creationId xmlns:a16="http://schemas.microsoft.com/office/drawing/2014/main" id="{9F88AAAC-875A-4AE2-BECA-E634D12E65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397439"/>
              </p:ext>
            </p:extLst>
          </p:nvPr>
        </p:nvGraphicFramePr>
        <p:xfrm>
          <a:off x="0" y="468018"/>
          <a:ext cx="9144000" cy="5921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57143" imgH="4571429" progId="MS_ClipArt_Gallery.2">
                  <p:embed/>
                </p:oleObj>
              </mc:Choice>
              <mc:Fallback>
                <p:oleObj name="Clip" r:id="rId2" imgW="7057143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8018"/>
                        <a:ext cx="9144000" cy="5921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4">
            <a:extLst>
              <a:ext uri="{FF2B5EF4-FFF2-40B4-BE49-F238E27FC236}">
                <a16:creationId xmlns:a16="http://schemas.microsoft.com/office/drawing/2014/main" id="{DECDEE07-9AE0-4DC8-B56B-20592428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27" y="838200"/>
            <a:ext cx="2790825" cy="17526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Takeoff Distance Graphs and Charts</a:t>
            </a:r>
          </a:p>
        </p:txBody>
      </p:sp>
      <p:pic>
        <p:nvPicPr>
          <p:cNvPr id="36866" name="Content Placeholder 7">
            <a:extLst>
              <a:ext uri="{FF2B5EF4-FFF2-40B4-BE49-F238E27FC236}">
                <a16:creationId xmlns:a16="http://schemas.microsoft.com/office/drawing/2014/main" id="{054DB39F-D45F-4177-BF53-877EDC44C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1223963"/>
            <a:ext cx="5062538" cy="3343275"/>
          </a:xfrm>
        </p:spPr>
      </p:pic>
      <p:pic>
        <p:nvPicPr>
          <p:cNvPr id="36867" name="Picture 10">
            <a:extLst>
              <a:ext uri="{FF2B5EF4-FFF2-40B4-BE49-F238E27FC236}">
                <a16:creationId xmlns:a16="http://schemas.microsoft.com/office/drawing/2014/main" id="{AC7D9028-886F-4B5E-A174-BCCDBC512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581400"/>
            <a:ext cx="40544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61C25-5DCC-4A85-AB81-DC5634CE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918D7-796F-4981-80F7-526B3D07D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C734D-FE6E-4E03-B45D-481077B74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D63A78CF-90F0-414E-809C-9E5ED7EB5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9674"/>
            <a:ext cx="9144000" cy="60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99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32C0B064-1258-4460-91C1-370844A949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D60093"/>
                </a:solidFill>
              </a:rPr>
              <a:t>Airplane Performance: Know Before You Go</a:t>
            </a:r>
          </a:p>
        </p:txBody>
      </p:sp>
      <p:graphicFrame>
        <p:nvGraphicFramePr>
          <p:cNvPr id="37890" name="Object 4">
            <a:extLst>
              <a:ext uri="{FF2B5EF4-FFF2-40B4-BE49-F238E27FC236}">
                <a16:creationId xmlns:a16="http://schemas.microsoft.com/office/drawing/2014/main" id="{D9AD2C3B-E34E-4444-9957-8D14E1E240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511762"/>
              </p:ext>
            </p:extLst>
          </p:nvPr>
        </p:nvGraphicFramePr>
        <p:xfrm>
          <a:off x="0" y="459838"/>
          <a:ext cx="9144000" cy="5938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9838"/>
                        <a:ext cx="9144000" cy="59383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9554BD48-C87C-4628-AC56-920F3E91A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D60093"/>
                </a:solidFill>
              </a:rPr>
              <a:t>Airplane Performance: Know Before You Go</a:t>
            </a:r>
          </a:p>
        </p:txBody>
      </p:sp>
      <p:graphicFrame>
        <p:nvGraphicFramePr>
          <p:cNvPr id="38914" name="Object 4">
            <a:extLst>
              <a:ext uri="{FF2B5EF4-FFF2-40B4-BE49-F238E27FC236}">
                <a16:creationId xmlns:a16="http://schemas.microsoft.com/office/drawing/2014/main" id="{961DC1CF-F3E7-42B8-9FD5-1316146C00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229532"/>
              </p:ext>
            </p:extLst>
          </p:nvPr>
        </p:nvGraphicFramePr>
        <p:xfrm>
          <a:off x="0" y="459785"/>
          <a:ext cx="9144000" cy="5938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9785"/>
                        <a:ext cx="9144000" cy="59384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3">
            <a:extLst>
              <a:ext uri="{FF2B5EF4-FFF2-40B4-BE49-F238E27FC236}">
                <a16:creationId xmlns:a16="http://schemas.microsoft.com/office/drawing/2014/main" id="{38650983-1454-47D7-AC75-30E9C9879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"/>
            <a:ext cx="9144000" cy="6181345"/>
          </a:xfrm>
        </p:spPr>
      </p:pic>
      <p:sp>
        <p:nvSpPr>
          <p:cNvPr id="22529" name="Title 1">
            <a:extLst>
              <a:ext uri="{FF2B5EF4-FFF2-40B4-BE49-F238E27FC236}">
                <a16:creationId xmlns:a16="http://schemas.microsoft.com/office/drawing/2014/main" id="{043BA90C-D291-42F4-9BE0-3E9404681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7054850" cy="995363"/>
          </a:xfrm>
        </p:spPr>
        <p:txBody>
          <a:bodyPr/>
          <a:lstStyle/>
          <a:p>
            <a:pPr algn="ctr" eaLnBrk="1" hangingPunct="1"/>
            <a:r>
              <a:rPr lang="en-US" altLang="en-US" sz="4800" dirty="0">
                <a:solidFill>
                  <a:schemeClr val="tx1">
                    <a:lumMod val="65000"/>
                  </a:schemeClr>
                </a:solidFill>
              </a:rPr>
              <a:t>Calculating Crosswinds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3ADCB7-FBDD-4335-85B6-0532FF8AC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11" y="0"/>
            <a:ext cx="6959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23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3ADCB7-FBDD-4335-85B6-0532FF8AC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11" y="0"/>
            <a:ext cx="695997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1BA49D-E472-43C3-8EF4-A3D8B3664BCF}"/>
              </a:ext>
            </a:extLst>
          </p:cNvPr>
          <p:cNvSpPr/>
          <p:nvPr/>
        </p:nvSpPr>
        <p:spPr>
          <a:xfrm>
            <a:off x="1219200" y="152400"/>
            <a:ext cx="4724400" cy="6629400"/>
          </a:xfrm>
          <a:prstGeom prst="rect">
            <a:avLst/>
          </a:prstGeom>
          <a:solidFill>
            <a:srgbClr val="685C65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21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Content Placeholder 3">
            <a:extLst>
              <a:ext uri="{FF2B5EF4-FFF2-40B4-BE49-F238E27FC236}">
                <a16:creationId xmlns:a16="http://schemas.microsoft.com/office/drawing/2014/main" id="{A7E450F7-CA2D-440E-8A53-CB60A9336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8680"/>
            <a:ext cx="9144000" cy="6040641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30A443-EEC2-07C4-475B-0B8121A56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342"/>
            <a:ext cx="4572000" cy="6327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06B27-1428-4676-87B3-CA886619C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4381"/>
            <a:ext cx="4572000" cy="634923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F230FA-E1C7-9AD2-73FF-75E0C343EF5F}"/>
              </a:ext>
            </a:extLst>
          </p:cNvPr>
          <p:cNvSpPr/>
          <p:nvPr/>
        </p:nvSpPr>
        <p:spPr>
          <a:xfrm>
            <a:off x="3276600" y="457200"/>
            <a:ext cx="914400" cy="304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108A45-69AE-4E62-2748-258BB84EA967}"/>
              </a:ext>
            </a:extLst>
          </p:cNvPr>
          <p:cNvSpPr/>
          <p:nvPr/>
        </p:nvSpPr>
        <p:spPr>
          <a:xfrm>
            <a:off x="7848600" y="457200"/>
            <a:ext cx="914400" cy="304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62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01AEBA-E39B-428D-8763-637237097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6" y="0"/>
            <a:ext cx="89786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DE614C-210E-DBF3-E85E-86D634EEB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83772"/>
            <a:ext cx="8229600" cy="52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17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6B7A05AA-3CD0-4B06-AE8F-02BDAEFE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838200"/>
            <a:ext cx="7054850" cy="842963"/>
          </a:xfrm>
        </p:spPr>
        <p:txBody>
          <a:bodyPr/>
          <a:lstStyle/>
          <a:p>
            <a:pPr algn="ctr" eaLnBrk="1" hangingPunct="1"/>
            <a:r>
              <a:rPr lang="en-US" altLang="en-US"/>
              <a:t>Cruise Performance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B0A5B9-9707-4BDA-A350-BBDA73C03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154" y="2052638"/>
            <a:ext cx="6907492" cy="4195762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FB4292AC-7ACC-41EF-8F05-83E87883E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452438"/>
            <a:ext cx="7054850" cy="919162"/>
          </a:xfrm>
        </p:spPr>
        <p:txBody>
          <a:bodyPr/>
          <a:lstStyle/>
          <a:p>
            <a:pPr eaLnBrk="1" hangingPunct="1"/>
            <a:r>
              <a:rPr lang="en-US" altLang="en-US"/>
              <a:t>Cruise Power Setting Chart</a:t>
            </a: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AC0AB063-80AC-4847-A8EE-E7332099D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2854" r="7500" b="12854"/>
          <a:stretch/>
        </p:blipFill>
        <p:spPr>
          <a:xfrm>
            <a:off x="0" y="1828792"/>
            <a:ext cx="9144000" cy="384048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286D50-4FBA-4A35-AD3A-B781F87E5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"/>
            <a:ext cx="8125890" cy="690282"/>
          </a:xfrm>
        </p:spPr>
        <p:txBody>
          <a:bodyPr/>
          <a:lstStyle/>
          <a:p>
            <a:pPr/>
            <a:r>
              <a:rPr lang="en-US" dirty="0"/>
              <a:t>Interpolation example:</a:t>
            </a:r>
            <a:br>
              <a:rPr lang="en-US" dirty="0"/>
            </a:br>
            <a:br>
              <a:rPr lang="en-US" dirty="0"/>
            </a:br>
            <a:r>
              <a:rPr lang="en-US" sz="3200" dirty="0"/>
              <a:t>PA = 15,000 feet</a:t>
            </a:r>
            <a:br>
              <a:rPr lang="en-US" sz="3200" dirty="0"/>
            </a:br>
            <a:r>
              <a:rPr lang="en-US" sz="3200" dirty="0"/>
              <a:t>OAT = standard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fuel flow (gph)= 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7646F8-ADE0-48BC-B680-5CD241C8B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834" y="1066800"/>
            <a:ext cx="5031166" cy="4076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76894E-ED26-41F0-9FEF-712B903B4F4B}"/>
              </a:ext>
            </a:extLst>
          </p:cNvPr>
          <p:cNvSpPr/>
          <p:nvPr/>
        </p:nvSpPr>
        <p:spPr>
          <a:xfrm>
            <a:off x="4112834" y="4457700"/>
            <a:ext cx="687766" cy="571500"/>
          </a:xfrm>
          <a:prstGeom prst="rect">
            <a:avLst/>
          </a:prstGeom>
          <a:solidFill>
            <a:srgbClr val="B01513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37E943-43DA-441E-A3C1-2F1401FC05CB}"/>
              </a:ext>
            </a:extLst>
          </p:cNvPr>
          <p:cNvSpPr/>
          <p:nvPr/>
        </p:nvSpPr>
        <p:spPr>
          <a:xfrm>
            <a:off x="7010400" y="4419600"/>
            <a:ext cx="990600" cy="685800"/>
          </a:xfrm>
          <a:prstGeom prst="rect">
            <a:avLst/>
          </a:prstGeom>
          <a:solidFill>
            <a:srgbClr val="B01513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40C13DE-6279-33A7-C451-B124A49E1805}"/>
                  </a:ext>
                </a:extLst>
              </p:cNvPr>
              <p:cNvSpPr txBox="1"/>
              <p:nvPr/>
            </p:nvSpPr>
            <p:spPr>
              <a:xfrm>
                <a:off x="256192" y="3632602"/>
                <a:ext cx="4191000" cy="8250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10.1 − </m:t>
                    </m:r>
                    <m:d>
                      <m:dPr>
                        <m:begChr m:val="⌊"/>
                        <m:endChr m:val="⌋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10.1 −9.4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40C13DE-6279-33A7-C451-B124A49E1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92" y="3632602"/>
                <a:ext cx="4191000" cy="8250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F48BE5-980C-48CA-1043-AC44EFED81F9}"/>
                  </a:ext>
                </a:extLst>
              </p:cNvPr>
              <p:cNvSpPr txBox="1"/>
              <p:nvPr/>
            </p:nvSpPr>
            <p:spPr>
              <a:xfrm>
                <a:off x="400996" y="4680995"/>
                <a:ext cx="2442592" cy="6964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10.1 − 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0.7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3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F48BE5-980C-48CA-1043-AC44EFED8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96" y="4680995"/>
                <a:ext cx="2442592" cy="6964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9F8EC2-A230-39A3-3B0A-1529EADA6F71}"/>
                  </a:ext>
                </a:extLst>
              </p:cNvPr>
              <p:cNvSpPr txBox="1"/>
              <p:nvPr/>
            </p:nvSpPr>
            <p:spPr>
              <a:xfrm>
                <a:off x="4038600" y="2781300"/>
                <a:ext cx="20277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9F8EC2-A230-39A3-3B0A-1529EADA6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2781300"/>
                <a:ext cx="2027798" cy="276999"/>
              </a:xfrm>
              <a:prstGeom prst="rect">
                <a:avLst/>
              </a:prstGeom>
              <a:blipFill>
                <a:blip r:embed="rId5"/>
                <a:stretch>
                  <a:fillRect l="-3313" r="-2410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53D80A0-60A2-BCB6-312B-E6150879109A}"/>
              </a:ext>
            </a:extLst>
          </p:cNvPr>
          <p:cNvSpPr txBox="1"/>
          <p:nvPr/>
        </p:nvSpPr>
        <p:spPr>
          <a:xfrm>
            <a:off x="2984495" y="4859178"/>
            <a:ext cx="54021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9.8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DC286D50-4FBA-4A35-AD3A-B781F87E5FB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6200" y="76200"/>
                <a:ext cx="5105400" cy="690282"/>
              </a:xfrm>
            </p:spPr>
            <p:txBody>
              <a:bodyPr/>
              <a:lstStyle/>
              <a:p>
                <a:pPr/>
                <a:r>
                  <a:rPr lang="en-US" dirty="0"/>
                  <a:t>Interpolation example:</a:t>
                </a:r>
                <a:br>
                  <a:rPr lang="en-US" dirty="0"/>
                </a:br>
                <a:r>
                  <a:rPr lang="en-US" sz="3200" dirty="0"/>
                  <a:t>PA = 8,000 ft</a:t>
                </a:r>
                <a:br>
                  <a:rPr lang="en-US" sz="3200" dirty="0"/>
                </a:br>
                <a:r>
                  <a:rPr lang="en-US" sz="3200" dirty="0"/>
                  <a:t>OAT = standard – 10°C</a:t>
                </a:r>
                <a:br>
                  <a:rPr lang="en-US" sz="3200" dirty="0"/>
                </a:br>
                <a:br>
                  <a:rPr lang="en-US" sz="3200" dirty="0"/>
                </a:br>
                <a:r>
                  <a:rPr lang="en-US" sz="3200" dirty="0"/>
                  <a:t>TAS (mph)= </a:t>
                </a:r>
                <a:br>
                  <a:rPr lang="en-US" sz="3200" dirty="0"/>
                </a:br>
                <a:br>
                  <a:rPr lang="en-US" sz="3200" dirty="0"/>
                </a:b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181+ </m:t>
                    </m:r>
                    <m:d>
                      <m:dPr>
                        <m:begChr m:val="["/>
                        <m:endChr m:val="]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185−181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 dirty="0"/>
                  <a:t> =</a:t>
                </a:r>
                <a:br>
                  <a:rPr lang="en-US" sz="3200" dirty="0"/>
                </a:br>
                <a:br>
                  <a:rPr lang="en-US" sz="3200" dirty="0"/>
                </a:b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181+ 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/>
                  <a:t> = </a:t>
                </a:r>
                <a:br>
                  <a:rPr lang="en-US" sz="3200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181+2=183</m:t>
                      </m:r>
                    </m:oMath>
                  </m:oMathPara>
                </a14:m>
                <a:br>
                  <a:rPr lang="en-US" sz="3200" b="0" dirty="0"/>
                </a:br>
                <a:br>
                  <a:rPr lang="en-US" sz="3200" dirty="0"/>
                </a:br>
                <a:endParaRPr lang="en-US" sz="3200" dirty="0"/>
              </a:p>
            </p:txBody>
          </p:sp>
        </mc:Choice>
        <mc:Fallback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DC286D50-4FBA-4A35-AD3A-B781F87E5F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6200" y="76200"/>
                <a:ext cx="5105400" cy="690282"/>
              </a:xfrm>
              <a:blipFill>
                <a:blip r:embed="rId2"/>
                <a:stretch>
                  <a:fillRect l="-4659" t="-18584" b="-781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F51CD73-45F6-4B4E-9754-12439F4B8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21341"/>
            <a:ext cx="3657600" cy="2898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646F8-ADE0-48BC-B680-5CD241C8B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581400"/>
            <a:ext cx="3657600" cy="29637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17BAEB-72CC-4DD9-B592-14747837548F}"/>
              </a:ext>
            </a:extLst>
          </p:cNvPr>
          <p:cNvSpPr/>
          <p:nvPr/>
        </p:nvSpPr>
        <p:spPr>
          <a:xfrm>
            <a:off x="5334000" y="2078788"/>
            <a:ext cx="3581400" cy="359612"/>
          </a:xfrm>
          <a:prstGeom prst="rect">
            <a:avLst/>
          </a:prstGeom>
          <a:solidFill>
            <a:srgbClr val="B01513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CA4D13-E074-4291-8FBC-8D8410BCB1A1}"/>
              </a:ext>
            </a:extLst>
          </p:cNvPr>
          <p:cNvSpPr/>
          <p:nvPr/>
        </p:nvSpPr>
        <p:spPr>
          <a:xfrm>
            <a:off x="5334000" y="5257800"/>
            <a:ext cx="3581400" cy="359612"/>
          </a:xfrm>
          <a:prstGeom prst="rect">
            <a:avLst/>
          </a:prstGeom>
          <a:solidFill>
            <a:srgbClr val="B01513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32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1F691B4B-6E2B-4D9B-A2D3-87396563DF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D60093"/>
                </a:solidFill>
              </a:rPr>
              <a:t>Airplane Performance: Know Before You Go</a:t>
            </a:r>
          </a:p>
        </p:txBody>
      </p:sp>
      <p:graphicFrame>
        <p:nvGraphicFramePr>
          <p:cNvPr id="23554" name="Object 3">
            <a:extLst>
              <a:ext uri="{FF2B5EF4-FFF2-40B4-BE49-F238E27FC236}">
                <a16:creationId xmlns:a16="http://schemas.microsoft.com/office/drawing/2014/main" id="{473B3D67-6B90-47C5-BFE8-FCC5747E96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118963"/>
              </p:ext>
            </p:extLst>
          </p:nvPr>
        </p:nvGraphicFramePr>
        <p:xfrm>
          <a:off x="0" y="533400"/>
          <a:ext cx="9144000" cy="5938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33400"/>
                        <a:ext cx="9144000" cy="59381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E6362-C120-4842-961D-7AA00268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dirty="0"/>
              <a:t>Landing Distance &amp; Other Considerations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038830-030B-4C33-AD67-937F8A1072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5" r="32535"/>
          <a:stretch>
            <a:fillRect/>
          </a:stretch>
        </p:blipFill>
        <p:spPr>
          <a:xfrm>
            <a:off x="5542606" y="0"/>
            <a:ext cx="3601394" cy="6858000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2998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82E1892B-E169-4E16-99A8-4E3C582693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D60093"/>
                </a:solidFill>
              </a:rPr>
              <a:t>Airplane Performance: Know Before You Go</a:t>
            </a:r>
          </a:p>
        </p:txBody>
      </p:sp>
      <p:graphicFrame>
        <p:nvGraphicFramePr>
          <p:cNvPr id="47106" name="Object 3">
            <a:extLst>
              <a:ext uri="{FF2B5EF4-FFF2-40B4-BE49-F238E27FC236}">
                <a16:creationId xmlns:a16="http://schemas.microsoft.com/office/drawing/2014/main" id="{FF83BB49-1C9D-4A0E-B5C8-197D07A2E1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692204"/>
              </p:ext>
            </p:extLst>
          </p:nvPr>
        </p:nvGraphicFramePr>
        <p:xfrm>
          <a:off x="0" y="459712"/>
          <a:ext cx="9144000" cy="5938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9712"/>
                        <a:ext cx="9144000" cy="59385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2D4D8209-8A99-423F-A393-277AABC1F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D60093"/>
                </a:solidFill>
              </a:rPr>
              <a:t>Airplane Performance: Know Before You Go</a:t>
            </a:r>
          </a:p>
        </p:txBody>
      </p:sp>
      <p:graphicFrame>
        <p:nvGraphicFramePr>
          <p:cNvPr id="48130" name="Object 3">
            <a:extLst>
              <a:ext uri="{FF2B5EF4-FFF2-40B4-BE49-F238E27FC236}">
                <a16:creationId xmlns:a16="http://schemas.microsoft.com/office/drawing/2014/main" id="{3886FEF0-8D8D-4679-BC61-8ADE4D0E16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690187"/>
              </p:ext>
            </p:extLst>
          </p:nvPr>
        </p:nvGraphicFramePr>
        <p:xfrm>
          <a:off x="0" y="459818"/>
          <a:ext cx="9144000" cy="5938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9818"/>
                        <a:ext cx="9144000" cy="5938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306F19D3-0F8D-4A55-A984-234FCBE06D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D60093"/>
                </a:solidFill>
              </a:rPr>
              <a:t>Airplane Performance: Know Before You Go</a:t>
            </a:r>
          </a:p>
        </p:txBody>
      </p:sp>
      <p:graphicFrame>
        <p:nvGraphicFramePr>
          <p:cNvPr id="49154" name="Object 3">
            <a:extLst>
              <a:ext uri="{FF2B5EF4-FFF2-40B4-BE49-F238E27FC236}">
                <a16:creationId xmlns:a16="http://schemas.microsoft.com/office/drawing/2014/main" id="{BD846422-18BA-47A1-A41E-B783248433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018634"/>
              </p:ext>
            </p:extLst>
          </p:nvPr>
        </p:nvGraphicFramePr>
        <p:xfrm>
          <a:off x="0" y="459838"/>
          <a:ext cx="9144000" cy="5938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9838"/>
                        <a:ext cx="9144000" cy="59383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E4A548BF-C409-40E0-A690-A5665740B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452438"/>
            <a:ext cx="7212012" cy="919162"/>
          </a:xfrm>
        </p:spPr>
        <p:txBody>
          <a:bodyPr/>
          <a:lstStyle/>
          <a:p>
            <a:pPr eaLnBrk="1" hangingPunct="1"/>
            <a:r>
              <a:rPr lang="en-US" altLang="en-US"/>
              <a:t>Landing Distance Graph</a:t>
            </a:r>
          </a:p>
        </p:txBody>
      </p:sp>
      <p:pic>
        <p:nvPicPr>
          <p:cNvPr id="50178" name="Content Placeholder 3">
            <a:extLst>
              <a:ext uri="{FF2B5EF4-FFF2-40B4-BE49-F238E27FC236}">
                <a16:creationId xmlns:a16="http://schemas.microsoft.com/office/drawing/2014/main" id="{BFD8793C-F608-4022-985D-D87F2F390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8861"/>
            <a:ext cx="9144000" cy="5900279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CB4635-50ED-40EB-A0B5-FF9A2B452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3017"/>
            <a:ext cx="9144000" cy="26919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5CE8C41A-75DB-4ECF-929B-C8D2B727C4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D60093"/>
                </a:solidFill>
              </a:rPr>
              <a:t>Airplane Performance: Know Before You Go</a:t>
            </a:r>
          </a:p>
        </p:txBody>
      </p:sp>
      <p:graphicFrame>
        <p:nvGraphicFramePr>
          <p:cNvPr id="24578" name="Object 3">
            <a:extLst>
              <a:ext uri="{FF2B5EF4-FFF2-40B4-BE49-F238E27FC236}">
                <a16:creationId xmlns:a16="http://schemas.microsoft.com/office/drawing/2014/main" id="{F5D0ACA0-1657-4302-9DFC-7BEA57D7F0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409779"/>
              </p:ext>
            </p:extLst>
          </p:nvPr>
        </p:nvGraphicFramePr>
        <p:xfrm>
          <a:off x="0" y="459761"/>
          <a:ext cx="9144000" cy="5938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9761"/>
                        <a:ext cx="9144000" cy="59384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CF48506E-FD69-4A1C-99FD-20AF77B80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8889" r="5734" b="7778"/>
          <a:stretch/>
        </p:blipFill>
        <p:spPr bwMode="auto">
          <a:xfrm>
            <a:off x="640082" y="0"/>
            <a:ext cx="7863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BFBB62E-3227-40B9-876C-698C3CE60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7625"/>
            <a:ext cx="7056438" cy="1400175"/>
          </a:xfrm>
        </p:spPr>
        <p:txBody>
          <a:bodyPr/>
          <a:lstStyle/>
          <a:p>
            <a:pPr algn="ctr" eaLnBrk="1" hangingPunct="1"/>
            <a:r>
              <a:rPr lang="en-US" altLang="en-US" sz="3200" dirty="0"/>
              <a:t>Air Density &amp; Aircraft Performance </a:t>
            </a:r>
          </a:p>
        </p:txBody>
      </p:sp>
      <p:pic>
        <p:nvPicPr>
          <p:cNvPr id="26626" name="Content Placeholder 3">
            <a:extLst>
              <a:ext uri="{FF2B5EF4-FFF2-40B4-BE49-F238E27FC236}">
                <a16:creationId xmlns:a16="http://schemas.microsoft.com/office/drawing/2014/main" id="{C481EC61-EE30-4A5A-8F23-6E8570ABF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9144000" cy="499859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7FAB044-88D8-4020-B11D-C1A8D5E3FE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632055"/>
              </p:ext>
            </p:extLst>
          </p:nvPr>
        </p:nvGraphicFramePr>
        <p:xfrm>
          <a:off x="0" y="266700"/>
          <a:ext cx="9144000" cy="6324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305174845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1757341646"/>
                    </a:ext>
                  </a:extLst>
                </a:gridCol>
              </a:tblGrid>
              <a:tr h="69220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 Three “H”s and Air Density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952675"/>
                  </a:ext>
                </a:extLst>
              </a:tr>
              <a:tr h="17067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The higher the altitude, the thinner the air – and consequently the fewer the particles to flow over the wing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9938568"/>
                  </a:ext>
                </a:extLst>
              </a:tr>
              <a:tr h="17067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Heat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Particles moving around more rapidly in heated air are farther apart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7057732"/>
                  </a:ext>
                </a:extLst>
              </a:tr>
              <a:tr h="22188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Humidity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Moist air is less dense than dry, because water vapor molecules are lighter than air molecules.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497355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4D8E4FA-DF9D-4B38-ED38-E34F4B3B7F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414598"/>
              </p:ext>
            </p:extLst>
          </p:nvPr>
        </p:nvGraphicFramePr>
        <p:xfrm>
          <a:off x="411480" y="1554480"/>
          <a:ext cx="8321040" cy="530352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628194055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4196241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59784671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159118792"/>
                    </a:ext>
                  </a:extLst>
                </a:gridCol>
              </a:tblGrid>
              <a:tr h="1325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Field Elevation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 0 msl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95" marR="5799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Pressure 29.65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95" marR="5799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Pressure 29.92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95" marR="5799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Pressure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30.50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95" marR="57995" marT="0" marB="0"/>
                </a:tc>
                <a:extLst>
                  <a:ext uri="{0D108BD9-81ED-4DB2-BD59-A6C34878D82A}">
                    <a16:rowId xmlns:a16="http://schemas.microsoft.com/office/drawing/2014/main" val="1530940363"/>
                  </a:ext>
                </a:extLst>
              </a:tr>
              <a:tr h="1325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Temperature 32° F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95" marR="5799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ptos ExtraBold" panose="020F0502020204030204" pitchFamily="34" charset="0"/>
                        </a:rPr>
                        <a:t>-1,512</a:t>
                      </a:r>
                      <a:endParaRPr lang="en-US" sz="2400" kern="100" dirty="0">
                        <a:effectLst/>
                        <a:latin typeface="Aptos ExtraBold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95" marR="579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ptos ExtraBold" panose="020F0502020204030204" pitchFamily="34" charset="0"/>
                        </a:rPr>
                        <a:t>-1,782</a:t>
                      </a:r>
                      <a:endParaRPr lang="en-US" sz="2400" kern="100">
                        <a:effectLst/>
                        <a:latin typeface="Aptos ExtraBold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95" marR="579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ptos ExtraBold" panose="020F0502020204030204" pitchFamily="34" charset="0"/>
                        </a:rPr>
                        <a:t>-2,362</a:t>
                      </a:r>
                      <a:endParaRPr lang="en-US" sz="2400" kern="100">
                        <a:effectLst/>
                        <a:latin typeface="Aptos ExtraBold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95" marR="57995" marT="0" marB="0" anchor="ctr"/>
                </a:tc>
                <a:extLst>
                  <a:ext uri="{0D108BD9-81ED-4DB2-BD59-A6C34878D82A}">
                    <a16:rowId xmlns:a16="http://schemas.microsoft.com/office/drawing/2014/main" val="782637315"/>
                  </a:ext>
                </a:extLst>
              </a:tr>
              <a:tr h="1325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Temperature 59° F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95" marR="5799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ptos ExtraBold" panose="020F0502020204030204" pitchFamily="34" charset="0"/>
                        </a:rPr>
                        <a:t>270</a:t>
                      </a:r>
                      <a:endParaRPr lang="en-US" sz="2400" kern="100">
                        <a:effectLst/>
                        <a:latin typeface="Aptos ExtraBold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95" marR="579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ptos ExtraBold" panose="020F0502020204030204" pitchFamily="34" charset="0"/>
                        </a:rPr>
                        <a:t>0</a:t>
                      </a:r>
                      <a:endParaRPr lang="en-US" sz="2400" kern="100">
                        <a:effectLst/>
                        <a:latin typeface="Aptos ExtraBold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95" marR="579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ptos ExtraBold" panose="020F0502020204030204" pitchFamily="34" charset="0"/>
                        </a:rPr>
                        <a:t>-580</a:t>
                      </a:r>
                      <a:endParaRPr lang="en-US" sz="2400" kern="100">
                        <a:effectLst/>
                        <a:latin typeface="Aptos ExtraBold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95" marR="57995" marT="0" marB="0" anchor="ctr"/>
                </a:tc>
                <a:extLst>
                  <a:ext uri="{0D108BD9-81ED-4DB2-BD59-A6C34878D82A}">
                    <a16:rowId xmlns:a16="http://schemas.microsoft.com/office/drawing/2014/main" val="1283030544"/>
                  </a:ext>
                </a:extLst>
              </a:tr>
              <a:tr h="1325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Temperature 85° F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95" marR="5799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ptos ExtraBold" panose="020F0502020204030204" pitchFamily="34" charset="0"/>
                        </a:rPr>
                        <a:t>1,985</a:t>
                      </a:r>
                      <a:endParaRPr lang="en-US" sz="2400" kern="100" dirty="0">
                        <a:effectLst/>
                        <a:latin typeface="Aptos ExtraBold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95" marR="579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ptos ExtraBold" panose="020F0502020204030204" pitchFamily="34" charset="0"/>
                        </a:rPr>
                        <a:t>1,715</a:t>
                      </a:r>
                      <a:endParaRPr lang="en-US" sz="2400" kern="100">
                        <a:effectLst/>
                        <a:latin typeface="Aptos ExtraBold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95" marR="579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ptos ExtraBold" panose="020F0502020204030204" pitchFamily="34" charset="0"/>
                        </a:rPr>
                        <a:t>1,135</a:t>
                      </a:r>
                      <a:endParaRPr lang="en-US" sz="2400" kern="100" dirty="0">
                        <a:effectLst/>
                        <a:latin typeface="Aptos ExtraBold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95" marR="57995" marT="0" marB="0" anchor="ctr"/>
                </a:tc>
                <a:extLst>
                  <a:ext uri="{0D108BD9-81ED-4DB2-BD59-A6C34878D82A}">
                    <a16:rowId xmlns:a16="http://schemas.microsoft.com/office/drawing/2014/main" val="272083987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1ECFA2B-CB47-E102-14E1-F6D9F973B6B5}"/>
              </a:ext>
            </a:extLst>
          </p:cNvPr>
          <p:cNvSpPr txBox="1"/>
          <p:nvPr/>
        </p:nvSpPr>
        <p:spPr>
          <a:xfrm>
            <a:off x="304800" y="3048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Effect of pressure and temperature on density altitude</a:t>
            </a:r>
          </a:p>
        </p:txBody>
      </p:sp>
    </p:spTree>
    <p:extLst>
      <p:ext uri="{BB962C8B-B14F-4D97-AF65-F5344CB8AC3E}">
        <p14:creationId xmlns:p14="http://schemas.microsoft.com/office/powerpoint/2010/main" val="3937596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AF0302B9-0527-4C8B-8134-B233FB3461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D60093"/>
                </a:solidFill>
              </a:rPr>
              <a:t>Airplane Performance: Know Before You Go</a:t>
            </a:r>
            <a:endParaRPr lang="en-US" altLang="en-US" sz="5400">
              <a:solidFill>
                <a:srgbClr val="D60093"/>
              </a:solidFill>
            </a:endParaRPr>
          </a:p>
        </p:txBody>
      </p:sp>
      <p:graphicFrame>
        <p:nvGraphicFramePr>
          <p:cNvPr id="28674" name="Object 5">
            <a:extLst>
              <a:ext uri="{FF2B5EF4-FFF2-40B4-BE49-F238E27FC236}">
                <a16:creationId xmlns:a16="http://schemas.microsoft.com/office/drawing/2014/main" id="{414F3012-FF59-4340-8979-6ED4707959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22410"/>
              </p:ext>
            </p:extLst>
          </p:nvPr>
        </p:nvGraphicFramePr>
        <p:xfrm>
          <a:off x="0" y="459658"/>
          <a:ext cx="9144000" cy="5938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9658"/>
                        <a:ext cx="9144000" cy="59386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P_GS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P_GS" id="{079A86E7-CC61-4BBD-822A-0163D971AF0F}" vid="{92F73DD0-79E2-4CEA-9553-F0A4016460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CSP_GS</Template>
  <TotalTime>2470</TotalTime>
  <Words>306</Words>
  <Application>Microsoft Office PowerPoint</Application>
  <PresentationFormat>On-screen Show (4:3)</PresentationFormat>
  <Paragraphs>54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Aptos</vt:lpstr>
      <vt:lpstr>Aptos ExtraBold</vt:lpstr>
      <vt:lpstr>Calibri</vt:lpstr>
      <vt:lpstr>Cambria Math</vt:lpstr>
      <vt:lpstr>Century Gothic</vt:lpstr>
      <vt:lpstr>Times New Roman</vt:lpstr>
      <vt:lpstr>Wingdings 3</vt:lpstr>
      <vt:lpstr>CSP_GS</vt:lpstr>
      <vt:lpstr>Clip</vt:lpstr>
      <vt:lpstr>Aircraft Performance</vt:lpstr>
      <vt:lpstr>Calculating Crosswinds</vt:lpstr>
      <vt:lpstr>Airplane Performance: Know Before You Go</vt:lpstr>
      <vt:lpstr>Airplane Performance: Know Before You Go</vt:lpstr>
      <vt:lpstr>PowerPoint Presentation</vt:lpstr>
      <vt:lpstr>Air Density &amp; Aircraft Performance </vt:lpstr>
      <vt:lpstr>PowerPoint Presentation</vt:lpstr>
      <vt:lpstr>PowerPoint Presentation</vt:lpstr>
      <vt:lpstr>Airplane Performance: Know Before You Go</vt:lpstr>
      <vt:lpstr>Airplane Performance: Know Before You Go</vt:lpstr>
      <vt:lpstr>Airplane Performance: Know Before You Go</vt:lpstr>
      <vt:lpstr>Airplane Performance: Know Before You Go</vt:lpstr>
      <vt:lpstr>Airplane Performance: Know Before You Go</vt:lpstr>
      <vt:lpstr>Airplane Performance: Know Before You Go</vt:lpstr>
      <vt:lpstr>Airplane Performance: Know Before You Go</vt:lpstr>
      <vt:lpstr>Takeoff Distance Graphs and Charts</vt:lpstr>
      <vt:lpstr>PowerPoint Presentation</vt:lpstr>
      <vt:lpstr>Airplane Performance: Know Before You Go</vt:lpstr>
      <vt:lpstr>Airplane Performance: Know Before You 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Cruise Performance</vt:lpstr>
      <vt:lpstr>Cruise Power Setting Chart</vt:lpstr>
      <vt:lpstr>Interpolation example:  PA = 15,000 feet OAT = standard  fuel flow (gph)=    </vt:lpstr>
      <vt:lpstr>Interpolation example: PA = 8,000 ft OAT = standard – 10°C  TAS (mph)=   181+ [(185-181)/2] =  181+  4/2 =  181+2=183  </vt:lpstr>
      <vt:lpstr>Landing Distance &amp; Other Considerations</vt:lpstr>
      <vt:lpstr>Airplane Performance: Know Before You Go</vt:lpstr>
      <vt:lpstr>Airplane Performance: Know Before You Go</vt:lpstr>
      <vt:lpstr>Airplane Performance: Know Before You Go</vt:lpstr>
      <vt:lpstr>Landing Distance Graph</vt:lpstr>
      <vt:lpstr>PowerPoint Presentation</vt:lpstr>
    </vt:vector>
  </TitlesOfParts>
  <Company>Rod Machado &amp;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Rod Machado</dc:creator>
  <cp:lastModifiedBy>Kathy Harkness</cp:lastModifiedBy>
  <cp:revision>47</cp:revision>
  <dcterms:created xsi:type="dcterms:W3CDTF">1998-11-04T23:23:52Z</dcterms:created>
  <dcterms:modified xsi:type="dcterms:W3CDTF">2025-03-06T22:58:34Z</dcterms:modified>
</cp:coreProperties>
</file>