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43" r:id="rId1"/>
  </p:sldMasterIdLst>
  <p:notesMasterIdLst>
    <p:notesMasterId r:id="rId67"/>
  </p:notesMasterIdLst>
  <p:handoutMasterIdLst>
    <p:handoutMasterId r:id="rId68"/>
  </p:handoutMasterIdLst>
  <p:sldIdLst>
    <p:sldId id="256" r:id="rId2"/>
    <p:sldId id="294" r:id="rId3"/>
    <p:sldId id="295" r:id="rId4"/>
    <p:sldId id="257" r:id="rId5"/>
    <p:sldId id="354" r:id="rId6"/>
    <p:sldId id="259" r:id="rId7"/>
    <p:sldId id="327" r:id="rId8"/>
    <p:sldId id="329" r:id="rId9"/>
    <p:sldId id="330" r:id="rId10"/>
    <p:sldId id="318" r:id="rId11"/>
    <p:sldId id="328" r:id="rId12"/>
    <p:sldId id="260" r:id="rId13"/>
    <p:sldId id="333" r:id="rId14"/>
    <p:sldId id="331" r:id="rId15"/>
    <p:sldId id="332" r:id="rId16"/>
    <p:sldId id="334" r:id="rId17"/>
    <p:sldId id="335" r:id="rId18"/>
    <p:sldId id="336" r:id="rId19"/>
    <p:sldId id="344" r:id="rId20"/>
    <p:sldId id="345" r:id="rId21"/>
    <p:sldId id="337" r:id="rId22"/>
    <p:sldId id="262" r:id="rId23"/>
    <p:sldId id="339" r:id="rId24"/>
    <p:sldId id="326" r:id="rId25"/>
    <p:sldId id="343" r:id="rId26"/>
    <p:sldId id="338" r:id="rId27"/>
    <p:sldId id="264" r:id="rId28"/>
    <p:sldId id="342" r:id="rId29"/>
    <p:sldId id="340" r:id="rId30"/>
    <p:sldId id="341" r:id="rId31"/>
    <p:sldId id="323" r:id="rId32"/>
    <p:sldId id="258" r:id="rId33"/>
    <p:sldId id="261" r:id="rId34"/>
    <p:sldId id="309" r:id="rId35"/>
    <p:sldId id="312" r:id="rId36"/>
    <p:sldId id="325" r:id="rId37"/>
    <p:sldId id="319" r:id="rId38"/>
    <p:sldId id="265" r:id="rId39"/>
    <p:sldId id="296" r:id="rId40"/>
    <p:sldId id="277" r:id="rId41"/>
    <p:sldId id="320" r:id="rId42"/>
    <p:sldId id="275" r:id="rId43"/>
    <p:sldId id="297" r:id="rId44"/>
    <p:sldId id="321" r:id="rId45"/>
    <p:sldId id="276" r:id="rId46"/>
    <p:sldId id="310" r:id="rId47"/>
    <p:sldId id="272" r:id="rId48"/>
    <p:sldId id="274" r:id="rId49"/>
    <p:sldId id="273" r:id="rId50"/>
    <p:sldId id="311" r:id="rId51"/>
    <p:sldId id="322" r:id="rId52"/>
    <p:sldId id="280" r:id="rId53"/>
    <p:sldId id="279" r:id="rId54"/>
    <p:sldId id="314" r:id="rId55"/>
    <p:sldId id="281" r:id="rId56"/>
    <p:sldId id="282" r:id="rId57"/>
    <p:sldId id="283" r:id="rId58"/>
    <p:sldId id="347" r:id="rId59"/>
    <p:sldId id="348" r:id="rId60"/>
    <p:sldId id="349" r:id="rId61"/>
    <p:sldId id="351" r:id="rId62"/>
    <p:sldId id="352" r:id="rId63"/>
    <p:sldId id="350" r:id="rId64"/>
    <p:sldId id="353" r:id="rId65"/>
    <p:sldId id="404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006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7" autoAdjust="0"/>
    <p:restoredTop sz="94660"/>
  </p:normalViewPr>
  <p:slideViewPr>
    <p:cSldViewPr>
      <p:cViewPr varScale="1">
        <p:scale>
          <a:sx n="80" d="100"/>
          <a:sy n="80" d="100"/>
        </p:scale>
        <p:origin x="1230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62BD9D-CC2D-463E-A144-F588DEF713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5A109-E8EB-453A-A5DB-AD905F990F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A562AD2-FE89-4811-B357-7D1AFF0ADDDD}" type="datetimeFigureOut">
              <a:rPr lang="en-US"/>
              <a:pPr>
                <a:defRPr/>
              </a:pPr>
              <a:t>2/16/2026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F5514-C0A5-4867-B118-309DBDF222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75DCCC-AB1E-4EC0-8359-83D4918DB7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2AB1914-5EAD-4092-B295-DFEA0FDFF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1F48C6-58B1-4344-9E1F-25A515069D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B4946-CB8E-4666-B6C0-635CCD35CDA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6DD09AA0-51AC-4A8A-A0E2-5D8A682F1843}" type="datetimeFigureOut">
              <a:rPr lang="en-US"/>
              <a:pPr>
                <a:defRPr/>
              </a:pPr>
              <a:t>2/16/2026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D637A2-B53F-4BBD-9472-504AA961B6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2A0DC3E-E371-4A58-AE0C-ABA27342D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870A3-9D07-43D0-BAC4-C918A7FEF8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8A7FD-C54F-4AE4-942C-FB429AD3D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8D7D32FA-7F81-4778-97F7-394F65C18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1"/>
            <a:ext cx="7924800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27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18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08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784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4543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948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4502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064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17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22D49B-3819-467D-865B-3D2DCDB4D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AAF0D0-6D6B-4005-A83A-331A247F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02F8B1-051B-4348-AFFD-DEFC091C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6BC36-5E79-4527-9ECD-C0EE25ECCBD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19849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A5DE43-CDD8-4C07-92E8-3262AEEB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4D9637-1049-488F-B80A-8C81141F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40F4DA1-91EE-43B6-87E4-E7B1FEBC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73B27-D651-4AE9-9A97-A38F41A384B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9209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8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78203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81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7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216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8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1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18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97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2919"/>
            <a:ext cx="7848600" cy="419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36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oleObject" Target="../embeddings/oleObject25.bin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0F55144-3F83-4FD3-AD24-26DA49DCBB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sz="6600" dirty="0"/>
              <a:t>Airport Operations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Content Placeholder 3">
            <a:extLst>
              <a:ext uri="{FF2B5EF4-FFF2-40B4-BE49-F238E27FC236}">
                <a16:creationId xmlns:a16="http://schemas.microsoft.com/office/drawing/2014/main" id="{0554D02A-084D-4471-A69F-A264361C0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"/>
            <a:ext cx="9144000" cy="66446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20C6E-056A-4B34-87AF-CF9F1D18A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/>
              <a:t>Airport Markings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4F047B-33C5-40F3-8249-C196EE099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3900"/>
            <a:ext cx="9166172" cy="5410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63664A-DC35-446A-909E-000D0D123803}"/>
              </a:ext>
            </a:extLst>
          </p:cNvPr>
          <p:cNvSpPr/>
          <p:nvPr/>
        </p:nvSpPr>
        <p:spPr>
          <a:xfrm>
            <a:off x="5257800" y="4419600"/>
            <a:ext cx="3810000" cy="167640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0BBD06-5DCE-4B1D-A21C-B56F787F4450}"/>
              </a:ext>
            </a:extLst>
          </p:cNvPr>
          <p:cNvSpPr txBox="1"/>
          <p:nvPr/>
        </p:nvSpPr>
        <p:spPr>
          <a:xfrm>
            <a:off x="5638800" y="4724400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FF00"/>
                </a:solidFill>
              </a:rPr>
              <a:t>Taxiways</a:t>
            </a:r>
          </a:p>
        </p:txBody>
      </p:sp>
    </p:spTree>
    <p:extLst>
      <p:ext uri="{BB962C8B-B14F-4D97-AF65-F5344CB8AC3E}">
        <p14:creationId xmlns:p14="http://schemas.microsoft.com/office/powerpoint/2010/main" val="3398544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>
            <a:extLst>
              <a:ext uri="{FF2B5EF4-FFF2-40B4-BE49-F238E27FC236}">
                <a16:creationId xmlns:a16="http://schemas.microsoft.com/office/drawing/2014/main" id="{1161CDC5-6468-4BD0-934B-A029A295D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2727811"/>
              </p:ext>
            </p:extLst>
          </p:nvPr>
        </p:nvGraphicFramePr>
        <p:xfrm>
          <a:off x="-1" y="914400"/>
          <a:ext cx="9124071" cy="592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24578" name="Object 4">
                        <a:extLst>
                          <a:ext uri="{FF2B5EF4-FFF2-40B4-BE49-F238E27FC236}">
                            <a16:creationId xmlns:a16="http://schemas.microsoft.com/office/drawing/2014/main" id="{1161CDC5-6468-4BD0-934B-A029A295D7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914400"/>
                        <a:ext cx="9124071" cy="592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44930-964F-4822-8437-8D669BFE6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-28575"/>
            <a:ext cx="9144000" cy="5385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8C27F9-0186-474B-8DF5-CEEA04BB8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16" y="4792801"/>
            <a:ext cx="4374259" cy="2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2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6690CC-63A4-4629-B1CE-21A60436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3728"/>
            <a:ext cx="9144000" cy="54242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6B6DE9-F65A-426C-BC76-EA170F23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812" y="0"/>
            <a:ext cx="4938188" cy="227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07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D75B8-3EF0-4188-8D2D-CBD68EC77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7432"/>
            <a:ext cx="9144000" cy="539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5442C9-4D41-4F54-8073-370A30D2C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049" y="0"/>
            <a:ext cx="4852951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C09DE9-B842-4E04-A75C-09460FCF9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943"/>
            <a:ext cx="9144000" cy="5413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BE8EBE-41B6-485A-936E-BF01CB97E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224"/>
            <a:ext cx="4709568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6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70966-924A-40A3-9F16-FEF0EE103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489"/>
            <a:ext cx="9144000" cy="54225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0D1478-DFF3-476A-A7D4-6C806C919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50"/>
            <a:ext cx="4976291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74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CE888F-0D81-45D8-B922-138CC60B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000"/>
            <a:ext cx="9144000" cy="542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F5EAD-F7C9-4AC1-8883-1611863F2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34000"/>
            <a:ext cx="4267570" cy="22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2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F11C3B-945E-410E-84F3-9E7F43724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5406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D2A5B3-A86A-4F5F-96D6-E07311E8C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2438400" cy="1469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BDEF6-8AAA-4EE4-84EA-34B3F8DEE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5387598"/>
            <a:ext cx="3943351" cy="147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3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CA92BB0-4911-4315-9733-1A172F6DC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sz="3600">
                <a:solidFill>
                  <a:srgbClr val="008080"/>
                </a:solidFill>
              </a:rPr>
              <a:t>Airport Operations: No Doctor Needed</a:t>
            </a:r>
          </a:p>
        </p:txBody>
      </p:sp>
      <p:graphicFrame>
        <p:nvGraphicFramePr>
          <p:cNvPr id="18434" name="Object 7">
            <a:extLst>
              <a:ext uri="{FF2B5EF4-FFF2-40B4-BE49-F238E27FC236}">
                <a16:creationId xmlns:a16="http://schemas.microsoft.com/office/drawing/2014/main" id="{FD514033-04AC-43C9-93C2-9111F034F4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548975"/>
              </p:ext>
            </p:extLst>
          </p:nvPr>
        </p:nvGraphicFramePr>
        <p:xfrm>
          <a:off x="0" y="457200"/>
          <a:ext cx="9144000" cy="593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18434" name="Object 7">
                        <a:extLst>
                          <a:ext uri="{FF2B5EF4-FFF2-40B4-BE49-F238E27FC236}">
                            <a16:creationId xmlns:a16="http://schemas.microsoft.com/office/drawing/2014/main" id="{FD514033-04AC-43C9-93C2-9111F034F4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9144000" cy="593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7C80DD-8CB3-4B22-A11C-5ED57025A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92" y="849406"/>
            <a:ext cx="8710415" cy="5159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6B76B-8F74-4D22-ADC1-1F1BE5835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04800"/>
            <a:ext cx="538018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3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53B77D-D90D-4202-B974-A60C2AA6C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97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BBAA42-F582-4621-903A-83623EA63F1F}"/>
              </a:ext>
            </a:extLst>
          </p:cNvPr>
          <p:cNvSpPr/>
          <p:nvPr/>
        </p:nvSpPr>
        <p:spPr>
          <a:xfrm>
            <a:off x="5257800" y="3657599"/>
            <a:ext cx="3886200" cy="1739513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1215C-A5D8-4739-A998-D266EC1B5209}"/>
              </a:ext>
            </a:extLst>
          </p:cNvPr>
          <p:cNvSpPr txBox="1"/>
          <p:nvPr/>
        </p:nvSpPr>
        <p:spPr>
          <a:xfrm>
            <a:off x="5486400" y="3886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Runways</a:t>
            </a:r>
          </a:p>
        </p:txBody>
      </p:sp>
    </p:spTree>
    <p:extLst>
      <p:ext uri="{BB962C8B-B14F-4D97-AF65-F5344CB8AC3E}">
        <p14:creationId xmlns:p14="http://schemas.microsoft.com/office/powerpoint/2010/main" val="3233925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4">
            <a:extLst>
              <a:ext uri="{FF2B5EF4-FFF2-40B4-BE49-F238E27FC236}">
                <a16:creationId xmlns:a16="http://schemas.microsoft.com/office/drawing/2014/main" id="{D14A5E2E-4D39-4452-BA2A-66B4800177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790857"/>
              </p:ext>
            </p:extLst>
          </p:nvPr>
        </p:nvGraphicFramePr>
        <p:xfrm>
          <a:off x="0" y="914400"/>
          <a:ext cx="9119380" cy="5922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25602" name="Object 4">
                        <a:extLst>
                          <a:ext uri="{FF2B5EF4-FFF2-40B4-BE49-F238E27FC236}">
                            <a16:creationId xmlns:a16="http://schemas.microsoft.com/office/drawing/2014/main" id="{D14A5E2E-4D39-4452-BA2A-66B4800177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19380" cy="5922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35B801-E3F3-48B6-8987-22F1FEED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9406"/>
            <a:ext cx="9144000" cy="5420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9859DB-129D-4228-9F23-DF465778F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087" y="0"/>
            <a:ext cx="476291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B22C7-D0EF-4ACD-9D32-0378DE130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147"/>
            <a:ext cx="8740897" cy="5174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93A03-ED8D-4B78-9EC8-87EB6C6F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421" y="0"/>
            <a:ext cx="7015579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4598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EC7217-C1E9-4DEE-B61F-AD6A7FCED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C4047-C9B0-4DE3-9936-E05F3E03E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800600"/>
            <a:ext cx="4198984" cy="13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4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6DA3C-B33A-4FA6-9DC7-A53C5814B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9036"/>
            <a:ext cx="9144000" cy="5418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D88B2-DE0C-44A5-B862-C1CA03785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0"/>
            <a:ext cx="490770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88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5">
            <a:extLst>
              <a:ext uri="{FF2B5EF4-FFF2-40B4-BE49-F238E27FC236}">
                <a16:creationId xmlns:a16="http://schemas.microsoft.com/office/drawing/2014/main" id="{9E91853D-F07F-43F6-A7EA-49F81944A17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655372"/>
              </p:ext>
            </p:extLst>
          </p:nvPr>
        </p:nvGraphicFramePr>
        <p:xfrm>
          <a:off x="0" y="457439"/>
          <a:ext cx="9144000" cy="594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10158730" imgH="6603175" progId="CorelPhotoPaint.Image.10">
                  <p:embed/>
                </p:oleObj>
              </mc:Choice>
              <mc:Fallback>
                <p:oleObj name="CorelPhotoPaint.Image.10" r:id="rId2" imgW="10158730" imgH="6603175" progId="CorelPhotoPaint.Image.10">
                  <p:embed/>
                  <p:pic>
                    <p:nvPicPr>
                      <p:cNvPr id="27650" name="Object 5">
                        <a:extLst>
                          <a:ext uri="{FF2B5EF4-FFF2-40B4-BE49-F238E27FC236}">
                            <a16:creationId xmlns:a16="http://schemas.microsoft.com/office/drawing/2014/main" id="{9E91853D-F07F-43F6-A7EA-49F81944A17E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439"/>
                        <a:ext cx="9144000" cy="5943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F0B81-9BF4-4DC3-B65B-18CF36E7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1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E6E7BF-2E22-4B56-956C-41C54EA2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36493"/>
            <a:ext cx="5227773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8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73E53D-19B3-49B1-90D5-5471FF99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74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9EE8C5-5FE4-49DB-875A-264D5B4AF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99321"/>
            <a:ext cx="4762913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32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5">
            <a:extLst>
              <a:ext uri="{FF2B5EF4-FFF2-40B4-BE49-F238E27FC236}">
                <a16:creationId xmlns:a16="http://schemas.microsoft.com/office/drawing/2014/main" id="{B8E0F5BA-73BD-4E09-A2F3-882E8BC08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466476"/>
              </p:ext>
            </p:extLst>
          </p:nvPr>
        </p:nvGraphicFramePr>
        <p:xfrm>
          <a:off x="31898" y="914400"/>
          <a:ext cx="9149065" cy="5941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19458" name="Object 5">
                        <a:extLst>
                          <a:ext uri="{FF2B5EF4-FFF2-40B4-BE49-F238E27FC236}">
                            <a16:creationId xmlns:a16="http://schemas.microsoft.com/office/drawing/2014/main" id="{B8E0F5BA-73BD-4E09-A2F3-882E8BC083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8" y="914400"/>
                        <a:ext cx="9149065" cy="59418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050E5-5250-41AB-A30E-286BC19E5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4" y="1714054"/>
            <a:ext cx="8725656" cy="5143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C04D7-4378-4C41-B0D2-D866DFEF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1914" cy="2301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7446E4-0551-4F02-8BF7-C2FE7BD0F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638" y="4800600"/>
            <a:ext cx="4412362" cy="22252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5792988-F60E-4C47-9F9E-133E82C0CE0E}"/>
              </a:ext>
            </a:extLst>
          </p:cNvPr>
          <p:cNvCxnSpPr>
            <a:cxnSpLocks/>
          </p:cNvCxnSpPr>
          <p:nvPr/>
        </p:nvCxnSpPr>
        <p:spPr>
          <a:xfrm>
            <a:off x="3962400" y="228600"/>
            <a:ext cx="2590800" cy="2133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47FB12-BCB6-480C-A890-FFE03BB210A3}"/>
              </a:ext>
            </a:extLst>
          </p:cNvPr>
          <p:cNvCxnSpPr>
            <a:cxnSpLocks/>
          </p:cNvCxnSpPr>
          <p:nvPr/>
        </p:nvCxnSpPr>
        <p:spPr>
          <a:xfrm>
            <a:off x="3962400" y="228600"/>
            <a:ext cx="1524000" cy="2133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65B170-9A32-4D5B-81A8-3A27A63D66A6}"/>
              </a:ext>
            </a:extLst>
          </p:cNvPr>
          <p:cNvCxnSpPr>
            <a:cxnSpLocks/>
          </p:cNvCxnSpPr>
          <p:nvPr/>
        </p:nvCxnSpPr>
        <p:spPr>
          <a:xfrm flipH="1" flipV="1">
            <a:off x="3581400" y="3295897"/>
            <a:ext cx="1199772" cy="19619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03C412-8E73-4E9F-AA25-BFEBBAA7A71C}"/>
              </a:ext>
            </a:extLst>
          </p:cNvPr>
          <p:cNvCxnSpPr>
            <a:cxnSpLocks/>
          </p:cNvCxnSpPr>
          <p:nvPr/>
        </p:nvCxnSpPr>
        <p:spPr>
          <a:xfrm flipV="1">
            <a:off x="4781172" y="3657600"/>
            <a:ext cx="552828" cy="16002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443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133248CD-8E09-400B-8AA6-E40DFDE96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672"/>
            <a:ext cx="9144000" cy="63146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E0BB3-EA9F-4008-A13C-3F442AE3E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dirty="0"/>
              <a:t>Airport Lighting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4">
            <a:extLst>
              <a:ext uri="{FF2B5EF4-FFF2-40B4-BE49-F238E27FC236}">
                <a16:creationId xmlns:a16="http://schemas.microsoft.com/office/drawing/2014/main" id="{C9BC3D51-AA70-44FF-9810-288ED7F8E7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319773"/>
              </p:ext>
            </p:extLst>
          </p:nvPr>
        </p:nvGraphicFramePr>
        <p:xfrm>
          <a:off x="-10634" y="914400"/>
          <a:ext cx="9151961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29698" name="Object 4">
                        <a:extLst>
                          <a:ext uri="{FF2B5EF4-FFF2-40B4-BE49-F238E27FC236}">
                            <a16:creationId xmlns:a16="http://schemas.microsoft.com/office/drawing/2014/main" id="{C9BC3D51-AA70-44FF-9810-288ED7F8E7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634" y="914400"/>
                        <a:ext cx="9151961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4">
            <a:extLst>
              <a:ext uri="{FF2B5EF4-FFF2-40B4-BE49-F238E27FC236}">
                <a16:creationId xmlns:a16="http://schemas.microsoft.com/office/drawing/2014/main" id="{3F415ADC-C7E6-4576-B175-195136FC0F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427166"/>
              </p:ext>
            </p:extLst>
          </p:nvPr>
        </p:nvGraphicFramePr>
        <p:xfrm>
          <a:off x="-31898" y="914400"/>
          <a:ext cx="915367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30722" name="Object 4">
                        <a:extLst>
                          <a:ext uri="{FF2B5EF4-FFF2-40B4-BE49-F238E27FC236}">
                            <a16:creationId xmlns:a16="http://schemas.microsoft.com/office/drawing/2014/main" id="{3F415ADC-C7E6-4576-B175-195136FC0F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898" y="914400"/>
                        <a:ext cx="915367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6C180DB-5CFB-44DC-93B1-8CBA8E2AB1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42" y="38100"/>
            <a:ext cx="77724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dirty="0">
                <a:solidFill>
                  <a:schemeClr val="accent2"/>
                </a:solidFill>
              </a:rPr>
              <a:t>Airport Beacons</a:t>
            </a:r>
          </a:p>
        </p:txBody>
      </p:sp>
      <p:graphicFrame>
        <p:nvGraphicFramePr>
          <p:cNvPr id="31746" name="Object 3">
            <a:extLst>
              <a:ext uri="{FF2B5EF4-FFF2-40B4-BE49-F238E27FC236}">
                <a16:creationId xmlns:a16="http://schemas.microsoft.com/office/drawing/2014/main" id="{840660B8-9DC4-4B1A-8193-1D4CF7ED7972}"/>
              </a:ext>
            </a:extLst>
          </p:cNvPr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947738745"/>
              </p:ext>
            </p:extLst>
          </p:nvPr>
        </p:nvGraphicFramePr>
        <p:xfrm>
          <a:off x="-9525" y="876300"/>
          <a:ext cx="3981450" cy="597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4063492" imgH="6095238" progId="CorelPhotoPaint.Image.10">
                  <p:embed/>
                </p:oleObj>
              </mc:Choice>
              <mc:Fallback>
                <p:oleObj name="CorelPhotoPaint.Image.10" r:id="rId2" imgW="4063492" imgH="6095238" progId="CorelPhotoPaint.Image.10">
                  <p:embed/>
                  <p:pic>
                    <p:nvPicPr>
                      <p:cNvPr id="31746" name="Object 3">
                        <a:extLst>
                          <a:ext uri="{FF2B5EF4-FFF2-40B4-BE49-F238E27FC236}">
                            <a16:creationId xmlns:a16="http://schemas.microsoft.com/office/drawing/2014/main" id="{840660B8-9DC4-4B1A-8193-1D4CF7ED797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525" y="876300"/>
                        <a:ext cx="3981450" cy="597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4">
            <a:extLst>
              <a:ext uri="{FF2B5EF4-FFF2-40B4-BE49-F238E27FC236}">
                <a16:creationId xmlns:a16="http://schemas.microsoft.com/office/drawing/2014/main" id="{E600A1AF-AE29-4B16-963B-4470142F66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876300"/>
            <a:ext cx="4495800" cy="48006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US" altLang="en-US" sz="2800" dirty="0"/>
              <a:t>Civilian Airports</a:t>
            </a:r>
          </a:p>
          <a:p>
            <a:pPr marL="0" indent="0" algn="ctr" eaLnBrk="1" hangingPunct="1">
              <a:buNone/>
            </a:pPr>
            <a:r>
              <a:rPr lang="en-US" altLang="en-US" sz="2800" dirty="0"/>
              <a:t>green + white</a:t>
            </a:r>
          </a:p>
          <a:p>
            <a:pPr marL="0" indent="0" algn="ctr" eaLnBrk="1" hangingPunct="1">
              <a:buNone/>
            </a:pPr>
            <a:endParaRPr lang="en-US" altLang="en-US" sz="2800" dirty="0"/>
          </a:p>
          <a:p>
            <a:pPr marL="0" indent="0" algn="ctr" eaLnBrk="1" hangingPunct="1">
              <a:buNone/>
            </a:pPr>
            <a:r>
              <a:rPr lang="en-US" altLang="en-US" sz="2800" dirty="0"/>
              <a:t>Military Airports</a:t>
            </a:r>
          </a:p>
          <a:p>
            <a:pPr marL="0" indent="0" algn="ctr" eaLnBrk="1" hangingPunct="1">
              <a:buNone/>
            </a:pPr>
            <a:r>
              <a:rPr lang="en-US" altLang="en-US" sz="2800" dirty="0"/>
              <a:t>white + white + green</a:t>
            </a:r>
          </a:p>
          <a:p>
            <a:pPr marL="0" indent="0" algn="ctr" eaLnBrk="1" hangingPunct="1">
              <a:buNone/>
            </a:pPr>
            <a:endParaRPr lang="en-US" altLang="en-US" sz="2800" dirty="0"/>
          </a:p>
          <a:p>
            <a:pPr marL="0" indent="0" algn="ctr" eaLnBrk="1" hangingPunct="1">
              <a:buNone/>
            </a:pPr>
            <a:r>
              <a:rPr lang="en-US" altLang="en-US" sz="2800" dirty="0"/>
              <a:t>Heliport</a:t>
            </a:r>
          </a:p>
          <a:p>
            <a:pPr marL="0" indent="0" algn="ctr" eaLnBrk="1" hangingPunct="1">
              <a:buNone/>
            </a:pPr>
            <a:r>
              <a:rPr lang="en-US" altLang="en-US" sz="2800" dirty="0"/>
              <a:t>Green + yellow + white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C3F8A6A-AA4D-031E-50D9-BCACC5180DF5}"/>
              </a:ext>
            </a:extLst>
          </p:cNvPr>
          <p:cNvSpPr/>
          <p:nvPr/>
        </p:nvSpPr>
        <p:spPr>
          <a:xfrm>
            <a:off x="7644064" y="3705225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AE1238-6D26-0B1D-AC7D-47680E4B8C26}"/>
              </a:ext>
            </a:extLst>
          </p:cNvPr>
          <p:cNvSpPr/>
          <p:nvPr/>
        </p:nvSpPr>
        <p:spPr>
          <a:xfrm>
            <a:off x="7904748" y="5448300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43F45D-992A-8CAD-7FC6-7D219ED80B1D}"/>
              </a:ext>
            </a:extLst>
          </p:cNvPr>
          <p:cNvSpPr/>
          <p:nvPr/>
        </p:nvSpPr>
        <p:spPr>
          <a:xfrm>
            <a:off x="6314574" y="5448300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4D16350-37D9-0F01-7591-D18B872A686F}"/>
              </a:ext>
            </a:extLst>
          </p:cNvPr>
          <p:cNvSpPr/>
          <p:nvPr/>
        </p:nvSpPr>
        <p:spPr>
          <a:xfrm>
            <a:off x="5701965" y="1973179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50E718-82E5-2C79-7787-FC9F0E93AC0E}"/>
              </a:ext>
            </a:extLst>
          </p:cNvPr>
          <p:cNvSpPr/>
          <p:nvPr/>
        </p:nvSpPr>
        <p:spPr>
          <a:xfrm>
            <a:off x="7034212" y="1973179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E298B41-23B4-41E6-1D78-23A17999DD90}"/>
              </a:ext>
            </a:extLst>
          </p:cNvPr>
          <p:cNvSpPr/>
          <p:nvPr/>
        </p:nvSpPr>
        <p:spPr>
          <a:xfrm>
            <a:off x="6286500" y="3655845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F60CC0-78F3-0D81-9353-1CE80CC7F393}"/>
              </a:ext>
            </a:extLst>
          </p:cNvPr>
          <p:cNvSpPr/>
          <p:nvPr/>
        </p:nvSpPr>
        <p:spPr>
          <a:xfrm>
            <a:off x="4940968" y="3705225"/>
            <a:ext cx="457200" cy="457200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CEE0E81-8640-F706-31B8-E5E076FCF855}"/>
              </a:ext>
            </a:extLst>
          </p:cNvPr>
          <p:cNvSpPr/>
          <p:nvPr/>
        </p:nvSpPr>
        <p:spPr>
          <a:xfrm>
            <a:off x="4914649" y="5448300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7" name="Object 4">
            <a:extLst>
              <a:ext uri="{FF2B5EF4-FFF2-40B4-BE49-F238E27FC236}">
                <a16:creationId xmlns:a16="http://schemas.microsoft.com/office/drawing/2014/main" id="{F60A2F74-64F6-42A0-A60D-1373EF5900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062515"/>
              </p:ext>
            </p:extLst>
          </p:nvPr>
        </p:nvGraphicFramePr>
        <p:xfrm>
          <a:off x="-17418" y="35560"/>
          <a:ext cx="9146178" cy="5910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9333333" imgH="6031746" progId="CorelPhotoPaint.Image.10">
                  <p:embed/>
                </p:oleObj>
              </mc:Choice>
              <mc:Fallback>
                <p:oleObj name="CorelPhotoPaint.Image.10" r:id="rId2" imgW="9333333" imgH="6031746" progId="CorelPhotoPaint.Image.10">
                  <p:embed/>
                  <p:pic>
                    <p:nvPicPr>
                      <p:cNvPr id="57347" name="Object 4">
                        <a:extLst>
                          <a:ext uri="{FF2B5EF4-FFF2-40B4-BE49-F238E27FC236}">
                            <a16:creationId xmlns:a16="http://schemas.microsoft.com/office/drawing/2014/main" id="{F60A2F74-64F6-42A0-A60D-1373EF5900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18" y="35560"/>
                        <a:ext cx="9146178" cy="5910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407B2E-533E-4177-B931-3E95BE62A7F8}"/>
              </a:ext>
            </a:extLst>
          </p:cNvPr>
          <p:cNvSpPr/>
          <p:nvPr/>
        </p:nvSpPr>
        <p:spPr>
          <a:xfrm>
            <a:off x="685800" y="2895600"/>
            <a:ext cx="7874493" cy="452761"/>
          </a:xfrm>
          <a:custGeom>
            <a:avLst/>
            <a:gdLst>
              <a:gd name="connsiteX0" fmla="*/ 745725 w 7874493"/>
              <a:gd name="connsiteY0" fmla="*/ 0 h 452761"/>
              <a:gd name="connsiteX1" fmla="*/ 745725 w 7874493"/>
              <a:gd name="connsiteY1" fmla="*/ 239697 h 452761"/>
              <a:gd name="connsiteX2" fmla="*/ 0 w 7874493"/>
              <a:gd name="connsiteY2" fmla="*/ 239697 h 452761"/>
              <a:gd name="connsiteX3" fmla="*/ 0 w 7874493"/>
              <a:gd name="connsiteY3" fmla="*/ 443884 h 452761"/>
              <a:gd name="connsiteX4" fmla="*/ 1597981 w 7874493"/>
              <a:gd name="connsiteY4" fmla="*/ 452761 h 452761"/>
              <a:gd name="connsiteX5" fmla="*/ 1580226 w 7874493"/>
              <a:gd name="connsiteY5" fmla="*/ 239697 h 452761"/>
              <a:gd name="connsiteX6" fmla="*/ 7856738 w 7874493"/>
              <a:gd name="connsiteY6" fmla="*/ 221942 h 452761"/>
              <a:gd name="connsiteX7" fmla="*/ 7874493 w 7874493"/>
              <a:gd name="connsiteY7" fmla="*/ 0 h 452761"/>
              <a:gd name="connsiteX8" fmla="*/ 745725 w 7874493"/>
              <a:gd name="connsiteY8" fmla="*/ 0 h 452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4493" h="452761">
                <a:moveTo>
                  <a:pt x="745725" y="0"/>
                </a:moveTo>
                <a:lnTo>
                  <a:pt x="745725" y="239697"/>
                </a:lnTo>
                <a:lnTo>
                  <a:pt x="0" y="239697"/>
                </a:lnTo>
                <a:lnTo>
                  <a:pt x="0" y="443884"/>
                </a:lnTo>
                <a:lnTo>
                  <a:pt x="1597981" y="452761"/>
                </a:lnTo>
                <a:lnTo>
                  <a:pt x="1580226" y="239697"/>
                </a:lnTo>
                <a:lnTo>
                  <a:pt x="7856738" y="221942"/>
                </a:lnTo>
                <a:lnTo>
                  <a:pt x="7874493" y="0"/>
                </a:lnTo>
                <a:lnTo>
                  <a:pt x="745725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60F5-A486-42A5-A8A9-7D859733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0" y="5410200"/>
            <a:ext cx="3352800" cy="609599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/>
              <a:t>Cambridge (CGE)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A60F6E-F07B-4C40-B308-8D7A975A5B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008396" cy="4876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90C2F5-3C30-46C1-9644-2E961CFCFB8D}"/>
              </a:ext>
            </a:extLst>
          </p:cNvPr>
          <p:cNvSpPr/>
          <p:nvPr/>
        </p:nvSpPr>
        <p:spPr>
          <a:xfrm>
            <a:off x="838200" y="2514600"/>
            <a:ext cx="1676400" cy="685800"/>
          </a:xfrm>
          <a:prstGeom prst="rect">
            <a:avLst/>
          </a:prstGeom>
          <a:solidFill>
            <a:schemeClr val="bg2">
              <a:lumMod val="40000"/>
              <a:lumOff val="6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9" name="Content Placeholder 5">
            <a:extLst>
              <a:ext uri="{FF2B5EF4-FFF2-40B4-BE49-F238E27FC236}">
                <a16:creationId xmlns:a16="http://schemas.microsoft.com/office/drawing/2014/main" id="{8F17CF8A-9B49-421B-99AC-68BBE448B9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2368648"/>
            <a:ext cx="5873750" cy="448935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6CEA82-60B4-46BC-AE53-24A908685B8C}"/>
              </a:ext>
            </a:extLst>
          </p:cNvPr>
          <p:cNvSpPr/>
          <p:nvPr/>
        </p:nvSpPr>
        <p:spPr>
          <a:xfrm>
            <a:off x="3657600" y="3383280"/>
            <a:ext cx="3352800" cy="350520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>
            <a:extLst>
              <a:ext uri="{FF2B5EF4-FFF2-40B4-BE49-F238E27FC236}">
                <a16:creationId xmlns:a16="http://schemas.microsoft.com/office/drawing/2014/main" id="{1D84AC3C-2FE4-4257-975D-C428BD2F5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8" y="0"/>
            <a:ext cx="8379804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84461-13EC-4475-B84B-120011EC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58" y="5334000"/>
            <a:ext cx="8125890" cy="140053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5400" b="1" dirty="0">
                <a:solidFill>
                  <a:schemeClr val="accent2"/>
                </a:solidFill>
              </a:rPr>
              <a:t>Traffic Pattern Procedures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4">
            <a:extLst>
              <a:ext uri="{FF2B5EF4-FFF2-40B4-BE49-F238E27FC236}">
                <a16:creationId xmlns:a16="http://schemas.microsoft.com/office/drawing/2014/main" id="{6CF11717-CBE4-4487-84F4-F7C0AC5C4D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115450"/>
              </p:ext>
            </p:extLst>
          </p:nvPr>
        </p:nvGraphicFramePr>
        <p:xfrm>
          <a:off x="-5317" y="914400"/>
          <a:ext cx="9134421" cy="5931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33794" name="Object 4">
                        <a:extLst>
                          <a:ext uri="{FF2B5EF4-FFF2-40B4-BE49-F238E27FC236}">
                            <a16:creationId xmlns:a16="http://schemas.microsoft.com/office/drawing/2014/main" id="{6CF11717-CBE4-4487-84F4-F7C0AC5C4D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17" y="914400"/>
                        <a:ext cx="9134421" cy="5931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4">
            <a:extLst>
              <a:ext uri="{FF2B5EF4-FFF2-40B4-BE49-F238E27FC236}">
                <a16:creationId xmlns:a16="http://schemas.microsoft.com/office/drawing/2014/main" id="{436125A8-0761-4E04-9F53-EEC304024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000893"/>
              </p:ext>
            </p:extLst>
          </p:nvPr>
        </p:nvGraphicFramePr>
        <p:xfrm>
          <a:off x="-1" y="914400"/>
          <a:ext cx="9151961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34818" name="Object 4">
                        <a:extLst>
                          <a:ext uri="{FF2B5EF4-FFF2-40B4-BE49-F238E27FC236}">
                            <a16:creationId xmlns:a16="http://schemas.microsoft.com/office/drawing/2014/main" id="{436125A8-0761-4E04-9F53-EEC304024A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914400"/>
                        <a:ext cx="9151961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4">
            <a:extLst>
              <a:ext uri="{FF2B5EF4-FFF2-40B4-BE49-F238E27FC236}">
                <a16:creationId xmlns:a16="http://schemas.microsoft.com/office/drawing/2014/main" id="{D4807E14-D2D1-41A5-BFD7-FEC8CC4A4A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083722"/>
              </p:ext>
            </p:extLst>
          </p:nvPr>
        </p:nvGraphicFramePr>
        <p:xfrm>
          <a:off x="0" y="914400"/>
          <a:ext cx="9153526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20482" name="Object 4">
                        <a:extLst>
                          <a:ext uri="{FF2B5EF4-FFF2-40B4-BE49-F238E27FC236}">
                            <a16:creationId xmlns:a16="http://schemas.microsoft.com/office/drawing/2014/main" id="{D4807E14-D2D1-41A5-BFD7-FEC8CC4A4A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53526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>
            <a:extLst>
              <a:ext uri="{FF2B5EF4-FFF2-40B4-BE49-F238E27FC236}">
                <a16:creationId xmlns:a16="http://schemas.microsoft.com/office/drawing/2014/main" id="{E443FA10-00CE-429B-AEE4-2AC900A17C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841868"/>
              </p:ext>
            </p:extLst>
          </p:nvPr>
        </p:nvGraphicFramePr>
        <p:xfrm>
          <a:off x="0" y="914400"/>
          <a:ext cx="9097221" cy="5908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41986" name="Object 4">
                        <a:extLst>
                          <a:ext uri="{FF2B5EF4-FFF2-40B4-BE49-F238E27FC236}">
                            <a16:creationId xmlns:a16="http://schemas.microsoft.com/office/drawing/2014/main" id="{E443FA10-00CE-429B-AEE4-2AC900A17C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097221" cy="59081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Content Placeholder 3">
            <a:extLst>
              <a:ext uri="{FF2B5EF4-FFF2-40B4-BE49-F238E27FC236}">
                <a16:creationId xmlns:a16="http://schemas.microsoft.com/office/drawing/2014/main" id="{B7145D8A-D6A9-49E7-9112-E1BCCEEE5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FDE896-E9CE-4F34-B1CD-30DFE00F7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495800"/>
            <a:ext cx="8125890" cy="140053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/>
              <a:t>Wind &amp; Traffic Pattern Directional Indicators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4">
            <a:extLst>
              <a:ext uri="{FF2B5EF4-FFF2-40B4-BE49-F238E27FC236}">
                <a16:creationId xmlns:a16="http://schemas.microsoft.com/office/drawing/2014/main" id="{D9BEAF86-2177-4F61-8C2C-71190EA730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787354"/>
              </p:ext>
            </p:extLst>
          </p:nvPr>
        </p:nvGraphicFramePr>
        <p:xfrm>
          <a:off x="-23038" y="914400"/>
          <a:ext cx="9171567" cy="592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76190" imgH="4571429" progId="MS_ClipArt_Gallery.2">
                  <p:embed/>
                </p:oleObj>
              </mc:Choice>
              <mc:Fallback>
                <p:oleObj name="Clip" r:id="rId2" imgW="7076190" imgH="4571429" progId="MS_ClipArt_Gallery.2">
                  <p:embed/>
                  <p:pic>
                    <p:nvPicPr>
                      <p:cNvPr id="44034" name="Object 4">
                        <a:extLst>
                          <a:ext uri="{FF2B5EF4-FFF2-40B4-BE49-F238E27FC236}">
                            <a16:creationId xmlns:a16="http://schemas.microsoft.com/office/drawing/2014/main" id="{D9BEAF86-2177-4F61-8C2C-71190EA730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3038" y="914400"/>
                        <a:ext cx="9171567" cy="5924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">
            <a:extLst>
              <a:ext uri="{FF2B5EF4-FFF2-40B4-BE49-F238E27FC236}">
                <a16:creationId xmlns:a16="http://schemas.microsoft.com/office/drawing/2014/main" id="{A9E3BAE0-5988-4F03-9683-A326E021B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139787"/>
              </p:ext>
            </p:extLst>
          </p:nvPr>
        </p:nvGraphicFramePr>
        <p:xfrm>
          <a:off x="0" y="467591"/>
          <a:ext cx="9144000" cy="5922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2" name="Object 5">
                        <a:extLst>
                          <a:ext uri="{FF2B5EF4-FFF2-40B4-BE49-F238E27FC236}">
                            <a16:creationId xmlns:a16="http://schemas.microsoft.com/office/drawing/2014/main" id="{A9E3BAE0-5988-4F03-9683-A326E021B0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7591"/>
                        <a:ext cx="9144000" cy="59228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Content Placeholder 2">
            <a:extLst>
              <a:ext uri="{FF2B5EF4-FFF2-40B4-BE49-F238E27FC236}">
                <a16:creationId xmlns:a16="http://schemas.microsoft.com/office/drawing/2014/main" id="{FFD7347D-C72A-42EC-8CC2-E51BB07A8F27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" y="76200"/>
            <a:ext cx="9042400" cy="67818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4">
            <a:extLst>
              <a:ext uri="{FF2B5EF4-FFF2-40B4-BE49-F238E27FC236}">
                <a16:creationId xmlns:a16="http://schemas.microsoft.com/office/drawing/2014/main" id="{D70AD34D-B9E9-4AB3-936D-F53D97929C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34302"/>
              </p:ext>
            </p:extLst>
          </p:nvPr>
        </p:nvGraphicFramePr>
        <p:xfrm>
          <a:off x="0" y="990600"/>
          <a:ext cx="9093458" cy="5888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47106" name="Object 4">
                        <a:extLst>
                          <a:ext uri="{FF2B5EF4-FFF2-40B4-BE49-F238E27FC236}">
                            <a16:creationId xmlns:a16="http://schemas.microsoft.com/office/drawing/2014/main" id="{D70AD34D-B9E9-4AB3-936D-F53D97929C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9093458" cy="5888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8E40281-9898-4362-BD11-03723B2A7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76200"/>
            <a:ext cx="8125890" cy="140053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dirty="0">
                <a:solidFill>
                  <a:schemeClr val="accent2"/>
                </a:solidFill>
              </a:rPr>
              <a:t>The Segmented Circle</a:t>
            </a:r>
          </a:p>
        </p:txBody>
      </p:sp>
      <p:graphicFrame>
        <p:nvGraphicFramePr>
          <p:cNvPr id="48130" name="Object 3">
            <a:extLst>
              <a:ext uri="{FF2B5EF4-FFF2-40B4-BE49-F238E27FC236}">
                <a16:creationId xmlns:a16="http://schemas.microsoft.com/office/drawing/2014/main" id="{40F4DD81-60D1-482E-949E-22EFEFADB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433540"/>
              </p:ext>
            </p:extLst>
          </p:nvPr>
        </p:nvGraphicFramePr>
        <p:xfrm>
          <a:off x="0" y="926757"/>
          <a:ext cx="9144000" cy="5931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9396825" imgH="6095238" progId="CorelPhotoPaint.Image.10">
                  <p:embed/>
                </p:oleObj>
              </mc:Choice>
              <mc:Fallback>
                <p:oleObj name="CorelPhotoPaint.Image.10" r:id="rId2" imgW="9396825" imgH="6095238" progId="CorelPhotoPaint.Image.10">
                  <p:embed/>
                  <p:pic>
                    <p:nvPicPr>
                      <p:cNvPr id="48130" name="Object 3">
                        <a:extLst>
                          <a:ext uri="{FF2B5EF4-FFF2-40B4-BE49-F238E27FC236}">
                            <a16:creationId xmlns:a16="http://schemas.microsoft.com/office/drawing/2014/main" id="{40F4DD81-60D1-482E-949E-22EFEFADB7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6757"/>
                        <a:ext cx="9144000" cy="5931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4">
            <a:extLst>
              <a:ext uri="{FF2B5EF4-FFF2-40B4-BE49-F238E27FC236}">
                <a16:creationId xmlns:a16="http://schemas.microsoft.com/office/drawing/2014/main" id="{72A481EF-B6C9-49DD-98CA-F9E2F8ADD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940963"/>
              </p:ext>
            </p:extLst>
          </p:nvPr>
        </p:nvGraphicFramePr>
        <p:xfrm>
          <a:off x="0" y="460059"/>
          <a:ext cx="9144000" cy="593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49154" name="Object 4">
                        <a:extLst>
                          <a:ext uri="{FF2B5EF4-FFF2-40B4-BE49-F238E27FC236}">
                            <a16:creationId xmlns:a16="http://schemas.microsoft.com/office/drawing/2014/main" id="{72A481EF-B6C9-49DD-98CA-F9E2F8ADD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59"/>
                        <a:ext cx="9144000" cy="59378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4">
            <a:extLst>
              <a:ext uri="{FF2B5EF4-FFF2-40B4-BE49-F238E27FC236}">
                <a16:creationId xmlns:a16="http://schemas.microsoft.com/office/drawing/2014/main" id="{D28BA010-10C7-4A27-9135-9E7C6EFA58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000066"/>
              </p:ext>
            </p:extLst>
          </p:nvPr>
        </p:nvGraphicFramePr>
        <p:xfrm>
          <a:off x="0" y="892857"/>
          <a:ext cx="9067800" cy="5888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50178" name="Object 4">
                        <a:extLst>
                          <a:ext uri="{FF2B5EF4-FFF2-40B4-BE49-F238E27FC236}">
                            <a16:creationId xmlns:a16="http://schemas.microsoft.com/office/drawing/2014/main" id="{D28BA010-10C7-4A27-9135-9E7C6EFA58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92857"/>
                        <a:ext cx="9067800" cy="58889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4">
            <a:extLst>
              <a:ext uri="{FF2B5EF4-FFF2-40B4-BE49-F238E27FC236}">
                <a16:creationId xmlns:a16="http://schemas.microsoft.com/office/drawing/2014/main" id="{93F16B4C-64B4-457C-98B0-27A859DBEC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116602"/>
              </p:ext>
            </p:extLst>
          </p:nvPr>
        </p:nvGraphicFramePr>
        <p:xfrm>
          <a:off x="0" y="914400"/>
          <a:ext cx="9113760" cy="5918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51202" name="Object 4">
                        <a:extLst>
                          <a:ext uri="{FF2B5EF4-FFF2-40B4-BE49-F238E27FC236}">
                            <a16:creationId xmlns:a16="http://schemas.microsoft.com/office/drawing/2014/main" id="{93F16B4C-64B4-457C-98B0-27A859DBEC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13760" cy="5918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74DC4-5BEA-A08E-84B4-9C2E878D4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34200" cy="6857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B0AE6-0822-76B8-3019-2F649C66E42F}"/>
              </a:ext>
            </a:extLst>
          </p:cNvPr>
          <p:cNvSpPr txBox="1"/>
          <p:nvPr/>
        </p:nvSpPr>
        <p:spPr>
          <a:xfrm>
            <a:off x="152400" y="5410200"/>
            <a:ext cx="88392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https://www.ncei.noaa.gov/products/wandering-geomagnetic-poles</a:t>
            </a:r>
          </a:p>
        </p:txBody>
      </p:sp>
    </p:spTree>
    <p:extLst>
      <p:ext uri="{BB962C8B-B14F-4D97-AF65-F5344CB8AC3E}">
        <p14:creationId xmlns:p14="http://schemas.microsoft.com/office/powerpoint/2010/main" val="480193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A2FCAFA-3082-4EC0-ACEE-A31A75147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4C6A51-73BD-49B5-ACD7-4A337A9E2ABA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685800" y="666624"/>
            <a:ext cx="7772400" cy="53723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F0CF21-95EB-4FA7-9FE3-B9130F1D57EB}"/>
              </a:ext>
            </a:extLst>
          </p:cNvPr>
          <p:cNvSpPr/>
          <p:nvPr/>
        </p:nvSpPr>
        <p:spPr>
          <a:xfrm>
            <a:off x="762000" y="1524000"/>
            <a:ext cx="4267200" cy="304800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257B8-1A08-48D3-9519-4044EDBF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55" y="228600"/>
            <a:ext cx="8125890" cy="140053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800" dirty="0"/>
              <a:t>Approach Indicating Systems</a:t>
            </a:r>
          </a:p>
        </p:txBody>
      </p:sp>
      <p:pic>
        <p:nvPicPr>
          <p:cNvPr id="61442" name="Content Placeholder 3">
            <a:extLst>
              <a:ext uri="{FF2B5EF4-FFF2-40B4-BE49-F238E27FC236}">
                <a16:creationId xmlns:a16="http://schemas.microsoft.com/office/drawing/2014/main" id="{334BBCD7-90A9-414A-971D-660CC5A3F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616"/>
            <a:ext cx="9144000" cy="5615384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4">
            <a:extLst>
              <a:ext uri="{FF2B5EF4-FFF2-40B4-BE49-F238E27FC236}">
                <a16:creationId xmlns:a16="http://schemas.microsoft.com/office/drawing/2014/main" id="{52872501-A312-49C1-A8E1-C77624CB0F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092053"/>
              </p:ext>
            </p:extLst>
          </p:nvPr>
        </p:nvGraphicFramePr>
        <p:xfrm>
          <a:off x="0" y="990600"/>
          <a:ext cx="9060620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64514" name="Object 4">
                        <a:extLst>
                          <a:ext uri="{FF2B5EF4-FFF2-40B4-BE49-F238E27FC236}">
                            <a16:creationId xmlns:a16="http://schemas.microsoft.com/office/drawing/2014/main" id="{52872501-A312-49C1-A8E1-C77624CB0F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9060620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5">
            <a:extLst>
              <a:ext uri="{FF2B5EF4-FFF2-40B4-BE49-F238E27FC236}">
                <a16:creationId xmlns:a16="http://schemas.microsoft.com/office/drawing/2014/main" id="{891D9D4C-3FB4-4FDE-8A8D-319290B8C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401073"/>
              </p:ext>
            </p:extLst>
          </p:nvPr>
        </p:nvGraphicFramePr>
        <p:xfrm>
          <a:off x="0" y="914400"/>
          <a:ext cx="9142986" cy="594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6971429" imgH="4533333" progId="CorelPhotoPaint.Image.7">
                  <p:embed/>
                </p:oleObj>
              </mc:Choice>
              <mc:Fallback>
                <p:oleObj name="CorelPhotoPaint.Image.7" r:id="rId2" imgW="6971429" imgH="4533333" progId="CorelPhotoPaint.Image.7">
                  <p:embed/>
                  <p:pic>
                    <p:nvPicPr>
                      <p:cNvPr id="62466" name="Object 5">
                        <a:extLst>
                          <a:ext uri="{FF2B5EF4-FFF2-40B4-BE49-F238E27FC236}">
                            <a16:creationId xmlns:a16="http://schemas.microsoft.com/office/drawing/2014/main" id="{891D9D4C-3FB4-4FDE-8A8D-319290B8C3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42986" cy="59443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56E7108-B020-4253-867D-B59C594F1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4796"/>
            <a:ext cx="7772400" cy="145626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dirty="0">
                <a:solidFill>
                  <a:schemeClr val="accent2"/>
                </a:solidFill>
              </a:rPr>
              <a:t>VASI in Flight</a:t>
            </a:r>
          </a:p>
        </p:txBody>
      </p:sp>
      <p:graphicFrame>
        <p:nvGraphicFramePr>
          <p:cNvPr id="63490" name="Object 3">
            <a:extLst>
              <a:ext uri="{FF2B5EF4-FFF2-40B4-BE49-F238E27FC236}">
                <a16:creationId xmlns:a16="http://schemas.microsoft.com/office/drawing/2014/main" id="{D7B91811-FCF2-49E9-8875-168789D442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6580978"/>
              </p:ext>
            </p:extLst>
          </p:nvPr>
        </p:nvGraphicFramePr>
        <p:xfrm>
          <a:off x="18495" y="1371600"/>
          <a:ext cx="9102774" cy="542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9396825" imgH="5600000" progId="CorelPhotoPaint.Image.10">
                  <p:embed/>
                </p:oleObj>
              </mc:Choice>
              <mc:Fallback>
                <p:oleObj name="CorelPhotoPaint.Image.10" r:id="rId2" imgW="9396825" imgH="5600000" progId="CorelPhotoPaint.Image.10">
                  <p:embed/>
                  <p:pic>
                    <p:nvPicPr>
                      <p:cNvPr id="63490" name="Object 3">
                        <a:extLst>
                          <a:ext uri="{FF2B5EF4-FFF2-40B4-BE49-F238E27FC236}">
                            <a16:creationId xmlns:a16="http://schemas.microsoft.com/office/drawing/2014/main" id="{D7B91811-FCF2-49E9-8875-168789D442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5" y="1371600"/>
                        <a:ext cx="9102774" cy="542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4">
            <a:extLst>
              <a:ext uri="{FF2B5EF4-FFF2-40B4-BE49-F238E27FC236}">
                <a16:creationId xmlns:a16="http://schemas.microsoft.com/office/drawing/2014/main" id="{CD84FD0E-885A-4008-94E7-E6A98AAAE3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747821"/>
              </p:ext>
            </p:extLst>
          </p:nvPr>
        </p:nvGraphicFramePr>
        <p:xfrm>
          <a:off x="0" y="914400"/>
          <a:ext cx="9144600" cy="5938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65538" name="Object 4">
                        <a:extLst>
                          <a:ext uri="{FF2B5EF4-FFF2-40B4-BE49-F238E27FC236}">
                            <a16:creationId xmlns:a16="http://schemas.microsoft.com/office/drawing/2014/main" id="{CD84FD0E-885A-4008-94E7-E6A98AAAE3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44600" cy="5938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ct 4">
            <a:extLst>
              <a:ext uri="{FF2B5EF4-FFF2-40B4-BE49-F238E27FC236}">
                <a16:creationId xmlns:a16="http://schemas.microsoft.com/office/drawing/2014/main" id="{1A2BBBDC-3C2F-4B91-B288-B10335A547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214568"/>
              </p:ext>
            </p:extLst>
          </p:nvPr>
        </p:nvGraphicFramePr>
        <p:xfrm>
          <a:off x="0" y="990600"/>
          <a:ext cx="9067146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6723810" imgH="4352381" progId="MS_ClipArt_Gallery.2">
                  <p:embed/>
                </p:oleObj>
              </mc:Choice>
              <mc:Fallback>
                <p:oleObj name="Clip" r:id="rId2" imgW="6723810" imgH="4352381" progId="MS_ClipArt_Gallery.2">
                  <p:embed/>
                  <p:pic>
                    <p:nvPicPr>
                      <p:cNvPr id="66562" name="Object 4">
                        <a:extLst>
                          <a:ext uri="{FF2B5EF4-FFF2-40B4-BE49-F238E27FC236}">
                            <a16:creationId xmlns:a16="http://schemas.microsoft.com/office/drawing/2014/main" id="{1A2BBBDC-3C2F-4B91-B288-B10335A547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9067146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4">
            <a:extLst>
              <a:ext uri="{FF2B5EF4-FFF2-40B4-BE49-F238E27FC236}">
                <a16:creationId xmlns:a16="http://schemas.microsoft.com/office/drawing/2014/main" id="{C402985A-B135-4C00-AAEC-BA6908F702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585062"/>
              </p:ext>
            </p:extLst>
          </p:nvPr>
        </p:nvGraphicFramePr>
        <p:xfrm>
          <a:off x="22934" y="990600"/>
          <a:ext cx="9033666" cy="5865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67586" name="Object 4">
                        <a:extLst>
                          <a:ext uri="{FF2B5EF4-FFF2-40B4-BE49-F238E27FC236}">
                            <a16:creationId xmlns:a16="http://schemas.microsoft.com/office/drawing/2014/main" id="{C402985A-B135-4C00-AAEC-BA6908F702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34" y="990600"/>
                        <a:ext cx="9033666" cy="5865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90237-6CDC-4886-AC0E-8A2B4470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2"/>
            <a:ext cx="9144000" cy="671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946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56E7108-B020-4253-867D-B59C594F1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4796"/>
            <a:ext cx="7772400" cy="145626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x-none" dirty="0">
                <a:solidFill>
                  <a:schemeClr val="accent2"/>
                </a:solidFill>
              </a:rPr>
              <a:t>VASI in Flight</a:t>
            </a:r>
          </a:p>
        </p:txBody>
      </p:sp>
      <p:graphicFrame>
        <p:nvGraphicFramePr>
          <p:cNvPr id="63490" name="Object 3">
            <a:extLst>
              <a:ext uri="{FF2B5EF4-FFF2-40B4-BE49-F238E27FC236}">
                <a16:creationId xmlns:a16="http://schemas.microsoft.com/office/drawing/2014/main" id="{D7B91811-FCF2-49E9-8875-168789D442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95" y="1371600"/>
          <a:ext cx="9102774" cy="542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9396825" imgH="5600000" progId="CorelPhotoPaint.Image.10">
                  <p:embed/>
                </p:oleObj>
              </mc:Choice>
              <mc:Fallback>
                <p:oleObj name="CorelPhotoPaint.Image.10" r:id="rId2" imgW="9396825" imgH="5600000" progId="CorelPhotoPaint.Image.10">
                  <p:embed/>
                  <p:pic>
                    <p:nvPicPr>
                      <p:cNvPr id="63490" name="Object 3">
                        <a:extLst>
                          <a:ext uri="{FF2B5EF4-FFF2-40B4-BE49-F238E27FC236}">
                            <a16:creationId xmlns:a16="http://schemas.microsoft.com/office/drawing/2014/main" id="{D7B91811-FCF2-49E9-8875-168789D442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5" y="1371600"/>
                        <a:ext cx="9102774" cy="542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320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7">
            <a:extLst>
              <a:ext uri="{FF2B5EF4-FFF2-40B4-BE49-F238E27FC236}">
                <a16:creationId xmlns:a16="http://schemas.microsoft.com/office/drawing/2014/main" id="{400A4FE1-F308-4A55-AA21-201E7BC777A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2244452"/>
              </p:ext>
            </p:extLst>
          </p:nvPr>
        </p:nvGraphicFramePr>
        <p:xfrm>
          <a:off x="0" y="914400"/>
          <a:ext cx="914400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2" imgW="10158730" imgH="6603175" progId="CorelPhotoPaint.Image.10">
                  <p:embed/>
                </p:oleObj>
              </mc:Choice>
              <mc:Fallback>
                <p:oleObj name="CorelPhotoPaint.Image.10" r:id="rId2" imgW="10158730" imgH="6603175" progId="CorelPhotoPaint.Image.10">
                  <p:embed/>
                  <p:pic>
                    <p:nvPicPr>
                      <p:cNvPr id="21506" name="Object 7">
                        <a:extLst>
                          <a:ext uri="{FF2B5EF4-FFF2-40B4-BE49-F238E27FC236}">
                            <a16:creationId xmlns:a16="http://schemas.microsoft.com/office/drawing/2014/main" id="{400A4FE1-F308-4A55-AA21-201E7BC777A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4400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8288-AD19-4C22-42E7-47D9ED76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4581"/>
            <a:ext cx="8125890" cy="1400530"/>
          </a:xfrm>
        </p:spPr>
        <p:txBody>
          <a:bodyPr/>
          <a:lstStyle/>
          <a:p>
            <a:r>
              <a:rPr lang="en-US" dirty="0"/>
              <a:t>Right of 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0F1C2-0E07-5874-4832-66DF0F7AB69D}"/>
              </a:ext>
            </a:extLst>
          </p:cNvPr>
          <p:cNvSpPr txBox="1"/>
          <p:nvPr/>
        </p:nvSpPr>
        <p:spPr>
          <a:xfrm>
            <a:off x="304800" y="1305341"/>
            <a:ext cx="8686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algn="l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When weather conditions permit, regardless of whether an operation is conducted under IFR or VFR, vigilance shall be maintained by each person operating an aircraft so as to </a:t>
            </a:r>
            <a:r>
              <a:rPr lang="en-US" sz="2800" b="1" i="0" dirty="0">
                <a:effectLst/>
              </a:rPr>
              <a:t>see-and-avoid</a:t>
            </a:r>
            <a:r>
              <a:rPr lang="en-US" sz="2800" b="0" i="0" dirty="0">
                <a:effectLst/>
              </a:rPr>
              <a:t> other aircraft</a:t>
            </a:r>
          </a:p>
          <a:p>
            <a:pPr marL="274320" indent="-274320" algn="l">
              <a:buFont typeface="Arial" panose="020B0604020202020204" pitchFamily="34" charset="0"/>
              <a:buChar char="•"/>
            </a:pPr>
            <a:endParaRPr lang="en-US" sz="2800" b="0" i="0" dirty="0">
              <a:effectLst/>
            </a:endParaRPr>
          </a:p>
          <a:p>
            <a:pPr marL="274320" indent="-274320" algn="l"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When a rule of this section gives another aircraft the right-of-way, the pilot shall give way to that aircraft and may not pass over, under, or ahead of it unless well clear</a:t>
            </a:r>
          </a:p>
          <a:p>
            <a:pPr marL="274320" lvl="1" indent="-274320" algn="l"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4783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C615-590A-3A81-B8EE-4580BAA98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of Way 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6CBDB-62FB-ADAF-C362-6AE53CA9A8DD}"/>
              </a:ext>
            </a:extLst>
          </p:cNvPr>
          <p:cNvSpPr txBox="1"/>
          <p:nvPr/>
        </p:nvSpPr>
        <p:spPr>
          <a:xfrm>
            <a:off x="484710" y="1524000"/>
            <a:ext cx="79248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When aircraft of the same category are converging at approximately the same altitude, the aircraft to the others right has the right of way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If the aircraft are of different categories, refer to the “BIG R” (BGAAR) list for right of way precedence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74320" lvl="2" indent="-274320" algn="ctr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</a:rPr>
              <a:t>B</a:t>
            </a:r>
            <a:r>
              <a:rPr lang="en-US" sz="2400" b="0" i="0" dirty="0">
                <a:effectLst/>
              </a:rPr>
              <a:t>alloons</a:t>
            </a:r>
          </a:p>
          <a:p>
            <a:pPr marL="274320" lvl="2" indent="-274320" algn="ctr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</a:rPr>
              <a:t>G</a:t>
            </a:r>
            <a:r>
              <a:rPr lang="en-US" sz="2400" b="0" i="0" dirty="0">
                <a:effectLst/>
              </a:rPr>
              <a:t>liders</a:t>
            </a:r>
          </a:p>
          <a:p>
            <a:pPr marL="274320" lvl="2" indent="-274320" algn="ctr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</a:rPr>
              <a:t>A</a:t>
            </a:r>
            <a:r>
              <a:rPr lang="en-US" sz="2400" b="0" i="0" dirty="0">
                <a:effectLst/>
              </a:rPr>
              <a:t>irship</a:t>
            </a:r>
          </a:p>
          <a:p>
            <a:pPr marL="274320" lvl="2" indent="-274320" algn="ctr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</a:rPr>
              <a:t>A</a:t>
            </a:r>
            <a:r>
              <a:rPr lang="en-US" sz="2400" b="0" i="0" dirty="0">
                <a:effectLst/>
              </a:rPr>
              <a:t>irplanes/</a:t>
            </a:r>
            <a:r>
              <a:rPr lang="en-US" sz="2400" b="1" i="0" dirty="0">
                <a:effectLst/>
              </a:rPr>
              <a:t>R</a:t>
            </a:r>
            <a:r>
              <a:rPr lang="en-US" sz="2400" b="0" i="0" dirty="0">
                <a:effectLst/>
              </a:rPr>
              <a:t>otorcraft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281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C615-590A-3A81-B8EE-4580BAA98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of Way Rules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6CBDB-62FB-ADAF-C362-6AE53CA9A8DD}"/>
              </a:ext>
            </a:extLst>
          </p:cNvPr>
          <p:cNvSpPr txBox="1"/>
          <p:nvPr/>
        </p:nvSpPr>
        <p:spPr>
          <a:xfrm>
            <a:off x="484710" y="1471910"/>
            <a:ext cx="838200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When approaching head-on each pilot shall alter course to the right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An aircraft being overtaken has the right of way. The pilot of an overtaking aircraft shall alter course to the right to pass well clear</a:t>
            </a:r>
          </a:p>
          <a:p>
            <a:pPr algn="l"/>
            <a:endParaRPr lang="en-US" sz="2400" b="0" i="0" dirty="0">
              <a:effectLst/>
            </a:endParaRPr>
          </a:p>
          <a:p>
            <a:pPr marL="274320" indent="-27432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An aircraft towing or refueling other aircraft has the right-of-way over all other engine-driven aircraft</a:t>
            </a:r>
          </a:p>
          <a:p>
            <a:pPr algn="l"/>
            <a:endParaRPr lang="en-US" sz="2400" b="0" i="0" dirty="0">
              <a:effectLst/>
            </a:endParaRP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An aircraft in distress has the right-of-way over all other traffic</a:t>
            </a:r>
          </a:p>
          <a:p>
            <a:pPr marL="274320" indent="-274320" algn="l">
              <a:buFont typeface="Arial" panose="020B0604020202020204" pitchFamily="34" charset="0"/>
              <a:buChar char="•"/>
            </a:pPr>
            <a:endParaRPr lang="en-US" sz="2000" b="0" i="0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68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519C8D-766C-03A8-A56E-F77146DD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851" y="-258"/>
            <a:ext cx="3657600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BEC75-ABC1-6D23-EF05-52B44EE86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-258"/>
            <a:ext cx="36576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FDEC4F-DD63-3072-6D54-09062AFD9EEE}"/>
              </a:ext>
            </a:extLst>
          </p:cNvPr>
          <p:cNvSpPr txBox="1"/>
          <p:nvPr/>
        </p:nvSpPr>
        <p:spPr>
          <a:xfrm>
            <a:off x="6180716" y="4472530"/>
            <a:ext cx="27817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800" dirty="0"/>
              <a:t>When approaching head-on or near head-on each pilot shall alter course to the 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E31CD7-3A32-A612-22E3-33CC997848C6}"/>
              </a:ext>
            </a:extLst>
          </p:cNvPr>
          <p:cNvSpPr txBox="1"/>
          <p:nvPr/>
        </p:nvSpPr>
        <p:spPr>
          <a:xfrm>
            <a:off x="81803" y="4343400"/>
            <a:ext cx="2689860" cy="2289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1800" dirty="0"/>
              <a:t>When aircraft of the same category are converging at approximately the same altitude, the aircraft to the others right has the right of way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664AE-A030-4410-82F6-9096A4B05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0316" y="3657600"/>
            <a:ext cx="3200400" cy="320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7D3803-F9BB-F53D-513D-282CF15A6DC2}"/>
              </a:ext>
            </a:extLst>
          </p:cNvPr>
          <p:cNvSpPr txBox="1"/>
          <p:nvPr/>
        </p:nvSpPr>
        <p:spPr>
          <a:xfrm>
            <a:off x="3918472" y="231740"/>
            <a:ext cx="13240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An aircraft that is being overtaken has the right of way. </a:t>
            </a:r>
            <a:endParaRPr lang="en-US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CBCB6DE-3F5A-ED12-02BD-62D998E1E224}"/>
              </a:ext>
            </a:extLst>
          </p:cNvPr>
          <p:cNvSpPr/>
          <p:nvPr/>
        </p:nvSpPr>
        <p:spPr>
          <a:xfrm rot="16200000">
            <a:off x="701937" y="3837566"/>
            <a:ext cx="630667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2763897-9096-CA82-69F0-061EC09D8A4A}"/>
              </a:ext>
            </a:extLst>
          </p:cNvPr>
          <p:cNvSpPr/>
          <p:nvPr/>
        </p:nvSpPr>
        <p:spPr>
          <a:xfrm rot="16200000">
            <a:off x="7347025" y="3910179"/>
            <a:ext cx="630667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02AC6CD-C6AC-108F-F63C-0136260BB0CD}"/>
              </a:ext>
            </a:extLst>
          </p:cNvPr>
          <p:cNvSpPr/>
          <p:nvPr/>
        </p:nvSpPr>
        <p:spPr>
          <a:xfrm rot="5400000">
            <a:off x="4120627" y="2717832"/>
            <a:ext cx="630667" cy="3810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C3C4-C072-7BEC-9804-CE5E94566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55" y="-4011"/>
            <a:ext cx="8125890" cy="1400530"/>
          </a:xfrm>
        </p:spPr>
        <p:txBody>
          <a:bodyPr/>
          <a:lstStyle/>
          <a:p>
            <a:pPr algn="ctr"/>
            <a:r>
              <a:rPr lang="en-US" dirty="0"/>
              <a:t>Right of Way when Landing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96BCA2-857F-C4B1-FE3F-87C96198B662}"/>
              </a:ext>
            </a:extLst>
          </p:cNvPr>
          <p:cNvSpPr txBox="1"/>
          <p:nvPr/>
        </p:nvSpPr>
        <p:spPr>
          <a:xfrm>
            <a:off x="380999" y="1295400"/>
            <a:ext cx="825394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Aircraft, while on final to land or while landing have the right of way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2400" dirty="0"/>
              <a:t>This does not mean a landing aircraft can force a plane that just landed and is rolling out towards a taxiway to hasten its exit. The plane on final should go around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400" dirty="0"/>
              <a:t>When two or more aircraft are on final approach, the lowest aircraft has the right of way</a:t>
            </a:r>
          </a:p>
          <a:p>
            <a:pPr marL="274320" lvl="1" indent="-27432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74320" lvl="1" indent="-274320">
              <a:buFont typeface="Arial" panose="020B0604020202020204" pitchFamily="34" charset="0"/>
              <a:buChar char="•"/>
            </a:pPr>
            <a:r>
              <a:rPr lang="en-US" sz="2400" dirty="0"/>
              <a:t>This rule is not to be taken advantage of to cut in front of or overtake another aircraft</a:t>
            </a:r>
          </a:p>
        </p:txBody>
      </p:sp>
    </p:spTree>
    <p:extLst>
      <p:ext uri="{BB962C8B-B14F-4D97-AF65-F5344CB8AC3E}">
        <p14:creationId xmlns:p14="http://schemas.microsoft.com/office/powerpoint/2010/main" val="8963769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7B51A-6427-D265-C37D-D4269DA77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FC35C-9273-87F1-23FA-15AA134C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862584"/>
          </a:xfrm>
        </p:spPr>
        <p:txBody>
          <a:bodyPr>
            <a:normAutofit/>
          </a:bodyPr>
          <a:lstStyle/>
          <a:p>
            <a:pPr algn="ctr"/>
            <a:r>
              <a:rPr lang="en-US" sz="4800" cap="none" dirty="0">
                <a:cs typeface="Times New Roman" panose="02020603050405020304" pitchFamily="18" charset="0"/>
              </a:rPr>
              <a:t>Next Session: Feb</a:t>
            </a:r>
            <a:r>
              <a:rPr lang="en-US" sz="4800" dirty="0">
                <a:cs typeface="Times New Roman" panose="02020603050405020304" pitchFamily="18" charset="0"/>
              </a:rPr>
              <a:t> 19</a:t>
            </a:r>
            <a:endParaRPr lang="en-US" sz="4800" cap="none" dirty="0"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B617-90FB-6528-4D4A-F1EE99ED4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45720" tIns="45720" rIns="45720" bIns="45720" rtlCol="0" anchor="t">
            <a:noAutofit/>
          </a:bodyPr>
          <a:lstStyle/>
          <a:p>
            <a:r>
              <a:rPr lang="en-US" sz="3200" dirty="0">
                <a:latin typeface="+mn-lt"/>
                <a:cs typeface="Times New Roman" panose="02020603050405020304" pitchFamily="18" charset="0"/>
              </a:rPr>
              <a:t> Quiz: Flight Instruments</a:t>
            </a:r>
          </a:p>
          <a:p>
            <a:r>
              <a:rPr lang="en-US" sz="3200" dirty="0">
                <a:latin typeface="+mn-lt"/>
                <a:cs typeface="Times New Roman" panose="02020603050405020304" pitchFamily="18" charset="0"/>
              </a:rPr>
              <a:t> Presentation: Aviation Charts</a:t>
            </a:r>
          </a:p>
          <a:p>
            <a:r>
              <a:rPr lang="en-US" sz="3200" dirty="0">
                <a:latin typeface="+mn-lt"/>
                <a:cs typeface="Times New Roman" panose="02020603050405020304" pitchFamily="18" charset="0"/>
              </a:rPr>
              <a:t> Reading:</a:t>
            </a:r>
          </a:p>
          <a:p>
            <a:pPr lvl="1"/>
            <a:r>
              <a:rPr lang="en-US" sz="3200" dirty="0">
                <a:latin typeface="+mn-lt"/>
                <a:cs typeface="Times New Roman" panose="02020603050405020304" pitchFamily="18" charset="0"/>
              </a:rPr>
              <a:t> Machado Chapter 10</a:t>
            </a:r>
          </a:p>
          <a:p>
            <a:pPr lvl="1"/>
            <a:r>
              <a:rPr lang="en-US" sz="3200" dirty="0">
                <a:latin typeface="+mn-lt"/>
                <a:cs typeface="Times New Roman" panose="02020603050405020304" pitchFamily="18" charset="0"/>
              </a:rPr>
              <a:t> Pilot’s Handbook Chapter 16</a:t>
            </a:r>
          </a:p>
          <a:p>
            <a:pPr lvl="1"/>
            <a:r>
              <a:rPr lang="en-US" sz="3200" dirty="0">
                <a:latin typeface="+mn-lt"/>
                <a:cs typeface="Times New Roman" panose="02020603050405020304" pitchFamily="18" charset="0"/>
              </a:rPr>
              <a:t> FAA Chart </a:t>
            </a:r>
            <a:r>
              <a:rPr lang="en-US" sz="3200">
                <a:latin typeface="+mn-lt"/>
                <a:cs typeface="Times New Roman" panose="02020603050405020304" pitchFamily="18" charset="0"/>
              </a:rPr>
              <a:t>User Guide</a:t>
            </a:r>
            <a:endParaRPr lang="en-US" sz="3200" dirty="0">
              <a:latin typeface="+mn-lt"/>
              <a:cs typeface="Times New Roman" panose="02020603050405020304" pitchFamily="18" charset="0"/>
            </a:endParaRP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633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FCC27-D78D-4EF6-B8E4-96FAE7DE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39" y="356970"/>
            <a:ext cx="4724400" cy="1095730"/>
          </a:xfrm>
        </p:spPr>
        <p:txBody>
          <a:bodyPr/>
          <a:lstStyle/>
          <a:p>
            <a:r>
              <a:rPr lang="en-US" sz="2800" dirty="0"/>
              <a:t>Airport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A01EB1-07CE-4F51-8A17-D8DD80517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38" y="0"/>
            <a:ext cx="4904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07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FCC27-D78D-4EF6-B8E4-96FAE7DE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39" y="356970"/>
            <a:ext cx="4724400" cy="1095730"/>
          </a:xfrm>
        </p:spPr>
        <p:txBody>
          <a:bodyPr/>
          <a:lstStyle/>
          <a:p>
            <a:r>
              <a:rPr lang="en-US" sz="2800" dirty="0"/>
              <a:t>Airport diagram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FC03D7-E6B8-4EE6-8720-82039B11D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81" y="0"/>
            <a:ext cx="586211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9CCAF-F199-4CB6-A0D1-9783409E53EE}"/>
              </a:ext>
            </a:extLst>
          </p:cNvPr>
          <p:cNvSpPr txBox="1"/>
          <p:nvPr/>
        </p:nvSpPr>
        <p:spPr>
          <a:xfrm>
            <a:off x="228600" y="20574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Runways</a:t>
            </a:r>
          </a:p>
        </p:txBody>
      </p:sp>
    </p:spTree>
    <p:extLst>
      <p:ext uri="{BB962C8B-B14F-4D97-AF65-F5344CB8AC3E}">
        <p14:creationId xmlns:p14="http://schemas.microsoft.com/office/powerpoint/2010/main" val="3872411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FCC27-D78D-4EF6-B8E4-96FAE7DE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939" y="356970"/>
            <a:ext cx="4724400" cy="1095730"/>
          </a:xfrm>
        </p:spPr>
        <p:txBody>
          <a:bodyPr/>
          <a:lstStyle/>
          <a:p>
            <a:r>
              <a:rPr lang="en-US" sz="2800" dirty="0"/>
              <a:t>Airport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AB38A-1155-40EE-9C37-B2C3B34E2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81" y="0"/>
            <a:ext cx="586211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95F509-B5C6-4168-9AA5-A394EA407560}"/>
              </a:ext>
            </a:extLst>
          </p:cNvPr>
          <p:cNvSpPr txBox="1"/>
          <p:nvPr/>
        </p:nvSpPr>
        <p:spPr>
          <a:xfrm>
            <a:off x="304800" y="175260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B0F0"/>
                </a:solidFill>
              </a:rPr>
              <a:t>Taxiways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B22784-7A06-480D-950B-FCF96B1E7F69}"/>
              </a:ext>
            </a:extLst>
          </p:cNvPr>
          <p:cNvSpPr txBox="1"/>
          <p:nvPr/>
        </p:nvSpPr>
        <p:spPr>
          <a:xfrm>
            <a:off x="457200" y="3048000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Hot Spot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FE507E-ED34-4053-B26A-E607FDE92D1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895600" y="3401943"/>
            <a:ext cx="2971800" cy="63665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496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P_GS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P_GS" id="{079A86E7-CC61-4BBD-822A-0163D971AF0F}" vid="{92F73DD0-79E2-4CEA-9553-F0A401646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8236</TotalTime>
  <Words>451</Words>
  <Application>Microsoft Office PowerPoint</Application>
  <PresentationFormat>On-screen Show (4:3)</PresentationFormat>
  <Paragraphs>69</Paragraphs>
  <Slides>65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Arial</vt:lpstr>
      <vt:lpstr>Calibri</vt:lpstr>
      <vt:lpstr>Century Gothic</vt:lpstr>
      <vt:lpstr>Open Sans</vt:lpstr>
      <vt:lpstr>Times New Roman</vt:lpstr>
      <vt:lpstr>Wingdings 3</vt:lpstr>
      <vt:lpstr>CSP_GS</vt:lpstr>
      <vt:lpstr>Clip</vt:lpstr>
      <vt:lpstr>CorelPhotoPaint.Image.10</vt:lpstr>
      <vt:lpstr>CorelPhotoPaint.Image.7</vt:lpstr>
      <vt:lpstr>Airport Operations</vt:lpstr>
      <vt:lpstr>Airport Operations: No Doctor Needed</vt:lpstr>
      <vt:lpstr>PowerPoint Presentation</vt:lpstr>
      <vt:lpstr>PowerPoint Presentation</vt:lpstr>
      <vt:lpstr>PowerPoint Presentation</vt:lpstr>
      <vt:lpstr>PowerPoint Presentation</vt:lpstr>
      <vt:lpstr>Airport diagram</vt:lpstr>
      <vt:lpstr>Airport diagram</vt:lpstr>
      <vt:lpstr>Airport diagram</vt:lpstr>
      <vt:lpstr>Airport Markings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Airport Lighting</vt:lpstr>
      <vt:lpstr>PowerPoint Presentation</vt:lpstr>
      <vt:lpstr>PowerPoint Presentation</vt:lpstr>
      <vt:lpstr>Airport Beacons</vt:lpstr>
      <vt:lpstr>PowerPoint Presentation</vt:lpstr>
      <vt:lpstr>Cambridge (CGE)</vt:lpstr>
      <vt:lpstr>Traffic Pattern Procedures</vt:lpstr>
      <vt:lpstr>PowerPoint Presentation</vt:lpstr>
      <vt:lpstr>PowerPoint Presentation</vt:lpstr>
      <vt:lpstr>PowerPoint Presentation</vt:lpstr>
      <vt:lpstr>Wind &amp; Traffic Pattern Directional Indicators</vt:lpstr>
      <vt:lpstr>PowerPoint Presentation</vt:lpstr>
      <vt:lpstr>PowerPoint Presentation</vt:lpstr>
      <vt:lpstr>PowerPoint Presentation</vt:lpstr>
      <vt:lpstr>PowerPoint Presentation</vt:lpstr>
      <vt:lpstr>The Segmented Circle</vt:lpstr>
      <vt:lpstr>PowerPoint Presentation</vt:lpstr>
      <vt:lpstr>PowerPoint Presentation</vt:lpstr>
      <vt:lpstr>PowerPoint Presentation</vt:lpstr>
      <vt:lpstr>PowerPoint Presentation</vt:lpstr>
      <vt:lpstr>Approach Indicating Systems</vt:lpstr>
      <vt:lpstr>PowerPoint Presentation</vt:lpstr>
      <vt:lpstr>PowerPoint Presentation</vt:lpstr>
      <vt:lpstr>VASI in Flight</vt:lpstr>
      <vt:lpstr>PowerPoint Presentation</vt:lpstr>
      <vt:lpstr>PowerPoint Presentation</vt:lpstr>
      <vt:lpstr>PowerPoint Presentation</vt:lpstr>
      <vt:lpstr>PowerPoint Presentation</vt:lpstr>
      <vt:lpstr>VASI in Flight</vt:lpstr>
      <vt:lpstr>Right of Way</vt:lpstr>
      <vt:lpstr>Right of Way Rules</vt:lpstr>
      <vt:lpstr>Right of Way Rules</vt:lpstr>
      <vt:lpstr>PowerPoint Presentation</vt:lpstr>
      <vt:lpstr>Right of Way when Landing</vt:lpstr>
      <vt:lpstr>Next Session: Feb 19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Kathy Harkness</dc:creator>
  <cp:lastModifiedBy>Kathy Harkness</cp:lastModifiedBy>
  <cp:revision>86</cp:revision>
  <dcterms:created xsi:type="dcterms:W3CDTF">1998-09-21T23:57:08Z</dcterms:created>
  <dcterms:modified xsi:type="dcterms:W3CDTF">2026-02-16T22:59:23Z</dcterms:modified>
</cp:coreProperties>
</file>