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50"/>
  </p:notesMasterIdLst>
  <p:handoutMasterIdLst>
    <p:handoutMasterId r:id="rId51"/>
  </p:handoutMasterIdLst>
  <p:sldIdLst>
    <p:sldId id="256" r:id="rId2"/>
    <p:sldId id="257" r:id="rId3"/>
    <p:sldId id="327" r:id="rId4"/>
    <p:sldId id="258" r:id="rId5"/>
    <p:sldId id="313" r:id="rId6"/>
    <p:sldId id="323" r:id="rId7"/>
    <p:sldId id="316" r:id="rId8"/>
    <p:sldId id="282" r:id="rId9"/>
    <p:sldId id="283" r:id="rId10"/>
    <p:sldId id="284" r:id="rId11"/>
    <p:sldId id="285" r:id="rId12"/>
    <p:sldId id="328" r:id="rId13"/>
    <p:sldId id="329" r:id="rId14"/>
    <p:sldId id="317" r:id="rId15"/>
    <p:sldId id="288" r:id="rId16"/>
    <p:sldId id="289" r:id="rId17"/>
    <p:sldId id="330" r:id="rId18"/>
    <p:sldId id="290" r:id="rId19"/>
    <p:sldId id="318" r:id="rId20"/>
    <p:sldId id="294" r:id="rId21"/>
    <p:sldId id="342" r:id="rId22"/>
    <p:sldId id="341" r:id="rId23"/>
    <p:sldId id="299" r:id="rId24"/>
    <p:sldId id="331" r:id="rId25"/>
    <p:sldId id="343" r:id="rId26"/>
    <p:sldId id="315" r:id="rId27"/>
    <p:sldId id="273" r:id="rId28"/>
    <p:sldId id="275" r:id="rId29"/>
    <p:sldId id="332" r:id="rId30"/>
    <p:sldId id="280" r:id="rId31"/>
    <p:sldId id="260" r:id="rId32"/>
    <p:sldId id="261" r:id="rId33"/>
    <p:sldId id="314" r:id="rId34"/>
    <p:sldId id="263" r:id="rId35"/>
    <p:sldId id="264" r:id="rId36"/>
    <p:sldId id="265" r:id="rId37"/>
    <p:sldId id="266" r:id="rId38"/>
    <p:sldId id="298" r:id="rId39"/>
    <p:sldId id="296" r:id="rId40"/>
    <p:sldId id="333" r:id="rId41"/>
    <p:sldId id="279" r:id="rId42"/>
    <p:sldId id="334" r:id="rId43"/>
    <p:sldId id="267" r:id="rId44"/>
    <p:sldId id="339" r:id="rId45"/>
    <p:sldId id="340" r:id="rId46"/>
    <p:sldId id="274" r:id="rId47"/>
    <p:sldId id="297" r:id="rId48"/>
    <p:sldId id="269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C202"/>
    <a:srgbClr val="B015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84" autoAdjust="0"/>
    <p:restoredTop sz="90929"/>
  </p:normalViewPr>
  <p:slideViewPr>
    <p:cSldViewPr>
      <p:cViewPr varScale="1">
        <p:scale>
          <a:sx n="93" d="100"/>
          <a:sy n="93" d="100"/>
        </p:scale>
        <p:origin x="1662" y="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-4206"/>
    </p:cViewPr>
  </p:sorterViewPr>
  <p:notesViewPr>
    <p:cSldViewPr>
      <p:cViewPr varScale="1">
        <p:scale>
          <a:sx n="65" d="100"/>
          <a:sy n="65" d="100"/>
        </p:scale>
        <p:origin x="3154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10D2ACE-0CF8-4125-BD5C-DEF293EB31C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8360E9-90AD-4159-9A18-CF20DCFC4A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08A25FF-3023-4FAF-90A1-1F2204AABB73}" type="datetimeFigureOut">
              <a:rPr lang="en-US"/>
              <a:pPr>
                <a:defRPr/>
              </a:pPr>
              <a:t>2/12/2026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FD04F2-C0F7-433A-BEDE-1F8AE46CCC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E3DD34-614A-4EC9-99FE-940420C67B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BDCDDE0D-1C6C-4349-B23F-3740AD96DC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EBE227C-38D7-444E-A8EB-4C93554D8C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732C51-E74B-436B-B8D8-B7B688E1BF1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9B095B8E-19E9-48E4-BAE4-C9A0F4A9E86F}" type="datetimeFigureOut">
              <a:rPr lang="en-US"/>
              <a:pPr>
                <a:defRPr/>
              </a:pPr>
              <a:t>2/12/2026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31C53EE-A6BD-4510-9011-DC75FA79C6C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5369E3E-47A5-49E3-B779-99701D90A6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7F8E44-3616-46BC-BCEE-D958814250D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9A1951-1BA4-44C3-9730-324EC14AB9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FDF2BDA0-9C60-4CE8-8711-9587A67E6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2BDA0-9C60-4CE8-8711-9587A67E6F6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26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2BDA0-9C60-4CE8-8711-9587A67E6F6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48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2BDA0-9C60-4CE8-8711-9587A67E6F6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74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2BDA0-9C60-4CE8-8711-9587A67E6F6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72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2BDA0-9C60-4CE8-8711-9587A67E6F6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73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2BDA0-9C60-4CE8-8711-9587A67E6F6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085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2BDA0-9C60-4CE8-8711-9587A67E6F6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379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2BDA0-9C60-4CE8-8711-9587A67E6F6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255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2BDA0-9C60-4CE8-8711-9587A67E6F6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40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2BDA0-9C60-4CE8-8711-9587A67E6F6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929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2BDA0-9C60-4CE8-8711-9587A67E6F68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54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2BDA0-9C60-4CE8-8711-9587A67E6F6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773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2BDA0-9C60-4CE8-8711-9587A67E6F68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677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2BDA0-9C60-4CE8-8711-9587A67E6F6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1902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2BDA0-9C60-4CE8-8711-9587A67E6F6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908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2BDA0-9C60-4CE8-8711-9587A67E6F6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203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2BDA0-9C60-4CE8-8711-9587A67E6F6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716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2BDA0-9C60-4CE8-8711-9587A67E6F68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79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2BDA0-9C60-4CE8-8711-9587A67E6F6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174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2BDA0-9C60-4CE8-8711-9587A67E6F6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62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2BDA0-9C60-4CE8-8711-9587A67E6F6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73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2BDA0-9C60-4CE8-8711-9587A67E6F6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045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2BDA0-9C60-4CE8-8711-9587A67E6F6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58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2BDA0-9C60-4CE8-8711-9587A67E6F6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136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F2BDA0-9C60-4CE8-8711-9587A67E6F6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717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447801"/>
            <a:ext cx="7924800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826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6238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8979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7643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9539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006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249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714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940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912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78203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279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999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353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531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7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8201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619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812589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52919"/>
            <a:ext cx="7848600" cy="4195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0724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9">
            <a:extLst>
              <a:ext uri="{FF2B5EF4-FFF2-40B4-BE49-F238E27FC236}">
                <a16:creationId xmlns:a16="http://schemas.microsoft.com/office/drawing/2014/main" id="{214B8A43-A59A-4AD2-B437-905FD40E713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 anchor="ctr"/>
          <a:lstStyle/>
          <a:p>
            <a:pPr>
              <a:defRPr/>
            </a:pPr>
            <a:r>
              <a:rPr lang="en-US" altLang="x-none" sz="8000" dirty="0">
                <a:solidFill>
                  <a:schemeClr val="tx1"/>
                </a:solidFill>
              </a:rPr>
              <a:t>Airspace</a:t>
            </a:r>
            <a:endParaRPr lang="en-US" altLang="x-none" sz="4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95C1A6-25DF-91BB-4776-412F9A0DD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222" y="304800"/>
            <a:ext cx="9214444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B27087-5B17-BBAD-6C7D-AF5EB8273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93172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F433DC-E0EE-26DD-7E6C-C4C64AFB7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7894"/>
            <a:ext cx="7696200" cy="685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02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4BA1F5-61FB-C230-8C48-39CD76CBC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2258"/>
            <a:ext cx="7702475" cy="68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27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B31E609-3114-6F58-441A-248903E7A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6065900"/>
            <a:ext cx="5258602" cy="759859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Class C - Crowded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501674-C376-AB86-24E6-4F2D8C1FA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" y="32241"/>
            <a:ext cx="9144000" cy="58018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26AC12-7FCE-56C4-D2DE-0CD913499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4386"/>
            <a:ext cx="9144000" cy="592922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BA7987-0435-C401-0CE0-F64BC2FF6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508" y="0"/>
            <a:ext cx="653098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3E59AB-44E8-F73D-8872-95CBEA665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0259"/>
            <a:ext cx="6096000" cy="675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45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317942-7B4F-5BC5-F6DC-0DA2B79E6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688" y="39595"/>
            <a:ext cx="8182087" cy="681840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79632-33A6-4FE9-A9A3-23EE95F1D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918"/>
            <a:ext cx="8859915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Class B = BIG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128A7BC-2DD1-43FD-B5BA-96F4AE3BE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35" y="1371601"/>
            <a:ext cx="7936237" cy="5480482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5" name="Object 4">
            <a:extLst>
              <a:ext uri="{FF2B5EF4-FFF2-40B4-BE49-F238E27FC236}">
                <a16:creationId xmlns:a16="http://schemas.microsoft.com/office/drawing/2014/main" id="{A5B5D314-B74C-4F89-845D-5106983627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0120977"/>
              </p:ext>
            </p:extLst>
          </p:nvPr>
        </p:nvGraphicFramePr>
        <p:xfrm>
          <a:off x="0" y="920251"/>
          <a:ext cx="9144000" cy="5937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7" r:id="rId3" imgW="7038095" imgH="4571429" progId="CorelPhotoPaint.Image.7">
                  <p:embed/>
                </p:oleObj>
              </mc:Choice>
              <mc:Fallback>
                <p:oleObj name="CorelPhotoPaint.Image.7" r:id="rId3" imgW="7038095" imgH="4571429" progId="CorelPhotoPaint.Image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20251"/>
                        <a:ext cx="9144000" cy="59377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405C510-AE1C-4894-B6B2-44EEE32973D8}"/>
              </a:ext>
            </a:extLst>
          </p:cNvPr>
          <p:cNvSpPr txBox="1"/>
          <p:nvPr/>
        </p:nvSpPr>
        <p:spPr>
          <a:xfrm>
            <a:off x="304800" y="15240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Classes of Airspace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249" name="Object 3">
            <a:extLst>
              <a:ext uri="{FF2B5EF4-FFF2-40B4-BE49-F238E27FC236}">
                <a16:creationId xmlns:a16="http://schemas.microsoft.com/office/drawing/2014/main" id="{6BC329C4-5980-4620-BD22-3D7630BBA1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0800905"/>
              </p:ext>
            </p:extLst>
          </p:nvPr>
        </p:nvGraphicFramePr>
        <p:xfrm>
          <a:off x="-1" y="990600"/>
          <a:ext cx="9072149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7" r:id="rId2" imgW="7066667" imgH="4571429" progId="CorelPhotoPaint.Image.7">
                  <p:embed/>
                </p:oleObj>
              </mc:Choice>
              <mc:Fallback>
                <p:oleObj name="CorelPhotoPaint.Image.7" r:id="rId2" imgW="7066667" imgH="4571429" progId="CorelPhotoPaint.Image.7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990600"/>
                        <a:ext cx="9072149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291CAD-DA69-AC9A-FFF9-B23930DBA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6627"/>
            <a:ext cx="9144000" cy="584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34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EDEBA-398C-0BE1-264C-C7A951781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377" y="0"/>
            <a:ext cx="5211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10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B5AD6D-752E-547F-B8E7-B44778854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0"/>
            <a:ext cx="7086600" cy="687758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E8FFEB-5822-69F2-79D7-1B367DD4A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969" y="45451"/>
            <a:ext cx="6904062" cy="681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07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C43B2-ABD7-12F5-B936-EDB3574EB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EA9DB0-7A29-38FF-8FC8-708AD3381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92" y="0"/>
            <a:ext cx="8135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3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CD294-D054-47E2-B905-98166845D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575" y="10357"/>
            <a:ext cx="7772400" cy="6858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Class G = GO FOR IT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41C17BC-D2FD-4F81-B0AE-7F67A9025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004" y="1371600"/>
            <a:ext cx="9049992" cy="5095043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71E9B8-9B2E-D494-FE53-2729EC3C0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356"/>
            <a:ext cx="9144000" cy="664928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5" name="Object 3">
            <a:extLst>
              <a:ext uri="{FF2B5EF4-FFF2-40B4-BE49-F238E27FC236}">
                <a16:creationId xmlns:a16="http://schemas.microsoft.com/office/drawing/2014/main" id="{6DE3B927-97F0-46A1-A8CE-F94A736D09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538" y="457200"/>
          <a:ext cx="8926512" cy="594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8923810" imgH="5942857" progId="MS_ClipArt_Gallery.2">
                  <p:embed/>
                </p:oleObj>
              </mc:Choice>
              <mc:Fallback>
                <p:oleObj name="Clip" r:id="rId3" imgW="8923810" imgH="5942857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538" y="457200"/>
                        <a:ext cx="8926512" cy="594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CD294-D054-47E2-B905-98166845D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575" y="10357"/>
            <a:ext cx="7772400" cy="6858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Class E = Everything Else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E24356D-853F-4126-59E5-9D1E424FB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3887" y="868821"/>
            <a:ext cx="8236226" cy="5989179"/>
          </a:xfrm>
        </p:spPr>
      </p:pic>
    </p:spTree>
    <p:extLst>
      <p:ext uri="{BB962C8B-B14F-4D97-AF65-F5344CB8AC3E}">
        <p14:creationId xmlns:p14="http://schemas.microsoft.com/office/powerpoint/2010/main" val="2230710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05C510-AE1C-4894-B6B2-44EEE32973D8}"/>
              </a:ext>
            </a:extLst>
          </p:cNvPr>
          <p:cNvSpPr txBox="1"/>
          <p:nvPr/>
        </p:nvSpPr>
        <p:spPr>
          <a:xfrm>
            <a:off x="304800" y="15240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Classes of Airspace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65BFE5-041E-2A0B-7EE8-D6F8ACC7A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1588"/>
            <a:ext cx="9144000" cy="375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64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5" name="Object 4">
            <a:extLst>
              <a:ext uri="{FF2B5EF4-FFF2-40B4-BE49-F238E27FC236}">
                <a16:creationId xmlns:a16="http://schemas.microsoft.com/office/drawing/2014/main" id="{C2EA29EC-057E-4B6F-AB06-D1F6FE4128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343434"/>
              </p:ext>
            </p:extLst>
          </p:nvPr>
        </p:nvGraphicFramePr>
        <p:xfrm>
          <a:off x="0" y="990600"/>
          <a:ext cx="9144000" cy="5938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7038095" imgH="4571429" progId="MS_ClipArt_Gallery.2">
                  <p:embed/>
                </p:oleObj>
              </mc:Choice>
              <mc:Fallback>
                <p:oleObj name="Clip" r:id="rId3" imgW="7038095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90600"/>
                        <a:ext cx="9144000" cy="59382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27F7EC5-F7F7-464F-9F51-5954A4CB75FD}"/>
              </a:ext>
            </a:extLst>
          </p:cNvPr>
          <p:cNvSpPr txBox="1"/>
          <p:nvPr/>
        </p:nvSpPr>
        <p:spPr>
          <a:xfrm>
            <a:off x="152400" y="228600"/>
            <a:ext cx="883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Controlled &lt;&gt; Control Tower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7" name="Object 3">
            <a:extLst>
              <a:ext uri="{FF2B5EF4-FFF2-40B4-BE49-F238E27FC236}">
                <a16:creationId xmlns:a16="http://schemas.microsoft.com/office/drawing/2014/main" id="{C6429372-B32D-47B3-AB4A-F765DB47A3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5669917"/>
              </p:ext>
            </p:extLst>
          </p:nvPr>
        </p:nvGraphicFramePr>
        <p:xfrm>
          <a:off x="-1" y="939545"/>
          <a:ext cx="9144001" cy="5938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7038095" imgH="4571429" progId="MS_ClipArt_Gallery.2">
                  <p:embed/>
                </p:oleObj>
              </mc:Choice>
              <mc:Fallback>
                <p:oleObj name="Clip" r:id="rId3" imgW="7038095" imgH="4571429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939545"/>
                        <a:ext cx="9144001" cy="59384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1" name="Object 3">
            <a:extLst>
              <a:ext uri="{FF2B5EF4-FFF2-40B4-BE49-F238E27FC236}">
                <a16:creationId xmlns:a16="http://schemas.microsoft.com/office/drawing/2014/main" id="{BCD2313C-3DB8-4ED9-903D-474338F27A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8842281"/>
              </p:ext>
            </p:extLst>
          </p:nvPr>
        </p:nvGraphicFramePr>
        <p:xfrm>
          <a:off x="0" y="467887"/>
          <a:ext cx="9144000" cy="5922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7057143" imgH="4571429" progId="MS_ClipArt_Gallery.2">
                  <p:embed/>
                </p:oleObj>
              </mc:Choice>
              <mc:Fallback>
                <p:oleObj name="Clip" r:id="rId3" imgW="7057143" imgH="4571429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7887"/>
                        <a:ext cx="9144000" cy="59222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8074B-DB01-499E-A2A6-AAD38D29E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882" y="533400"/>
            <a:ext cx="2035118" cy="16764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Class E Airspace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498656-8E2D-48EC-86A2-E128FBCF80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7083729" cy="6832847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29" name="Object 3">
            <a:extLst>
              <a:ext uri="{FF2B5EF4-FFF2-40B4-BE49-F238E27FC236}">
                <a16:creationId xmlns:a16="http://schemas.microsoft.com/office/drawing/2014/main" id="{09528A07-E740-4A21-A673-A712674445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7150531"/>
              </p:ext>
            </p:extLst>
          </p:nvPr>
        </p:nvGraphicFramePr>
        <p:xfrm>
          <a:off x="18494" y="914400"/>
          <a:ext cx="9151961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7038095" imgH="4571429" progId="MS_ClipArt_Gallery.2">
                  <p:embed/>
                </p:oleObj>
              </mc:Choice>
              <mc:Fallback>
                <p:oleObj name="Clip" r:id="rId3" imgW="7038095" imgH="4571429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94" y="914400"/>
                        <a:ext cx="9151961" cy="594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A52687-40C0-E967-BA6A-37979E719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0303"/>
            <a:ext cx="9144000" cy="549739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7" name="Object 4">
            <a:extLst>
              <a:ext uri="{FF2B5EF4-FFF2-40B4-BE49-F238E27FC236}">
                <a16:creationId xmlns:a16="http://schemas.microsoft.com/office/drawing/2014/main" id="{86330830-8B89-49E3-9A61-E8D5BCE334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8040747"/>
              </p:ext>
            </p:extLst>
          </p:nvPr>
        </p:nvGraphicFramePr>
        <p:xfrm>
          <a:off x="21454" y="990600"/>
          <a:ext cx="9034946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7038095" imgH="4571429" progId="MS_ClipArt_Gallery.2">
                  <p:embed/>
                </p:oleObj>
              </mc:Choice>
              <mc:Fallback>
                <p:oleObj name="Clip" r:id="rId3" imgW="7038095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54" y="990600"/>
                        <a:ext cx="9034946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B83BEE-6CA8-5548-DE7B-CECBC92B6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77" y="28074"/>
            <a:ext cx="895204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7" name="Object 2">
            <a:extLst>
              <a:ext uri="{FF2B5EF4-FFF2-40B4-BE49-F238E27FC236}">
                <a16:creationId xmlns:a16="http://schemas.microsoft.com/office/drawing/2014/main" id="{A76F82EB-EE2E-4170-9563-6EC71167A4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0680235"/>
              </p:ext>
            </p:extLst>
          </p:nvPr>
        </p:nvGraphicFramePr>
        <p:xfrm>
          <a:off x="0" y="457200"/>
          <a:ext cx="9144000" cy="609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8923810" imgH="5942857" progId="MS_ClipArt_Gallery.2">
                  <p:embed/>
                </p:oleObj>
              </mc:Choice>
              <mc:Fallback>
                <p:oleObj name="Clip" r:id="rId3" imgW="8923810" imgH="5942857" progId="MS_ClipArt_Gallery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9144000" cy="6090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3" name="Object 2">
            <a:extLst>
              <a:ext uri="{FF2B5EF4-FFF2-40B4-BE49-F238E27FC236}">
                <a16:creationId xmlns:a16="http://schemas.microsoft.com/office/drawing/2014/main" id="{8C16D3DD-B22A-4D59-9AC1-A6264C4551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2856557"/>
              </p:ext>
            </p:extLst>
          </p:nvPr>
        </p:nvGraphicFramePr>
        <p:xfrm>
          <a:off x="0" y="914400"/>
          <a:ext cx="9152732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7038095" imgH="4571429" progId="MS_ClipArt_Gallery.2">
                  <p:embed/>
                </p:oleObj>
              </mc:Choice>
              <mc:Fallback>
                <p:oleObj name="Clip" r:id="rId3" imgW="7038095" imgH="4571429" progId="MS_ClipArt_Gallery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14400"/>
                        <a:ext cx="9152732" cy="594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1A8A82-027C-7AAA-EE9D-5E8E3E139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6" y="919798"/>
            <a:ext cx="9144000" cy="59382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B8C23D-37AC-F3AC-79C2-7A2DC72F96D5}"/>
              </a:ext>
            </a:extLst>
          </p:cNvPr>
          <p:cNvSpPr txBox="1"/>
          <p:nvPr/>
        </p:nvSpPr>
        <p:spPr>
          <a:xfrm>
            <a:off x="304800" y="15240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Class A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7AD65-9B52-10B9-906B-1DE057EDD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Airspace Classes and VFR Weather Rules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C64949-8C7D-0A03-63E1-1E6542AD75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933" y="0"/>
            <a:ext cx="8278134" cy="6858000"/>
          </a:xfr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9A956AA-8D08-3837-7C04-BD3F0156F411}"/>
              </a:ext>
            </a:extLst>
          </p:cNvPr>
          <p:cNvSpPr/>
          <p:nvPr/>
        </p:nvSpPr>
        <p:spPr>
          <a:xfrm>
            <a:off x="2820202" y="415820"/>
            <a:ext cx="2818598" cy="238513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Airspace Classes and VFR Weather </a:t>
            </a:r>
            <a:r>
              <a:rPr lang="en-US" dirty="0" err="1"/>
              <a:t>Miniumums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0458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1" name="Object 4">
            <a:extLst>
              <a:ext uri="{FF2B5EF4-FFF2-40B4-BE49-F238E27FC236}">
                <a16:creationId xmlns:a16="http://schemas.microsoft.com/office/drawing/2014/main" id="{25D8FFFD-35D7-49FE-9A36-938A55FDB3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2757872"/>
              </p:ext>
            </p:extLst>
          </p:nvPr>
        </p:nvGraphicFramePr>
        <p:xfrm>
          <a:off x="0" y="533400"/>
          <a:ext cx="9144000" cy="5938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7" r:id="rId3" imgW="7038095" imgH="4571429" progId="CorelPhotoPaint.Image.7">
                  <p:embed/>
                </p:oleObj>
              </mc:Choice>
              <mc:Fallback>
                <p:oleObj name="CorelPhotoPaint.Image.7" r:id="rId3" imgW="7038095" imgH="4571429" progId="CorelPhotoPaint.Image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33400"/>
                        <a:ext cx="9144000" cy="59380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7AD65-9B52-10B9-906B-1DE057EDD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Airspace Classes and VFR Weather Rules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C64949-8C7D-0A03-63E1-1E6542AD75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933" y="0"/>
            <a:ext cx="8278134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CE19C78-257E-7B17-CDE2-3E03689FC2C7}"/>
              </a:ext>
            </a:extLst>
          </p:cNvPr>
          <p:cNvSpPr/>
          <p:nvPr/>
        </p:nvSpPr>
        <p:spPr>
          <a:xfrm>
            <a:off x="5684078" y="990600"/>
            <a:ext cx="3026989" cy="656217"/>
          </a:xfrm>
          <a:prstGeom prst="rect">
            <a:avLst/>
          </a:prstGeom>
          <a:solidFill>
            <a:srgbClr val="FFFF00">
              <a:alpha val="30196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6C4E31-B5EB-E979-672E-D4DF78236563}"/>
              </a:ext>
            </a:extLst>
          </p:cNvPr>
          <p:cNvSpPr/>
          <p:nvPr/>
        </p:nvSpPr>
        <p:spPr>
          <a:xfrm>
            <a:off x="5692097" y="1653909"/>
            <a:ext cx="3026989" cy="656217"/>
          </a:xfrm>
          <a:prstGeom prst="rect">
            <a:avLst/>
          </a:prstGeom>
          <a:solidFill>
            <a:srgbClr val="FFFF00">
              <a:alpha val="30196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158722-633A-6907-D4D2-F5C71925A55F}"/>
              </a:ext>
            </a:extLst>
          </p:cNvPr>
          <p:cNvSpPr/>
          <p:nvPr/>
        </p:nvSpPr>
        <p:spPr>
          <a:xfrm>
            <a:off x="5684076" y="2942217"/>
            <a:ext cx="3026989" cy="656217"/>
          </a:xfrm>
          <a:prstGeom prst="rect">
            <a:avLst/>
          </a:prstGeom>
          <a:solidFill>
            <a:srgbClr val="FFFF00">
              <a:alpha val="30196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53492C-18EB-91AF-6FD8-0416D7AD677D}"/>
              </a:ext>
            </a:extLst>
          </p:cNvPr>
          <p:cNvSpPr/>
          <p:nvPr/>
        </p:nvSpPr>
        <p:spPr>
          <a:xfrm>
            <a:off x="5684076" y="3927846"/>
            <a:ext cx="3026989" cy="656217"/>
          </a:xfrm>
          <a:prstGeom prst="rect">
            <a:avLst/>
          </a:prstGeom>
          <a:solidFill>
            <a:srgbClr val="FFFF00">
              <a:alpha val="30196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56F28D-EC2F-D605-9120-E27AD5EB36E6}"/>
              </a:ext>
            </a:extLst>
          </p:cNvPr>
          <p:cNvSpPr/>
          <p:nvPr/>
        </p:nvSpPr>
        <p:spPr>
          <a:xfrm>
            <a:off x="5684077" y="5234491"/>
            <a:ext cx="3026989" cy="656217"/>
          </a:xfrm>
          <a:prstGeom prst="rect">
            <a:avLst/>
          </a:prstGeom>
          <a:solidFill>
            <a:srgbClr val="FFFF00">
              <a:alpha val="30196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970B7746-9F36-DA45-560E-5D81B5F92E80}"/>
              </a:ext>
            </a:extLst>
          </p:cNvPr>
          <p:cNvSpPr/>
          <p:nvPr/>
        </p:nvSpPr>
        <p:spPr>
          <a:xfrm>
            <a:off x="2820202" y="415821"/>
            <a:ext cx="2361398" cy="1894306"/>
          </a:xfrm>
          <a:prstGeom prst="cloudCallout">
            <a:avLst>
              <a:gd name="adj1" fmla="val 58651"/>
              <a:gd name="adj2" fmla="val 15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Three Cessna 152’s</a:t>
            </a:r>
          </a:p>
        </p:txBody>
      </p:sp>
    </p:spTree>
    <p:extLst>
      <p:ext uri="{BB962C8B-B14F-4D97-AF65-F5344CB8AC3E}">
        <p14:creationId xmlns:p14="http://schemas.microsoft.com/office/powerpoint/2010/main" val="7764644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5" name="Object 3">
            <a:extLst>
              <a:ext uri="{FF2B5EF4-FFF2-40B4-BE49-F238E27FC236}">
                <a16:creationId xmlns:a16="http://schemas.microsoft.com/office/drawing/2014/main" id="{B8F1C6CD-B4ED-4DF2-82C7-399A211598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7077057"/>
              </p:ext>
            </p:extLst>
          </p:nvPr>
        </p:nvGraphicFramePr>
        <p:xfrm>
          <a:off x="0" y="919570"/>
          <a:ext cx="9144000" cy="5938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7038095" imgH="4571429" progId="MS_ClipArt_Gallery.2">
                  <p:embed/>
                </p:oleObj>
              </mc:Choice>
              <mc:Fallback>
                <p:oleObj name="Clip" r:id="rId3" imgW="7038095" imgH="4571429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19570"/>
                        <a:ext cx="9144000" cy="59384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7AD65-9B52-10B9-906B-1DE057EDD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Airspace Classes and VFR Weather Rules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C64949-8C7D-0A03-63E1-1E6542AD75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933" y="0"/>
            <a:ext cx="8278134" cy="6858000"/>
          </a:xfr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970B7746-9F36-DA45-560E-5D81B5F92E80}"/>
              </a:ext>
            </a:extLst>
          </p:cNvPr>
          <p:cNvSpPr/>
          <p:nvPr/>
        </p:nvSpPr>
        <p:spPr>
          <a:xfrm>
            <a:off x="2820202" y="415821"/>
            <a:ext cx="2361398" cy="1894306"/>
          </a:xfrm>
          <a:prstGeom prst="cloudCallout">
            <a:avLst>
              <a:gd name="adj1" fmla="val 58651"/>
              <a:gd name="adj2" fmla="val 15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Five F-111’s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E3AA15-19DB-12F0-081D-F2F3E3DD8537}"/>
              </a:ext>
            </a:extLst>
          </p:cNvPr>
          <p:cNvSpPr/>
          <p:nvPr/>
        </p:nvSpPr>
        <p:spPr>
          <a:xfrm>
            <a:off x="5692097" y="2304337"/>
            <a:ext cx="3026989" cy="656217"/>
          </a:xfrm>
          <a:prstGeom prst="rect">
            <a:avLst/>
          </a:prstGeom>
          <a:solidFill>
            <a:schemeClr val="accent6">
              <a:lumMod val="60000"/>
              <a:lumOff val="40000"/>
              <a:alpha val="30196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7B7601-2F9C-DA64-1788-277024BA6C85}"/>
              </a:ext>
            </a:extLst>
          </p:cNvPr>
          <p:cNvSpPr/>
          <p:nvPr/>
        </p:nvSpPr>
        <p:spPr>
          <a:xfrm>
            <a:off x="5692097" y="5867400"/>
            <a:ext cx="3026989" cy="656217"/>
          </a:xfrm>
          <a:prstGeom prst="rect">
            <a:avLst/>
          </a:prstGeom>
          <a:solidFill>
            <a:schemeClr val="accent6">
              <a:lumMod val="60000"/>
              <a:lumOff val="40000"/>
              <a:alpha val="30196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A749B7-94C0-7B24-8181-F1E54E7D2101}"/>
              </a:ext>
            </a:extLst>
          </p:cNvPr>
          <p:cNvSpPr/>
          <p:nvPr/>
        </p:nvSpPr>
        <p:spPr>
          <a:xfrm>
            <a:off x="1240365" y="5867400"/>
            <a:ext cx="1345953" cy="990600"/>
          </a:xfrm>
          <a:prstGeom prst="rect">
            <a:avLst/>
          </a:prstGeom>
          <a:solidFill>
            <a:schemeClr val="accent6">
              <a:lumMod val="60000"/>
              <a:lumOff val="40000"/>
              <a:alpha val="30196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6A63DE-6A4D-24FA-41BE-B41C8F351C3B}"/>
              </a:ext>
            </a:extLst>
          </p:cNvPr>
          <p:cNvSpPr/>
          <p:nvPr/>
        </p:nvSpPr>
        <p:spPr>
          <a:xfrm>
            <a:off x="1244847" y="2347025"/>
            <a:ext cx="1345953" cy="613530"/>
          </a:xfrm>
          <a:prstGeom prst="rect">
            <a:avLst/>
          </a:prstGeom>
          <a:solidFill>
            <a:schemeClr val="accent6">
              <a:lumMod val="60000"/>
              <a:lumOff val="40000"/>
              <a:alpha val="30196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261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7AD65-9B52-10B9-906B-1DE057EDD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dirty="0"/>
              <a:t>Airspace Classes and VFR Weather Rules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C64949-8C7D-0A03-63E1-1E6542AD75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933" y="0"/>
            <a:ext cx="8278134" cy="6858000"/>
          </a:xfr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970B7746-9F36-DA45-560E-5D81B5F92E80}"/>
              </a:ext>
            </a:extLst>
          </p:cNvPr>
          <p:cNvSpPr/>
          <p:nvPr/>
        </p:nvSpPr>
        <p:spPr>
          <a:xfrm>
            <a:off x="2820202" y="415821"/>
            <a:ext cx="2361398" cy="1894306"/>
          </a:xfrm>
          <a:prstGeom prst="cloudCallout">
            <a:avLst>
              <a:gd name="adj1" fmla="val 58651"/>
              <a:gd name="adj2" fmla="val 152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What’s left?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EAC17B-4900-A5AC-17A8-F4C66894416E}"/>
              </a:ext>
            </a:extLst>
          </p:cNvPr>
          <p:cNvSpPr/>
          <p:nvPr/>
        </p:nvSpPr>
        <p:spPr>
          <a:xfrm>
            <a:off x="5632300" y="4596611"/>
            <a:ext cx="3130543" cy="656217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2ADC3D-D20B-2BE7-50EF-D53960788D0E}"/>
              </a:ext>
            </a:extLst>
          </p:cNvPr>
          <p:cNvSpPr/>
          <p:nvPr/>
        </p:nvSpPr>
        <p:spPr>
          <a:xfrm>
            <a:off x="5632298" y="3553888"/>
            <a:ext cx="3130543" cy="422326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D1EAAB-4591-30D8-6557-220549877EAF}"/>
              </a:ext>
            </a:extLst>
          </p:cNvPr>
          <p:cNvSpPr/>
          <p:nvPr/>
        </p:nvSpPr>
        <p:spPr>
          <a:xfrm>
            <a:off x="5647606" y="647718"/>
            <a:ext cx="3115238" cy="368311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960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1" name="Object 4">
            <a:extLst>
              <a:ext uri="{FF2B5EF4-FFF2-40B4-BE49-F238E27FC236}">
                <a16:creationId xmlns:a16="http://schemas.microsoft.com/office/drawing/2014/main" id="{8E483041-B49B-470B-97AB-BBF8E8EBBA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8167701"/>
              </p:ext>
            </p:extLst>
          </p:nvPr>
        </p:nvGraphicFramePr>
        <p:xfrm>
          <a:off x="-28114" y="901719"/>
          <a:ext cx="9172113" cy="5956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7038095" imgH="4571429" progId="MS_ClipArt_Gallery.2">
                  <p:embed/>
                </p:oleObj>
              </mc:Choice>
              <mc:Fallback>
                <p:oleObj name="Clip" r:id="rId3" imgW="7038095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8114" y="901719"/>
                        <a:ext cx="9172113" cy="59562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57" name="Object 2">
            <a:extLst>
              <a:ext uri="{FF2B5EF4-FFF2-40B4-BE49-F238E27FC236}">
                <a16:creationId xmlns:a16="http://schemas.microsoft.com/office/drawing/2014/main" id="{619D6F35-23B3-4536-BF71-B7FEE7BDEA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6489803"/>
              </p:ext>
            </p:extLst>
          </p:nvPr>
        </p:nvGraphicFramePr>
        <p:xfrm>
          <a:off x="0" y="920070"/>
          <a:ext cx="9144000" cy="5937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20070"/>
                        <a:ext cx="9144000" cy="59379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7" name="Rectangle 3">
            <a:extLst>
              <a:ext uri="{FF2B5EF4-FFF2-40B4-BE49-F238E27FC236}">
                <a16:creationId xmlns:a16="http://schemas.microsoft.com/office/drawing/2014/main" id="{47C9EE7D-AA38-4779-B725-1651300A59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9055" y="219805"/>
            <a:ext cx="8125890" cy="1400530"/>
          </a:xfrm>
        </p:spPr>
        <p:txBody>
          <a:bodyPr/>
          <a:lstStyle/>
          <a:p>
            <a:pPr>
              <a:defRPr/>
            </a:pPr>
            <a:r>
              <a:rPr lang="en-US" altLang="x-none" sz="2800" dirty="0">
                <a:solidFill>
                  <a:schemeClr val="tx1"/>
                </a:solidFill>
              </a:rPr>
              <a:t>Remember the Minima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3" name="Object 4">
            <a:extLst>
              <a:ext uri="{FF2B5EF4-FFF2-40B4-BE49-F238E27FC236}">
                <a16:creationId xmlns:a16="http://schemas.microsoft.com/office/drawing/2014/main" id="{571B4304-4E09-4371-BB68-D417E496D8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533400"/>
          <a:ext cx="8342313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7" r:id="rId3" imgW="7047619" imgH="4571429" progId="CorelPhotoPaint.Image.7">
                  <p:embed/>
                </p:oleObj>
              </mc:Choice>
              <mc:Fallback>
                <p:oleObj name="CorelPhotoPaint.Image.7" r:id="rId3" imgW="7047619" imgH="4571429" progId="CorelPhotoPaint.Image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33400"/>
                        <a:ext cx="8342313" cy="541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09CC7-7394-4877-A170-F4A551FC9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Class A = ALTITUDE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568449F-0F1C-4C6B-8D85-4DD112DE84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990" y="1752600"/>
            <a:ext cx="9027604" cy="5078027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5" name="Object 4">
            <a:extLst>
              <a:ext uri="{FF2B5EF4-FFF2-40B4-BE49-F238E27FC236}">
                <a16:creationId xmlns:a16="http://schemas.microsoft.com/office/drawing/2014/main" id="{A5B5D314-B74C-4F89-845D-5106983627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920251"/>
          <a:ext cx="9144000" cy="5937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7" r:id="rId3" imgW="7038095" imgH="4571429" progId="CorelPhotoPaint.Image.7">
                  <p:embed/>
                </p:oleObj>
              </mc:Choice>
              <mc:Fallback>
                <p:oleObj name="CorelPhotoPaint.Image.7" r:id="rId3" imgW="7038095" imgH="4571429" progId="CorelPhotoPaint.Image.7">
                  <p:embed/>
                  <p:pic>
                    <p:nvPicPr>
                      <p:cNvPr id="16385" name="Object 4">
                        <a:extLst>
                          <a:ext uri="{FF2B5EF4-FFF2-40B4-BE49-F238E27FC236}">
                            <a16:creationId xmlns:a16="http://schemas.microsoft.com/office/drawing/2014/main" id="{A5B5D314-B74C-4F89-845D-5106983627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20251"/>
                        <a:ext cx="9144000" cy="59377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405C510-AE1C-4894-B6B2-44EEE32973D8}"/>
              </a:ext>
            </a:extLst>
          </p:cNvPr>
          <p:cNvSpPr txBox="1"/>
          <p:nvPr/>
        </p:nvSpPr>
        <p:spPr>
          <a:xfrm>
            <a:off x="304800" y="152400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B, C, D, E = controlled   G=uncontrolled</a:t>
            </a:r>
          </a:p>
        </p:txBody>
      </p:sp>
    </p:spTree>
    <p:extLst>
      <p:ext uri="{BB962C8B-B14F-4D97-AF65-F5344CB8AC3E}">
        <p14:creationId xmlns:p14="http://schemas.microsoft.com/office/powerpoint/2010/main" val="2637425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42354-CAC4-4040-9174-B5D74BCA2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429"/>
            <a:ext cx="7772400" cy="6858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Class D = DIALOGUE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6E5D11-F6D3-4228-A616-91D7FF15D0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990600"/>
            <a:ext cx="5715000" cy="57150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4B6790-ABCB-8139-1E8E-5936B5C17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2742"/>
            <a:ext cx="9144000" cy="593251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CC1022-C83D-2AD6-544D-B256D65FA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417"/>
            <a:ext cx="7924800" cy="6891659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SP_GS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SP_GS" id="{079A86E7-CC61-4BBD-822A-0163D971AF0F}" vid="{92F73DD0-79E2-4CEA-9553-F0A4016460F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CSP_GS</Template>
  <TotalTime>5638</TotalTime>
  <Words>121</Words>
  <Application>Microsoft Office PowerPoint</Application>
  <PresentationFormat>On-screen Show (4:3)</PresentationFormat>
  <Paragraphs>47</Paragraphs>
  <Slides>48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Calibri</vt:lpstr>
      <vt:lpstr>Century Gothic</vt:lpstr>
      <vt:lpstr>Times New Roman</vt:lpstr>
      <vt:lpstr>Wingdings 3</vt:lpstr>
      <vt:lpstr>CSP_GS</vt:lpstr>
      <vt:lpstr>CorelPhotoPaint.Image.7</vt:lpstr>
      <vt:lpstr>Clip</vt:lpstr>
      <vt:lpstr>Airspace</vt:lpstr>
      <vt:lpstr>PowerPoint Presentation</vt:lpstr>
      <vt:lpstr>PowerPoint Presentation</vt:lpstr>
      <vt:lpstr>PowerPoint Presentation</vt:lpstr>
      <vt:lpstr>Class A = ALTITUDE</vt:lpstr>
      <vt:lpstr>PowerPoint Presentation</vt:lpstr>
      <vt:lpstr>Class D = DIALOGUE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 C - Crowded</vt:lpstr>
      <vt:lpstr>PowerPoint Presentation</vt:lpstr>
      <vt:lpstr>PowerPoint Presentation</vt:lpstr>
      <vt:lpstr>PowerPoint Presentation</vt:lpstr>
      <vt:lpstr>PowerPoint Presentation</vt:lpstr>
      <vt:lpstr>Class B = BIG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 G = GO FOR IT</vt:lpstr>
      <vt:lpstr>PowerPoint Presentation</vt:lpstr>
      <vt:lpstr>PowerPoint Presentation</vt:lpstr>
      <vt:lpstr>Class E = Everything Else</vt:lpstr>
      <vt:lpstr>PowerPoint Presentation</vt:lpstr>
      <vt:lpstr>PowerPoint Presentation</vt:lpstr>
      <vt:lpstr>PowerPoint Presentation</vt:lpstr>
      <vt:lpstr>Class E Airspace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Airspace Classes and VFR Weather Rules</vt:lpstr>
      <vt:lpstr>PowerPoint Presentation</vt:lpstr>
      <vt:lpstr>Airspace Classes and VFR Weather Rules</vt:lpstr>
      <vt:lpstr>PowerPoint Presentation</vt:lpstr>
      <vt:lpstr>Airspace Classes and VFR Weather Rules</vt:lpstr>
      <vt:lpstr>Airspace Classes and VFR Weather Rules</vt:lpstr>
      <vt:lpstr>PowerPoint Presentation</vt:lpstr>
      <vt:lpstr>Remember the Minima</vt:lpstr>
      <vt:lpstr>PowerPoint Presentation</vt:lpstr>
    </vt:vector>
  </TitlesOfParts>
  <Company>Rod Machado &amp;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Rod Machado</dc:creator>
  <cp:lastModifiedBy>Kathy Harkness</cp:lastModifiedBy>
  <cp:revision>57</cp:revision>
  <dcterms:created xsi:type="dcterms:W3CDTF">1998-10-01T16:00:36Z</dcterms:created>
  <dcterms:modified xsi:type="dcterms:W3CDTF">2026-02-12T22:53:10Z</dcterms:modified>
</cp:coreProperties>
</file>