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6" r:id="rId3"/>
    <p:sldId id="290" r:id="rId4"/>
    <p:sldId id="301" r:id="rId5"/>
    <p:sldId id="304" r:id="rId6"/>
    <p:sldId id="300" r:id="rId7"/>
    <p:sldId id="299" r:id="rId8"/>
    <p:sldId id="306" r:id="rId9"/>
    <p:sldId id="305" r:id="rId10"/>
    <p:sldId id="307" r:id="rId11"/>
    <p:sldId id="328" r:id="rId12"/>
    <p:sldId id="330" r:id="rId13"/>
    <p:sldId id="329" r:id="rId14"/>
    <p:sldId id="331" r:id="rId15"/>
    <p:sldId id="332" r:id="rId16"/>
    <p:sldId id="333" r:id="rId17"/>
    <p:sldId id="334" r:id="rId18"/>
    <p:sldId id="291" r:id="rId19"/>
    <p:sldId id="285" r:id="rId20"/>
    <p:sldId id="292" r:id="rId21"/>
    <p:sldId id="309" r:id="rId22"/>
    <p:sldId id="293" r:id="rId23"/>
    <p:sldId id="294" r:id="rId24"/>
    <p:sldId id="303" r:id="rId25"/>
    <p:sldId id="295" r:id="rId26"/>
    <p:sldId id="296" r:id="rId27"/>
    <p:sldId id="298" r:id="rId28"/>
    <p:sldId id="297" r:id="rId29"/>
    <p:sldId id="308" r:id="rId30"/>
    <p:sldId id="311" r:id="rId31"/>
    <p:sldId id="312" r:id="rId32"/>
    <p:sldId id="313" r:id="rId33"/>
    <p:sldId id="310" r:id="rId34"/>
    <p:sldId id="322" r:id="rId35"/>
    <p:sldId id="314" r:id="rId36"/>
    <p:sldId id="315" r:id="rId37"/>
    <p:sldId id="316" r:id="rId38"/>
    <p:sldId id="317" r:id="rId39"/>
    <p:sldId id="318" r:id="rId40"/>
    <p:sldId id="326" r:id="rId41"/>
    <p:sldId id="327" r:id="rId42"/>
    <p:sldId id="323" r:id="rId43"/>
    <p:sldId id="324" r:id="rId44"/>
    <p:sldId id="325" r:id="rId45"/>
    <p:sldId id="319" r:id="rId46"/>
    <p:sldId id="32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1" autoAdjust="0"/>
    <p:restoredTop sz="94660"/>
  </p:normalViewPr>
  <p:slideViewPr>
    <p:cSldViewPr>
      <p:cViewPr varScale="1">
        <p:scale>
          <a:sx n="92" d="100"/>
          <a:sy n="92" d="100"/>
        </p:scale>
        <p:origin x="89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CBD42C-07DE-456C-856A-9715898C42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E33D7-D706-481E-86F9-BB3A34FB24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FE63BB03-0AF1-4C0F-92AB-952E5E1D3610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34C19-A0B0-4888-8263-8565642847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E34F9-6C90-41F8-AF4D-7FCEDDF453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EC78F80A-05CA-4B79-B9DD-5C157B6C5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C509A-C47D-4E7B-BB40-E150985809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36711-0DA6-45F7-8AB0-38EDDB8FC9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FAEF8A56-7F41-4EC5-91FE-FFCE81D8BA3A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7FC10E-3071-42F9-B776-304D9F341C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72F0029-83C6-4B35-A26B-92259DC11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F66EC-BF0C-4B6E-81FB-64BFB723D6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ADC95-D607-4CE4-83C6-0A430CD8A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74B30A74-2714-4D30-AF54-D905095EF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1"/>
            <a:ext cx="7924800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9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32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969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619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546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0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766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27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1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78203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94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2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1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5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04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79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73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2919"/>
            <a:ext cx="7848600" cy="419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96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orld_Geographic_Reference_Syste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3F3FE43D-175A-45FC-A843-793DB79001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pPr>
              <a:defRPr/>
            </a:pPr>
            <a:r>
              <a:rPr lang="en-US" altLang="x-none" sz="8000" dirty="0"/>
              <a:t>Aviation Charts</a:t>
            </a:r>
            <a:endParaRPr lang="en-US" altLang="x-none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1BDE2-3415-3F93-4398-2215B93E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1"/>
            <a:ext cx="9144000" cy="65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782C-C338-0A0B-3FA3-0BA74F6A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2A6CE-EB1D-6B32-7080-647DF97D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5" y="0"/>
            <a:ext cx="836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0B6F-D80D-DAEA-D0EA-6021B6B4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125890" cy="766482"/>
          </a:xfrm>
        </p:spPr>
        <p:txBody>
          <a:bodyPr/>
          <a:lstStyle/>
          <a:p>
            <a:r>
              <a:rPr lang="en-US" dirty="0"/>
              <a:t>Lower 48 Chart Supplements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FAB7A-662B-C506-0AE6-73026DD0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2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4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0BFA-305B-5978-2488-30C2D542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" y="0"/>
            <a:ext cx="8125890" cy="1400530"/>
          </a:xfrm>
        </p:spPr>
        <p:txBody>
          <a:bodyPr/>
          <a:lstStyle/>
          <a:p>
            <a:r>
              <a:rPr lang="en-US" dirty="0"/>
              <a:t>Online Browse/Search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41487-DA21-2796-03FD-FA986784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71" y="2592258"/>
            <a:ext cx="6171429" cy="4228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DF6DD-6133-AB5A-AAFA-41FBB7FB3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914400"/>
            <a:ext cx="6409524" cy="2771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7008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4A50B-8D69-1834-3ED5-A0C3A4C94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6DF2-38A0-C6B1-D736-E9FFCC60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" y="0"/>
            <a:ext cx="8125890" cy="1400530"/>
          </a:xfrm>
        </p:spPr>
        <p:txBody>
          <a:bodyPr/>
          <a:lstStyle/>
          <a:p>
            <a:r>
              <a:rPr lang="en-US" dirty="0"/>
              <a:t>Online Browse/Search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12B59-7C27-2D6E-43FF-0D1F4F10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" y="914400"/>
            <a:ext cx="6409524" cy="2771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1C9F0-7A12-469E-0EF2-C8DF242B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71" y="2592258"/>
            <a:ext cx="6171429" cy="42285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6700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14DD9-6F17-3853-0D42-6ECAF153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2" y="0"/>
            <a:ext cx="80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7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755F98-98B7-91EB-9545-6D96DBAA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01" y="0"/>
            <a:ext cx="6144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8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7D578-99A8-DB71-F704-BB39C8AB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F10AC-C9B0-4C59-9AC0-956F01F4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996081" cy="6858000"/>
          </a:xfrm>
          <a:prstGeom prst="rect">
            <a:avLst/>
          </a:prstGeom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2800" y="1066800"/>
            <a:ext cx="2097802" cy="1143000"/>
          </a:xfrm>
        </p:spPr>
        <p:txBody>
          <a:bodyPr/>
          <a:lstStyle/>
          <a:p>
            <a:pPr>
              <a:defRPr/>
            </a:pPr>
            <a:r>
              <a:rPr lang="en-US" altLang="x-none" dirty="0">
                <a:solidFill>
                  <a:schemeClr val="tx1">
                    <a:lumMod val="95000"/>
                  </a:schemeClr>
                </a:solidFill>
              </a:rPr>
              <a:t>Round to Flat</a:t>
            </a:r>
          </a:p>
        </p:txBody>
      </p:sp>
    </p:spTree>
    <p:extLst>
      <p:ext uri="{BB962C8B-B14F-4D97-AF65-F5344CB8AC3E}">
        <p14:creationId xmlns:p14="http://schemas.microsoft.com/office/powerpoint/2010/main" val="280627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3">
            <a:extLst>
              <a:ext uri="{FF2B5EF4-FFF2-40B4-BE49-F238E27FC236}">
                <a16:creationId xmlns:a16="http://schemas.microsoft.com/office/drawing/2014/main" id="{19778233-1A9C-44B2-AC7F-34E5F52B8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02349"/>
              </p:ext>
            </p:extLst>
          </p:nvPr>
        </p:nvGraphicFramePr>
        <p:xfrm>
          <a:off x="2959" y="921992"/>
          <a:ext cx="9141041" cy="5936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7038095" imgH="4571429" progId="CorelPhotoPaint.Image.7">
                  <p:embed/>
                </p:oleObj>
              </mc:Choice>
              <mc:Fallback>
                <p:oleObj name="CorelPhotoPaint.Image.7" r:id="rId2" imgW="7038095" imgH="4571429" progId="CorelPhotoPaint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" y="921992"/>
                        <a:ext cx="9141041" cy="5936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429000" cy="1524000"/>
          </a:xfrm>
        </p:spPr>
        <p:txBody>
          <a:bodyPr/>
          <a:lstStyle/>
          <a:p>
            <a:pPr>
              <a:defRPr/>
            </a:pPr>
            <a:r>
              <a:rPr lang="en-US" altLang="x-none" dirty="0">
                <a:solidFill>
                  <a:schemeClr val="hlink"/>
                </a:solidFill>
              </a:rPr>
              <a:t>Sectional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556591-68E5-4E5D-86D8-E9B3B69F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" y="0"/>
            <a:ext cx="5250402" cy="68203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5598" y="14796"/>
            <a:ext cx="6858000" cy="1143000"/>
          </a:xfrm>
        </p:spPr>
        <p:txBody>
          <a:bodyPr/>
          <a:lstStyle/>
          <a:p>
            <a:pPr>
              <a:defRPr/>
            </a:pPr>
            <a:r>
              <a:rPr lang="en-US" altLang="x-none" dirty="0">
                <a:solidFill>
                  <a:schemeClr val="hlink"/>
                </a:solidFill>
              </a:rPr>
              <a:t>Latitude and Longitude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8532-1E4B-4EBA-B93F-86A6E7FE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5660"/>
            <a:ext cx="6781800" cy="57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F10AC-C9B0-4C59-9AC0-956F01F4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07" y="14796"/>
            <a:ext cx="6980986" cy="68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4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838200"/>
            <a:ext cx="2605144" cy="2286000"/>
          </a:xfrm>
        </p:spPr>
        <p:txBody>
          <a:bodyPr/>
          <a:lstStyle/>
          <a:p>
            <a:pPr>
              <a:defRPr/>
            </a:pPr>
            <a:r>
              <a:rPr lang="en-US" altLang="x-none" sz="3600" dirty="0">
                <a:solidFill>
                  <a:schemeClr val="hlink"/>
                </a:solidFill>
              </a:rPr>
              <a:t>Latitude and Longitude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3EDB3-53E5-4FB7-821B-E3F06521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113189" y="424648"/>
            <a:ext cx="6312477" cy="6400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16D3B9-3EA0-46D2-A42D-06D66F03E6CF}"/>
              </a:ext>
            </a:extLst>
          </p:cNvPr>
          <p:cNvSpPr/>
          <p:nvPr/>
        </p:nvSpPr>
        <p:spPr bwMode="auto">
          <a:xfrm>
            <a:off x="1778267" y="42464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70F3C-8FE4-43EB-9A6E-F43D9A188BD0}"/>
              </a:ext>
            </a:extLst>
          </p:cNvPr>
          <p:cNvSpPr/>
          <p:nvPr/>
        </p:nvSpPr>
        <p:spPr bwMode="auto">
          <a:xfrm>
            <a:off x="640928" y="838200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42642-C2BD-49DC-AB8C-FAA322D8D003}"/>
              </a:ext>
            </a:extLst>
          </p:cNvPr>
          <p:cNvSpPr/>
          <p:nvPr/>
        </p:nvSpPr>
        <p:spPr bwMode="auto">
          <a:xfrm>
            <a:off x="5320396" y="669894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31958F-B740-40F5-A1A3-AF2292CD104B}"/>
              </a:ext>
            </a:extLst>
          </p:cNvPr>
          <p:cNvSpPr/>
          <p:nvPr/>
        </p:nvSpPr>
        <p:spPr bwMode="auto">
          <a:xfrm>
            <a:off x="54102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063B1C-F3F5-44F9-8AA6-FEF5C679F60C}"/>
              </a:ext>
            </a:extLst>
          </p:cNvPr>
          <p:cNvSpPr/>
          <p:nvPr/>
        </p:nvSpPr>
        <p:spPr bwMode="auto">
          <a:xfrm>
            <a:off x="6096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3E045D-78C9-4415-A477-7392744EAD33}"/>
              </a:ext>
            </a:extLst>
          </p:cNvPr>
          <p:cNvSpPr/>
          <p:nvPr/>
        </p:nvSpPr>
        <p:spPr bwMode="auto">
          <a:xfrm>
            <a:off x="5930366" y="408742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07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838200"/>
            <a:ext cx="2605144" cy="2286000"/>
          </a:xfrm>
        </p:spPr>
        <p:txBody>
          <a:bodyPr/>
          <a:lstStyle/>
          <a:p>
            <a:pPr>
              <a:defRPr/>
            </a:pPr>
            <a:r>
              <a:rPr lang="en-US" altLang="x-none" sz="3600" dirty="0">
                <a:solidFill>
                  <a:schemeClr val="hlink"/>
                </a:solidFill>
              </a:rPr>
              <a:t>Latitude and Longitude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3EDB3-53E5-4FB7-821B-E3F06521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113189" y="424648"/>
            <a:ext cx="6312477" cy="6400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16D3B9-3EA0-46D2-A42D-06D66F03E6CF}"/>
              </a:ext>
            </a:extLst>
          </p:cNvPr>
          <p:cNvSpPr/>
          <p:nvPr/>
        </p:nvSpPr>
        <p:spPr bwMode="auto">
          <a:xfrm>
            <a:off x="1778267" y="42464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70F3C-8FE4-43EB-9A6E-F43D9A188BD0}"/>
              </a:ext>
            </a:extLst>
          </p:cNvPr>
          <p:cNvSpPr/>
          <p:nvPr/>
        </p:nvSpPr>
        <p:spPr bwMode="auto">
          <a:xfrm>
            <a:off x="640928" y="838200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42642-C2BD-49DC-AB8C-FAA322D8D003}"/>
              </a:ext>
            </a:extLst>
          </p:cNvPr>
          <p:cNvSpPr/>
          <p:nvPr/>
        </p:nvSpPr>
        <p:spPr bwMode="auto">
          <a:xfrm>
            <a:off x="5320396" y="669894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31958F-B740-40F5-A1A3-AF2292CD104B}"/>
              </a:ext>
            </a:extLst>
          </p:cNvPr>
          <p:cNvSpPr/>
          <p:nvPr/>
        </p:nvSpPr>
        <p:spPr bwMode="auto">
          <a:xfrm>
            <a:off x="54102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063B1C-F3F5-44F9-8AA6-FEF5C679F60C}"/>
              </a:ext>
            </a:extLst>
          </p:cNvPr>
          <p:cNvSpPr/>
          <p:nvPr/>
        </p:nvSpPr>
        <p:spPr bwMode="auto">
          <a:xfrm>
            <a:off x="6096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3E045D-78C9-4415-A477-7392744EAD33}"/>
              </a:ext>
            </a:extLst>
          </p:cNvPr>
          <p:cNvSpPr/>
          <p:nvPr/>
        </p:nvSpPr>
        <p:spPr bwMode="auto">
          <a:xfrm>
            <a:off x="5930366" y="408742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75607961-59B2-46F8-A5FC-784470BB8542}"/>
              </a:ext>
            </a:extLst>
          </p:cNvPr>
          <p:cNvSpPr/>
          <p:nvPr/>
        </p:nvSpPr>
        <p:spPr bwMode="auto">
          <a:xfrm>
            <a:off x="2888427" y="533400"/>
            <a:ext cx="381000" cy="6096000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4D9CE569-6A70-3883-22BE-C3722D837DAC}"/>
              </a:ext>
            </a:extLst>
          </p:cNvPr>
          <p:cNvSpPr/>
          <p:nvPr/>
        </p:nvSpPr>
        <p:spPr bwMode="auto">
          <a:xfrm>
            <a:off x="2867126" y="533400"/>
            <a:ext cx="381000" cy="6096000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1B0FFA62-1CA6-70CE-36B5-11D67171884E}"/>
              </a:ext>
            </a:extLst>
          </p:cNvPr>
          <p:cNvSpPr/>
          <p:nvPr/>
        </p:nvSpPr>
        <p:spPr bwMode="auto">
          <a:xfrm>
            <a:off x="507363" y="1190717"/>
            <a:ext cx="381000" cy="5298119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EDD21ED1-E072-D49C-7029-D63F2099576A}"/>
              </a:ext>
            </a:extLst>
          </p:cNvPr>
          <p:cNvSpPr/>
          <p:nvPr/>
        </p:nvSpPr>
        <p:spPr bwMode="auto">
          <a:xfrm>
            <a:off x="5251028" y="1043403"/>
            <a:ext cx="381000" cy="5477985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8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838200"/>
            <a:ext cx="2605144" cy="2286000"/>
          </a:xfrm>
        </p:spPr>
        <p:txBody>
          <a:bodyPr/>
          <a:lstStyle/>
          <a:p>
            <a:pPr>
              <a:defRPr/>
            </a:pPr>
            <a:r>
              <a:rPr lang="en-US" altLang="x-none" sz="3600" dirty="0">
                <a:solidFill>
                  <a:schemeClr val="hlink"/>
                </a:solidFill>
              </a:rPr>
              <a:t>Latitude and Longitude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3EDB3-53E5-4FB7-821B-E3F06521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113189" y="424648"/>
            <a:ext cx="6312477" cy="6400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16D3B9-3EA0-46D2-A42D-06D66F03E6CF}"/>
              </a:ext>
            </a:extLst>
          </p:cNvPr>
          <p:cNvSpPr/>
          <p:nvPr/>
        </p:nvSpPr>
        <p:spPr bwMode="auto">
          <a:xfrm>
            <a:off x="1778267" y="42464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70F3C-8FE4-43EB-9A6E-F43D9A188BD0}"/>
              </a:ext>
            </a:extLst>
          </p:cNvPr>
          <p:cNvSpPr/>
          <p:nvPr/>
        </p:nvSpPr>
        <p:spPr bwMode="auto">
          <a:xfrm>
            <a:off x="640928" y="838200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42642-C2BD-49DC-AB8C-FAA322D8D003}"/>
              </a:ext>
            </a:extLst>
          </p:cNvPr>
          <p:cNvSpPr/>
          <p:nvPr/>
        </p:nvSpPr>
        <p:spPr bwMode="auto">
          <a:xfrm>
            <a:off x="5320396" y="669894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31958F-B740-40F5-A1A3-AF2292CD104B}"/>
              </a:ext>
            </a:extLst>
          </p:cNvPr>
          <p:cNvSpPr/>
          <p:nvPr/>
        </p:nvSpPr>
        <p:spPr bwMode="auto">
          <a:xfrm>
            <a:off x="54102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063B1C-F3F5-44F9-8AA6-FEF5C679F60C}"/>
              </a:ext>
            </a:extLst>
          </p:cNvPr>
          <p:cNvSpPr/>
          <p:nvPr/>
        </p:nvSpPr>
        <p:spPr bwMode="auto">
          <a:xfrm>
            <a:off x="6096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3E045D-78C9-4415-A477-7392744EAD33}"/>
              </a:ext>
            </a:extLst>
          </p:cNvPr>
          <p:cNvSpPr/>
          <p:nvPr/>
        </p:nvSpPr>
        <p:spPr bwMode="auto">
          <a:xfrm>
            <a:off x="5930366" y="408742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75607961-59B2-46F8-A5FC-784470BB8542}"/>
              </a:ext>
            </a:extLst>
          </p:cNvPr>
          <p:cNvSpPr/>
          <p:nvPr/>
        </p:nvSpPr>
        <p:spPr bwMode="auto">
          <a:xfrm rot="16200000">
            <a:off x="3009902" y="4414054"/>
            <a:ext cx="381000" cy="4419598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F7D196E8-1A87-E252-F353-507C36A4D0F6}"/>
              </a:ext>
            </a:extLst>
          </p:cNvPr>
          <p:cNvSpPr/>
          <p:nvPr/>
        </p:nvSpPr>
        <p:spPr bwMode="auto">
          <a:xfrm rot="16200000">
            <a:off x="2915152" y="1194671"/>
            <a:ext cx="381000" cy="4757549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4F0B6161-393F-D816-258C-AB6C09F1DD64}"/>
              </a:ext>
            </a:extLst>
          </p:cNvPr>
          <p:cNvSpPr/>
          <p:nvPr/>
        </p:nvSpPr>
        <p:spPr bwMode="auto">
          <a:xfrm rot="16200000">
            <a:off x="2915152" y="-1910475"/>
            <a:ext cx="381000" cy="4757549"/>
          </a:xfrm>
          <a:prstGeom prst="upDownArrow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37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0" y="838200"/>
            <a:ext cx="2605144" cy="2286000"/>
          </a:xfrm>
        </p:spPr>
        <p:txBody>
          <a:bodyPr/>
          <a:lstStyle/>
          <a:p>
            <a:pPr>
              <a:defRPr/>
            </a:pPr>
            <a:r>
              <a:rPr lang="en-US" altLang="x-none" sz="2800" dirty="0">
                <a:solidFill>
                  <a:schemeClr val="hlink"/>
                </a:solidFill>
              </a:rPr>
              <a:t>Quadrangles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3EDB3-53E5-4FB7-821B-E3F06521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113189" y="424648"/>
            <a:ext cx="6312477" cy="6400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D31958F-B740-40F5-A1A3-AF2292CD104B}"/>
              </a:ext>
            </a:extLst>
          </p:cNvPr>
          <p:cNvSpPr/>
          <p:nvPr/>
        </p:nvSpPr>
        <p:spPr bwMode="auto">
          <a:xfrm>
            <a:off x="54102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063B1C-F3F5-44F9-8AA6-FEF5C679F60C}"/>
              </a:ext>
            </a:extLst>
          </p:cNvPr>
          <p:cNvSpPr/>
          <p:nvPr/>
        </p:nvSpPr>
        <p:spPr bwMode="auto">
          <a:xfrm>
            <a:off x="609600" y="6521388"/>
            <a:ext cx="381000" cy="336612"/>
          </a:xfrm>
          <a:prstGeom prst="ellipse">
            <a:avLst/>
          </a:prstGeom>
          <a:solidFill>
            <a:srgbClr val="FF0000">
              <a:alpha val="36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86B84-EDFF-4B01-B423-A8BCC5EB2938}"/>
              </a:ext>
            </a:extLst>
          </p:cNvPr>
          <p:cNvSpPr/>
          <p:nvPr/>
        </p:nvSpPr>
        <p:spPr bwMode="auto">
          <a:xfrm>
            <a:off x="3124200" y="500848"/>
            <a:ext cx="2362200" cy="3080552"/>
          </a:xfrm>
          <a:prstGeom prst="rect">
            <a:avLst/>
          </a:prstGeom>
          <a:solidFill>
            <a:srgbClr val="00CC99">
              <a:alpha val="2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1B8BB-979E-4472-9FCD-4FC63782B402}"/>
              </a:ext>
            </a:extLst>
          </p:cNvPr>
          <p:cNvSpPr/>
          <p:nvPr/>
        </p:nvSpPr>
        <p:spPr bwMode="auto">
          <a:xfrm>
            <a:off x="736333" y="500848"/>
            <a:ext cx="2362200" cy="3080552"/>
          </a:xfrm>
          <a:prstGeom prst="rect">
            <a:avLst/>
          </a:prstGeom>
          <a:solidFill>
            <a:srgbClr val="FFFF00">
              <a:alpha val="2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F5B47-1761-40DC-977E-CF48708CBA4D}"/>
              </a:ext>
            </a:extLst>
          </p:cNvPr>
          <p:cNvSpPr/>
          <p:nvPr/>
        </p:nvSpPr>
        <p:spPr bwMode="auto">
          <a:xfrm>
            <a:off x="3124200" y="3574473"/>
            <a:ext cx="2362200" cy="3080552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71D576-5BF9-4C98-9AE6-77708386B5E8}"/>
              </a:ext>
            </a:extLst>
          </p:cNvPr>
          <p:cNvSpPr/>
          <p:nvPr/>
        </p:nvSpPr>
        <p:spPr bwMode="auto">
          <a:xfrm>
            <a:off x="736333" y="3595287"/>
            <a:ext cx="2362200" cy="3080552"/>
          </a:xfrm>
          <a:prstGeom prst="rect">
            <a:avLst/>
          </a:prstGeom>
          <a:solidFill>
            <a:schemeClr val="accent6">
              <a:lumMod val="75000"/>
              <a:alpha val="25098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6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5452" y="43814"/>
            <a:ext cx="3138544" cy="1600200"/>
          </a:xfrm>
        </p:spPr>
        <p:txBody>
          <a:bodyPr/>
          <a:lstStyle/>
          <a:p>
            <a:pPr>
              <a:defRPr/>
            </a:pPr>
            <a:r>
              <a:rPr lang="en-US" altLang="x-none" sz="3200" dirty="0">
                <a:solidFill>
                  <a:schemeClr val="hlink"/>
                </a:solidFill>
              </a:rPr>
              <a:t>Maximum</a:t>
            </a:r>
            <a:r>
              <a:rPr lang="en-US" altLang="x-none" dirty="0">
                <a:solidFill>
                  <a:schemeClr val="hlink"/>
                </a:solidFill>
              </a:rPr>
              <a:t> </a:t>
            </a:r>
            <a:r>
              <a:rPr lang="en-US" altLang="x-none" sz="3200" dirty="0">
                <a:solidFill>
                  <a:schemeClr val="hlink"/>
                </a:solidFill>
              </a:rPr>
              <a:t>Elevation Figure (MEF)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EE2FC-488E-4245-B087-6751B964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779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F95CCD-3FB6-4E64-AF9F-7658F068593B}"/>
              </a:ext>
            </a:extLst>
          </p:cNvPr>
          <p:cNvSpPr/>
          <p:nvPr/>
        </p:nvSpPr>
        <p:spPr bwMode="auto">
          <a:xfrm>
            <a:off x="3286125" y="2781300"/>
            <a:ext cx="685800" cy="266700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B35FBE-4652-4DCA-B0EC-25CD0AD6AE02}"/>
              </a:ext>
            </a:extLst>
          </p:cNvPr>
          <p:cNvSpPr/>
          <p:nvPr/>
        </p:nvSpPr>
        <p:spPr bwMode="auto">
          <a:xfrm>
            <a:off x="3406392" y="2247900"/>
            <a:ext cx="6858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879DD-3940-4425-A9B7-486CBA93B1AE}"/>
              </a:ext>
            </a:extLst>
          </p:cNvPr>
          <p:cNvSpPr/>
          <p:nvPr/>
        </p:nvSpPr>
        <p:spPr>
          <a:xfrm>
            <a:off x="5581649" y="1752600"/>
            <a:ext cx="33528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MEFs are determined by taking the highest of the following: </a:t>
            </a:r>
          </a:p>
          <a:p>
            <a:endParaRPr lang="en-US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The point of highest </a:t>
            </a:r>
            <a:r>
              <a:rPr lang="en-US" sz="1600" b="0" i="1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terrain</a:t>
            </a:r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 within a </a:t>
            </a:r>
            <a:r>
              <a:rPr lang="en-US" sz="1600" b="0" i="0" u="none" strike="noStrike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  <a:hlinkClick r:id="rId3" tooltip="World Geographic Reference Syste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quadrangle</a:t>
            </a:r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, adding 200 ft for obstacles which are not required to be portrayed, and then adding 100 feet for vertical error and then rounding up to the next hundred feet; </a:t>
            </a:r>
          </a:p>
          <a:p>
            <a:pPr marL="342900" indent="-342900">
              <a:buAutoNum type="arabicParenR"/>
            </a:pPr>
            <a:endParaRPr lang="en-US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or </a:t>
            </a:r>
          </a:p>
          <a:p>
            <a:pPr marL="342900" indent="-342900">
              <a:buAutoNum type="arabicParenR"/>
            </a:pPr>
            <a:endParaRPr lang="en-US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The height of the highest </a:t>
            </a:r>
            <a:r>
              <a:rPr lang="en-US" sz="1600" b="0" i="1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manmade obstacle</a:t>
            </a:r>
            <a:r>
              <a:rPr lang="en-US" sz="1600" b="0" i="0" dirty="0">
                <a:solidFill>
                  <a:schemeClr val="accent3">
                    <a:lumMod val="95000"/>
                  </a:schemeClr>
                </a:solidFill>
                <a:effectLst/>
                <a:latin typeface="+mn-lt"/>
              </a:rPr>
              <a:t> in the quadrangle, adding 100 feet for vertical error and then rounding up to the next hundred feet.</a:t>
            </a:r>
            <a:endParaRPr lang="en-US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505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715C-CB70-428B-8804-C013F72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766482"/>
          </a:xfrm>
        </p:spPr>
        <p:txBody>
          <a:bodyPr/>
          <a:lstStyle/>
          <a:p>
            <a:r>
              <a:rPr lang="en-US" dirty="0"/>
              <a:t>World Time Zones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ED26F2CE-A795-418B-A8C2-48B08AA7A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929188"/>
          </a:xfrm>
        </p:spPr>
      </p:pic>
    </p:spTree>
    <p:extLst>
      <p:ext uri="{BB962C8B-B14F-4D97-AF65-F5344CB8AC3E}">
        <p14:creationId xmlns:p14="http://schemas.microsoft.com/office/powerpoint/2010/main" val="1532738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37B8-7AB4-40EE-B8C5-F5A3AB31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Time Zones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18ECE-D97F-4F6A-92F6-DA19DA42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1752600"/>
            <a:ext cx="9144000" cy="48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4779044-830F-429B-E5E7-8687CADC0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498014"/>
              </p:ext>
            </p:extLst>
          </p:nvPr>
        </p:nvGraphicFramePr>
        <p:xfrm>
          <a:off x="137160" y="685800"/>
          <a:ext cx="88696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20">
                  <a:extLst>
                    <a:ext uri="{9D8B030D-6E8A-4147-A177-3AD203B41FA5}">
                      <a16:colId xmlns:a16="http://schemas.microsoft.com/office/drawing/2014/main" val="1994081249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782184616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1254221412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918532809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dirty="0"/>
                        <a:t>Where am I?</a:t>
                      </a:r>
                    </a:p>
                    <a:p>
                      <a:r>
                        <a:rPr lang="en-US" dirty="0"/>
                        <a:t>(Visual)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 am  I? (Radio)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What should I avoid?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 am I going?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06349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land features</a:t>
                      </a:r>
                    </a:p>
                    <a:p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Radio aids to 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terrain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airports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234576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water</a:t>
                      </a:r>
                    </a:p>
                    <a:p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RNAV waypoints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obstructions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beacons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45121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populated places</a:t>
                      </a:r>
                    </a:p>
                    <a:p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airspace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VFR flyways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01265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b="1" dirty="0"/>
                        <a:t>roads/rail track/power 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144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12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D5AE25E-EB2C-45DD-A8A2-75D7FB55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8800" y="457200"/>
            <a:ext cx="3124200" cy="2209800"/>
          </a:xfrm>
        </p:spPr>
        <p:txBody>
          <a:bodyPr/>
          <a:lstStyle/>
          <a:p>
            <a:pPr>
              <a:defRPr/>
            </a:pPr>
            <a:r>
              <a:rPr lang="en-US" altLang="x-none" dirty="0">
                <a:solidFill>
                  <a:schemeClr val="hlink"/>
                </a:solidFill>
              </a:rPr>
              <a:t>Terminal Area Chart (TAC)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33F2D-4F13-4287-8EBF-0275BA37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2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4527DF7-26A7-8D63-F445-CBA5F2533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089"/>
            <a:ext cx="9144000" cy="6050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0BFCB-22FC-4B82-BB53-EDF672CBAAF1}"/>
              </a:ext>
            </a:extLst>
          </p:cNvPr>
          <p:cNvSpPr txBox="1"/>
          <p:nvPr/>
        </p:nvSpPr>
        <p:spPr>
          <a:xfrm>
            <a:off x="152400" y="1524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Sectional</a:t>
            </a:r>
          </a:p>
        </p:txBody>
      </p:sp>
    </p:spTree>
    <p:extLst>
      <p:ext uri="{BB962C8B-B14F-4D97-AF65-F5344CB8AC3E}">
        <p14:creationId xmlns:p14="http://schemas.microsoft.com/office/powerpoint/2010/main" val="45493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0F7AB36-2D49-9A7C-7A3F-C6539CF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302"/>
            <a:ext cx="9144000" cy="5859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78A6E-648D-C8FA-6FE3-7FED59E3C395}"/>
              </a:ext>
            </a:extLst>
          </p:cNvPr>
          <p:cNvSpPr txBox="1"/>
          <p:nvPr/>
        </p:nvSpPr>
        <p:spPr>
          <a:xfrm>
            <a:off x="152400" y="1524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Terminal Area Chart</a:t>
            </a:r>
          </a:p>
        </p:txBody>
      </p:sp>
    </p:spTree>
    <p:extLst>
      <p:ext uri="{BB962C8B-B14F-4D97-AF65-F5344CB8AC3E}">
        <p14:creationId xmlns:p14="http://schemas.microsoft.com/office/powerpoint/2010/main" val="257259943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082AC00-45A0-9918-D237-D52C50E4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390"/>
            <a:ext cx="9144000" cy="5575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D0DE49-5F70-2151-D008-7E1CE33F82B2}"/>
              </a:ext>
            </a:extLst>
          </p:cNvPr>
          <p:cNvSpPr txBox="1"/>
          <p:nvPr/>
        </p:nvSpPr>
        <p:spPr>
          <a:xfrm>
            <a:off x="152400" y="1524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VFR Flyway Chart</a:t>
            </a:r>
          </a:p>
        </p:txBody>
      </p:sp>
    </p:spTree>
    <p:extLst>
      <p:ext uri="{BB962C8B-B14F-4D97-AF65-F5344CB8AC3E}">
        <p14:creationId xmlns:p14="http://schemas.microsoft.com/office/powerpoint/2010/main" val="311471441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95872"/>
              </p:ext>
            </p:extLst>
          </p:nvPr>
        </p:nvGraphicFramePr>
        <p:xfrm>
          <a:off x="152400" y="609600"/>
          <a:ext cx="8839200" cy="5952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229457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Contour lines mark out 500’ elevation changes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Relief shading as if light is coming from northwest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6582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 Features: Contour Lines, Shaded Relief, Color Tints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9E1D-D077-806C-B462-657A0F75D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8"/>
          <a:stretch/>
        </p:blipFill>
        <p:spPr>
          <a:xfrm>
            <a:off x="152400" y="608763"/>
            <a:ext cx="6181460" cy="57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B3327-B02C-91AB-DCCA-726FF79DA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079" y="2875954"/>
            <a:ext cx="2000000" cy="3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0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05863"/>
              </p:ext>
            </p:extLst>
          </p:nvPr>
        </p:nvGraphicFramePr>
        <p:xfrm>
          <a:off x="152400" y="609600"/>
          <a:ext cx="8839200" cy="5952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7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229457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Contour lines mark out 500’ elevation changes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Relief shading as if light is coming from northwest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6582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 Features: Contour Lines, Shaded Relief, Color Tints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BCBF2-B36A-E83F-D1EF-CD06E9BD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1" t="332" r="-4048" b="-332"/>
          <a:stretch/>
        </p:blipFill>
        <p:spPr>
          <a:xfrm>
            <a:off x="176684" y="609600"/>
            <a:ext cx="6639393" cy="579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CA75E-B25D-7E2A-96D9-60067D6C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24" y="3095001"/>
            <a:ext cx="2819048" cy="3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62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256499"/>
              </p:ext>
            </p:extLst>
          </p:nvPr>
        </p:nvGraphicFramePr>
        <p:xfrm>
          <a:off x="152400" y="609600"/>
          <a:ext cx="8839200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features are depicted using two tones of blue. “Open water” is lighter blue and “Inland water” a darker blue.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Open water locates the shoreline limit of coastal waters at the mean high water level.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C0D64-05BF-009C-548F-7A42E165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9" y="609600"/>
            <a:ext cx="6200000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0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205007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Yellow tinted areas indicate populated places.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Small circles indicate an area too small to depict using yellow tint.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Font style and size indicates category of populated area.</a:t>
                      </a:r>
                    </a:p>
                    <a:p>
                      <a:endParaRPr lang="en-US" dirty="0"/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BALTIMORE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latin typeface="+mn-lt"/>
                          <a:cs typeface="Times New Roman" panose="02020603050405020304" pitchFamily="18" charset="0"/>
                        </a:rPr>
                        <a:t>PERRY HALL</a:t>
                      </a:r>
                    </a:p>
                    <a:p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Cockeysville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Populated Places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7DAD1-8031-15F5-8719-42203822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5654937" cy="579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4EFDC2-5BCF-3035-5625-9E976DBCB7D5}"/>
              </a:ext>
            </a:extLst>
          </p:cNvPr>
          <p:cNvSpPr/>
          <p:nvPr/>
        </p:nvSpPr>
        <p:spPr>
          <a:xfrm>
            <a:off x="1828800" y="2971800"/>
            <a:ext cx="1066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029831-76CE-F2B7-4E22-5ECC2F1BFDBA}"/>
              </a:ext>
            </a:extLst>
          </p:cNvPr>
          <p:cNvSpPr/>
          <p:nvPr/>
        </p:nvSpPr>
        <p:spPr>
          <a:xfrm>
            <a:off x="4038600" y="2286000"/>
            <a:ext cx="1066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CBB045-496A-492E-BD5C-BB940F19D480}"/>
              </a:ext>
            </a:extLst>
          </p:cNvPr>
          <p:cNvSpPr/>
          <p:nvPr/>
        </p:nvSpPr>
        <p:spPr>
          <a:xfrm>
            <a:off x="966316" y="1169432"/>
            <a:ext cx="1066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97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819787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Railroads: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Roads: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lines: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Roads, Rail Track, Power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F72BE-0C4E-1FEC-EF65-54CD941A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19201"/>
            <a:ext cx="2942743" cy="741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05DC1-3692-FC39-E303-FCE37E48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2418049"/>
            <a:ext cx="2942743" cy="111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4F2B2-ED02-13CF-E527-EDCB6D357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744" y="4020918"/>
            <a:ext cx="2869352" cy="932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23AD9-D29E-5EF8-DD42-B8CAFBE12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609600"/>
            <a:ext cx="564569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9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16662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Obstruction heights: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MSL (AGL)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Obstructions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75A08-8734-C766-8A23-B7D4B9B3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063" y="664112"/>
            <a:ext cx="3049799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11C06-4ADD-11B5-5129-6FD0806C7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94" y="2710710"/>
            <a:ext cx="3117273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A15B6-504F-77E4-087F-FFC06A744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26" y="609600"/>
            <a:ext cx="56920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3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B (Sectional Chart)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BD8F0-6D7C-712B-4FD7-287EA1DD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619829"/>
            <a:ext cx="7228784" cy="60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5E9A1-34BC-606A-24D4-5A6C7DCE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347"/>
            <a:ext cx="9144000" cy="52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3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B (TAC)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1729E-82ED-637A-9934-7117A8B8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7467600" cy="60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62226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609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ID: LGA</a:t>
                      </a:r>
                    </a:p>
                    <a:p>
                      <a:r>
                        <a:rPr lang="en-US" dirty="0"/>
                        <a:t>CT </a:t>
                      </a:r>
                      <a:r>
                        <a:rPr lang="en-US" dirty="0" err="1"/>
                        <a:t>freq</a:t>
                      </a:r>
                      <a:r>
                        <a:rPr lang="en-US" dirty="0"/>
                        <a:t>: 118.7</a:t>
                      </a:r>
                    </a:p>
                    <a:p>
                      <a:r>
                        <a:rPr lang="en-US" dirty="0"/>
                        <a:t>ATIS: 125.95</a:t>
                      </a:r>
                    </a:p>
                    <a:p>
                      <a:r>
                        <a:rPr lang="en-US" dirty="0"/>
                        <a:t>Field </a:t>
                      </a:r>
                      <a:r>
                        <a:rPr lang="en-US" dirty="0" err="1"/>
                        <a:t>Elev</a:t>
                      </a:r>
                      <a:r>
                        <a:rPr lang="en-US" dirty="0"/>
                        <a:t>: 21 ft</a:t>
                      </a:r>
                    </a:p>
                    <a:p>
                      <a:r>
                        <a:rPr lang="en-US" dirty="0"/>
                        <a:t>L: lighted dusk to dawn</a:t>
                      </a:r>
                    </a:p>
                    <a:p>
                      <a:r>
                        <a:rPr lang="en-US" dirty="0"/>
                        <a:t>Longest runway: 7000 ft</a:t>
                      </a:r>
                    </a:p>
                    <a:p>
                      <a:r>
                        <a:rPr lang="en-US" dirty="0"/>
                        <a:t>Unicom: 122.95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NO SVFR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B (Data Block)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72823-BAC8-BE79-E874-21B605D8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5044262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C09B6-7EEB-FD7D-C8EA-91DA21CB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762000"/>
            <a:ext cx="2628571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02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32369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609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 that even though the circles are red, the airport is depicted as blue. (All airports with CTs are blue on the sectional)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489FB-83F0-4181-5569-6FFBC5E1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6" y="609600"/>
            <a:ext cx="4716864" cy="60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99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430A1-8998-5B5A-800B-751F96B2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4" y="609600"/>
            <a:ext cx="5728166" cy="61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0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75356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 that the airport is depicted in magenta: E is controlled airspace but MVN does not have a control tower.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Airspace: Class E to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02F25-47CA-8549-F8C7-86B23FA5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21268"/>
            <a:ext cx="538255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6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69668"/>
              </p:ext>
            </p:extLst>
          </p:nvPr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Sectional: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TAC: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631D3-51BE-1219-44F5-7917E771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1" y="609600"/>
            <a:ext cx="4368429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295C-7E18-3399-A5E0-03C80D8FC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157" y="990600"/>
            <a:ext cx="3702347" cy="266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18128-9E18-ACBB-33D0-CBACDFB3F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504" y="4038600"/>
            <a:ext cx="4200000" cy="2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4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DFEC8D-FFC0-38FE-3ED3-E89B96D42D65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609600"/>
          <a:ext cx="8839200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208529396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628934685"/>
                    </a:ext>
                  </a:extLst>
                </a:gridCol>
              </a:tblGrid>
              <a:tr h="30480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188"/>
                  </a:ext>
                </a:extLst>
              </a:tr>
              <a:tr h="3048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589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2D305A-9815-67C3-999A-446795F7DFEC}"/>
              </a:ext>
            </a:extLst>
          </p:cNvPr>
          <p:cNvSpPr txBox="1"/>
          <p:nvPr/>
        </p:nvSpPr>
        <p:spPr>
          <a:xfrm>
            <a:off x="381000" y="76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VFR Flyways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EB299-D9DE-111C-85E3-2260AAEC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607926"/>
            <a:ext cx="824752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8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4533-6559-4170-8B65-7C03527434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Tour of </a:t>
            </a:r>
            <a:r>
              <a:rPr lang="en-US" dirty="0" err="1"/>
              <a:t>SkyVector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EFF95-1705-47F0-94A2-C9C05D154A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www.skyvector.com</a:t>
            </a:r>
          </a:p>
        </p:txBody>
      </p:sp>
    </p:spTree>
    <p:extLst>
      <p:ext uri="{BB962C8B-B14F-4D97-AF65-F5344CB8AC3E}">
        <p14:creationId xmlns:p14="http://schemas.microsoft.com/office/powerpoint/2010/main" val="372014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3181C-8ED9-455C-2CF9-342E3806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025"/>
            <a:ext cx="9144000" cy="561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5DADD-21D0-4F05-B7E4-49C42C09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5" y="0"/>
            <a:ext cx="8534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9304F-380A-4B4C-6DCD-FD8E6B49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51"/>
            <a:ext cx="9144000" cy="67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5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7F5C0-0547-1FF3-1033-B0D67124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" y="0"/>
            <a:ext cx="912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2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942DA-1DB1-8961-315E-66952419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99"/>
            <a:ext cx="9144000" cy="668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7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P_G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P_GS" id="{079A86E7-CC61-4BBD-822A-0163D971AF0F}" vid="{92F73DD0-79E2-4CEA-9553-F0A401646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CSP_GS</Template>
  <TotalTime>6054</TotalTime>
  <Words>475</Words>
  <Application>Microsoft Office PowerPoint</Application>
  <PresentationFormat>On-screen Show (4:3)</PresentationFormat>
  <Paragraphs>111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Century Gothic</vt:lpstr>
      <vt:lpstr>Times New Roman</vt:lpstr>
      <vt:lpstr>Wingdings 3</vt:lpstr>
      <vt:lpstr>CSP_GS</vt:lpstr>
      <vt:lpstr>CorelPhotoPaint.Image.7</vt:lpstr>
      <vt:lpstr>Aviation Charts</vt:lpstr>
      <vt:lpstr>Sectional Chart</vt:lpstr>
      <vt:lpstr>Terminal Area Chart (TAC)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48 Chart Supplements</vt:lpstr>
      <vt:lpstr>Online Browse/Search</vt:lpstr>
      <vt:lpstr>Online Browse/Search</vt:lpstr>
      <vt:lpstr>PowerPoint Presentation</vt:lpstr>
      <vt:lpstr>PowerPoint Presentation</vt:lpstr>
      <vt:lpstr>PowerPoint Presentation</vt:lpstr>
      <vt:lpstr>Round to Flat</vt:lpstr>
      <vt:lpstr>PowerPoint Presentation</vt:lpstr>
      <vt:lpstr>Latitude and Longitude</vt:lpstr>
      <vt:lpstr>PowerPoint Presentation</vt:lpstr>
      <vt:lpstr>Latitude and Longitude</vt:lpstr>
      <vt:lpstr>Latitude and Longitude</vt:lpstr>
      <vt:lpstr>Latitude and Longitude</vt:lpstr>
      <vt:lpstr>Quadrangles</vt:lpstr>
      <vt:lpstr>Maximum Elevation Figure (MEF)</vt:lpstr>
      <vt:lpstr>World Time Zones</vt:lpstr>
      <vt:lpstr>United States Time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Tour of SkyVector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Rod Machado</dc:creator>
  <cp:lastModifiedBy>Kathy Harkness</cp:lastModifiedBy>
  <cp:revision>48</cp:revision>
  <dcterms:created xsi:type="dcterms:W3CDTF">1998-10-01T16:36:45Z</dcterms:created>
  <dcterms:modified xsi:type="dcterms:W3CDTF">2026-02-19T23:16:58Z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C:\My Download Files\Ch-10</vt:lpwstr>
  </property>
</Properties>
</file>