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sldIdLst>
    <p:sldId id="256" r:id="rId2"/>
    <p:sldId id="278" r:id="rId3"/>
    <p:sldId id="279" r:id="rId4"/>
    <p:sldId id="280" r:id="rId5"/>
    <p:sldId id="281" r:id="rId6"/>
    <p:sldId id="282" r:id="rId7"/>
    <p:sldId id="260" r:id="rId8"/>
    <p:sldId id="257" r:id="rId9"/>
    <p:sldId id="290" r:id="rId10"/>
    <p:sldId id="283" r:id="rId11"/>
    <p:sldId id="314" r:id="rId12"/>
    <p:sldId id="293" r:id="rId13"/>
    <p:sldId id="294" r:id="rId14"/>
    <p:sldId id="291" r:id="rId15"/>
    <p:sldId id="285" r:id="rId16"/>
    <p:sldId id="259" r:id="rId17"/>
    <p:sldId id="262" r:id="rId18"/>
    <p:sldId id="288" r:id="rId19"/>
    <p:sldId id="264" r:id="rId20"/>
    <p:sldId id="267" r:id="rId21"/>
    <p:sldId id="287" r:id="rId22"/>
    <p:sldId id="286" r:id="rId23"/>
    <p:sldId id="289" r:id="rId24"/>
    <p:sldId id="31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0F5"/>
    <a:srgbClr val="F5E2A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CEE5D-AF5E-4BAD-846F-FB1A6CE4FA09}" v="18" dt="2023-03-15T03:43:25.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45" autoAdjust="0"/>
    <p:restoredTop sz="90929"/>
  </p:normalViewPr>
  <p:slideViewPr>
    <p:cSldViewPr>
      <p:cViewPr varScale="1">
        <p:scale>
          <a:sx n="87" d="100"/>
          <a:sy n="87" d="100"/>
        </p:scale>
        <p:origin x="2034"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Tree>
    <p:extLst>
      <p:ext uri="{BB962C8B-B14F-4D97-AF65-F5344CB8AC3E}">
        <p14:creationId xmlns:p14="http://schemas.microsoft.com/office/powerpoint/2010/main" val="1432053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DE2C379-C4F8-45B7-8B40-106032754113}" type="slidenum">
              <a:rPr lang="en-US" altLang="en-US" smtClean="0"/>
              <a:pPr/>
              <a:t>‹#›</a:t>
            </a:fld>
            <a:endParaRPr lang="en-US" altLang="en-US"/>
          </a:p>
        </p:txBody>
      </p:sp>
    </p:spTree>
    <p:extLst>
      <p:ext uri="{BB962C8B-B14F-4D97-AF65-F5344CB8AC3E}">
        <p14:creationId xmlns:p14="http://schemas.microsoft.com/office/powerpoint/2010/main" val="232182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DE2C379-C4F8-45B7-8B40-106032754113}" type="slidenum">
              <a:rPr lang="en-US" altLang="en-US" smtClean="0"/>
              <a:pPr/>
              <a:t>‹#›</a:t>
            </a:fld>
            <a:endParaRPr lang="en-US" altLang="en-US"/>
          </a:p>
        </p:txBody>
      </p:sp>
    </p:spTree>
    <p:extLst>
      <p:ext uri="{BB962C8B-B14F-4D97-AF65-F5344CB8AC3E}">
        <p14:creationId xmlns:p14="http://schemas.microsoft.com/office/powerpoint/2010/main" val="4112143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DE2C379-C4F8-45B7-8B40-106032754113}" type="slidenum">
              <a:rPr lang="en-US" altLang="en-US" smtClean="0"/>
              <a:pPr/>
              <a:t>‹#›</a:t>
            </a:fld>
            <a:endParaRPr lang="en-US" alt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793086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DE2C379-C4F8-45B7-8B40-106032754113}" type="slidenum">
              <a:rPr lang="en-US" altLang="en-US" smtClean="0"/>
              <a:pPr/>
              <a:t>‹#›</a:t>
            </a:fld>
            <a:endParaRPr lang="en-US" altLang="en-US"/>
          </a:p>
        </p:txBody>
      </p:sp>
    </p:spTree>
    <p:extLst>
      <p:ext uri="{BB962C8B-B14F-4D97-AF65-F5344CB8AC3E}">
        <p14:creationId xmlns:p14="http://schemas.microsoft.com/office/powerpoint/2010/main" val="3114103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en-US"/>
          </a:p>
        </p:txBody>
      </p:sp>
      <p:sp>
        <p:nvSpPr>
          <p:cNvPr id="4"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DE2C379-C4F8-45B7-8B40-106032754113}" type="slidenum">
              <a:rPr lang="en-US" altLang="en-US" smtClean="0"/>
              <a:pPr/>
              <a:t>‹#›</a:t>
            </a:fld>
            <a:endParaRPr lang="en-US" altLang="en-US"/>
          </a:p>
        </p:txBody>
      </p:sp>
    </p:spTree>
    <p:extLst>
      <p:ext uri="{BB962C8B-B14F-4D97-AF65-F5344CB8AC3E}">
        <p14:creationId xmlns:p14="http://schemas.microsoft.com/office/powerpoint/2010/main" val="1351617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en-US"/>
          </a:p>
        </p:txBody>
      </p:sp>
      <p:sp>
        <p:nvSpPr>
          <p:cNvPr id="4"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DE2C379-C4F8-45B7-8B40-106032754113}" type="slidenum">
              <a:rPr lang="en-US" altLang="en-US" smtClean="0"/>
              <a:pPr/>
              <a:t>‹#›</a:t>
            </a:fld>
            <a:endParaRPr lang="en-US" altLang="en-US"/>
          </a:p>
        </p:txBody>
      </p:sp>
    </p:spTree>
    <p:extLst>
      <p:ext uri="{BB962C8B-B14F-4D97-AF65-F5344CB8AC3E}">
        <p14:creationId xmlns:p14="http://schemas.microsoft.com/office/powerpoint/2010/main" val="1866776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3C441AA-4957-4287-8741-083B60D274EC}" type="slidenum">
              <a:rPr lang="en-US" altLang="en-US" smtClean="0"/>
              <a:pPr/>
              <a:t>‹#›</a:t>
            </a:fld>
            <a:endParaRPr lang="en-US" altLang="en-US"/>
          </a:p>
        </p:txBody>
      </p:sp>
    </p:spTree>
    <p:extLst>
      <p:ext uri="{BB962C8B-B14F-4D97-AF65-F5344CB8AC3E}">
        <p14:creationId xmlns:p14="http://schemas.microsoft.com/office/powerpoint/2010/main" val="3760284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E874644-E5A8-405C-9DE8-AF113B82069C}" type="slidenum">
              <a:rPr lang="en-US" altLang="en-US" smtClean="0"/>
              <a:pPr/>
              <a:t>‹#›</a:t>
            </a:fld>
            <a:endParaRPr lang="en-US" altLang="en-US"/>
          </a:p>
        </p:txBody>
      </p:sp>
    </p:spTree>
    <p:extLst>
      <p:ext uri="{BB962C8B-B14F-4D97-AF65-F5344CB8AC3E}">
        <p14:creationId xmlns:p14="http://schemas.microsoft.com/office/powerpoint/2010/main" val="43522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Tree>
    <p:extLst>
      <p:ext uri="{BB962C8B-B14F-4D97-AF65-F5344CB8AC3E}">
        <p14:creationId xmlns:p14="http://schemas.microsoft.com/office/powerpoint/2010/main" val="3437283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DDD3F0C-EB6D-4FB3-9A03-2CBDCBA532C9}" type="slidenum">
              <a:rPr lang="en-US" altLang="en-US" smtClean="0"/>
              <a:pPr/>
              <a:t>‹#›</a:t>
            </a:fld>
            <a:endParaRPr lang="en-US" altLang="en-US"/>
          </a:p>
        </p:txBody>
      </p:sp>
    </p:spTree>
    <p:extLst>
      <p:ext uri="{BB962C8B-B14F-4D97-AF65-F5344CB8AC3E}">
        <p14:creationId xmlns:p14="http://schemas.microsoft.com/office/powerpoint/2010/main" val="1189588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42B698A-5673-4934-AF49-EDCB28BC9626}" type="slidenum">
              <a:rPr lang="en-US" altLang="en-US" smtClean="0"/>
              <a:pPr/>
              <a:t>‹#›</a:t>
            </a:fld>
            <a:endParaRPr lang="en-US" altLang="en-US"/>
          </a:p>
        </p:txBody>
      </p:sp>
    </p:spTree>
    <p:extLst>
      <p:ext uri="{BB962C8B-B14F-4D97-AF65-F5344CB8AC3E}">
        <p14:creationId xmlns:p14="http://schemas.microsoft.com/office/powerpoint/2010/main" val="771856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3A63113C-BB33-487D-B500-570E2F8687EC}" type="slidenum">
              <a:rPr lang="en-US" altLang="en-US" smtClean="0"/>
              <a:pPr/>
              <a:t>‹#›</a:t>
            </a:fld>
            <a:endParaRPr lang="en-US" altLang="en-US"/>
          </a:p>
        </p:txBody>
      </p:sp>
    </p:spTree>
    <p:extLst>
      <p:ext uri="{BB962C8B-B14F-4D97-AF65-F5344CB8AC3E}">
        <p14:creationId xmlns:p14="http://schemas.microsoft.com/office/powerpoint/2010/main" val="4019004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ltLang="en-US"/>
          </a:p>
        </p:txBody>
      </p:sp>
      <p:sp>
        <p:nvSpPr>
          <p:cNvPr id="5" name="Footer Placeholder 3"/>
          <p:cNvSpPr>
            <a:spLocks noGrp="1"/>
          </p:cNvSpPr>
          <p:nvPr>
            <p:ph type="ftr" sz="quarter" idx="11"/>
          </p:nvPr>
        </p:nvSpPr>
        <p:spPr/>
        <p:txBody>
          <a:bodyPr/>
          <a:lstStyle/>
          <a:p>
            <a:endParaRPr lang="en-US" altLang="en-US"/>
          </a:p>
        </p:txBody>
      </p:sp>
      <p:sp>
        <p:nvSpPr>
          <p:cNvPr id="6" name="Slide Number Placeholder 4"/>
          <p:cNvSpPr>
            <a:spLocks noGrp="1"/>
          </p:cNvSpPr>
          <p:nvPr>
            <p:ph type="sldNum" sz="quarter" idx="12"/>
          </p:nvPr>
        </p:nvSpPr>
        <p:spPr/>
        <p:txBody>
          <a:bodyPr/>
          <a:lstStyle/>
          <a:p>
            <a:fld id="{DE9E04EB-E51B-45CC-8F6F-D003CA91517F}" type="slidenum">
              <a:rPr lang="en-US" altLang="en-US" smtClean="0"/>
              <a:pPr/>
              <a:t>‹#›</a:t>
            </a:fld>
            <a:endParaRPr lang="en-US" altLang="en-US"/>
          </a:p>
        </p:txBody>
      </p:sp>
    </p:spTree>
    <p:extLst>
      <p:ext uri="{BB962C8B-B14F-4D97-AF65-F5344CB8AC3E}">
        <p14:creationId xmlns:p14="http://schemas.microsoft.com/office/powerpoint/2010/main" val="302371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ltLang="en-US"/>
          </a:p>
        </p:txBody>
      </p:sp>
      <p:sp>
        <p:nvSpPr>
          <p:cNvPr id="5" name="Footer Placeholder 2"/>
          <p:cNvSpPr>
            <a:spLocks noGrp="1"/>
          </p:cNvSpPr>
          <p:nvPr>
            <p:ph type="ftr" sz="quarter" idx="11"/>
          </p:nvPr>
        </p:nvSpPr>
        <p:spPr/>
        <p:txBody>
          <a:bodyPr/>
          <a:lstStyle/>
          <a:p>
            <a:endParaRPr lang="en-US" altLang="en-US"/>
          </a:p>
        </p:txBody>
      </p:sp>
      <p:sp>
        <p:nvSpPr>
          <p:cNvPr id="6" name="Slide Number Placeholder 3"/>
          <p:cNvSpPr>
            <a:spLocks noGrp="1"/>
          </p:cNvSpPr>
          <p:nvPr>
            <p:ph type="sldNum" sz="quarter" idx="12"/>
          </p:nvPr>
        </p:nvSpPr>
        <p:spPr/>
        <p:txBody>
          <a:bodyPr/>
          <a:lstStyle/>
          <a:p>
            <a:fld id="{EDC0FC98-C942-4CEE-8FB5-F0411562A79B}" type="slidenum">
              <a:rPr lang="en-US" altLang="en-US" smtClean="0"/>
              <a:pPr/>
              <a:t>‹#›</a:t>
            </a:fld>
            <a:endParaRPr lang="en-US" altLang="en-US"/>
          </a:p>
        </p:txBody>
      </p:sp>
    </p:spTree>
    <p:extLst>
      <p:ext uri="{BB962C8B-B14F-4D97-AF65-F5344CB8AC3E}">
        <p14:creationId xmlns:p14="http://schemas.microsoft.com/office/powerpoint/2010/main" val="1204779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ltLang="en-US"/>
          </a:p>
        </p:txBody>
      </p:sp>
      <p:sp>
        <p:nvSpPr>
          <p:cNvPr id="5" name="Footer Placeholder 5"/>
          <p:cNvSpPr>
            <a:spLocks noGrp="1"/>
          </p:cNvSpPr>
          <p:nvPr>
            <p:ph type="ftr" sz="quarter" idx="11"/>
          </p:nvPr>
        </p:nvSpPr>
        <p:spPr/>
        <p:txBody>
          <a:bodyPr/>
          <a:lstStyle/>
          <a:p>
            <a:endParaRPr lang="en-US" altLang="en-US"/>
          </a:p>
        </p:txBody>
      </p:sp>
      <p:sp>
        <p:nvSpPr>
          <p:cNvPr id="6" name="Slide Number Placeholder 6"/>
          <p:cNvSpPr>
            <a:spLocks noGrp="1"/>
          </p:cNvSpPr>
          <p:nvPr>
            <p:ph type="sldNum" sz="quarter" idx="12"/>
          </p:nvPr>
        </p:nvSpPr>
        <p:spPr/>
        <p:txBody>
          <a:bodyPr/>
          <a:lstStyle/>
          <a:p>
            <a:fld id="{31DC06D3-61FB-4CE6-A28A-6270E99D35F4}" type="slidenum">
              <a:rPr lang="en-US" altLang="en-US" smtClean="0"/>
              <a:pPr/>
              <a:t>‹#›</a:t>
            </a:fld>
            <a:endParaRPr lang="en-US" altLang="en-US"/>
          </a:p>
        </p:txBody>
      </p:sp>
    </p:spTree>
    <p:extLst>
      <p:ext uri="{BB962C8B-B14F-4D97-AF65-F5344CB8AC3E}">
        <p14:creationId xmlns:p14="http://schemas.microsoft.com/office/powerpoint/2010/main" val="116343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8D8B5A2-B57C-46EA-8CA3-7C86AE861BE2}" type="slidenum">
              <a:rPr lang="en-US" altLang="en-US" smtClean="0"/>
              <a:pPr/>
              <a:t>‹#›</a:t>
            </a:fld>
            <a:endParaRPr lang="en-US" altLang="en-US"/>
          </a:p>
        </p:txBody>
      </p:sp>
    </p:spTree>
    <p:extLst>
      <p:ext uri="{BB962C8B-B14F-4D97-AF65-F5344CB8AC3E}">
        <p14:creationId xmlns:p14="http://schemas.microsoft.com/office/powerpoint/2010/main" val="2934900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alt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lt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DE2C379-C4F8-45B7-8B40-106032754113}" type="slidenum">
              <a:rPr lang="en-US" altLang="en-US" smtClean="0"/>
              <a:pPr/>
              <a:t>‹#›</a:t>
            </a:fld>
            <a:endParaRPr lang="en-US" altLang="en-US"/>
          </a:p>
        </p:txBody>
      </p:sp>
    </p:spTree>
    <p:extLst>
      <p:ext uri="{BB962C8B-B14F-4D97-AF65-F5344CB8AC3E}">
        <p14:creationId xmlns:p14="http://schemas.microsoft.com/office/powerpoint/2010/main" val="35085031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4.bin"/><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5.bin"/><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6.bin"/><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7.bin"/><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8.bin"/><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3.bin"/><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FC7D1C1-416C-4B3C-B00C-370EC4A035E2}"/>
              </a:ext>
            </a:extLst>
          </p:cNvPr>
          <p:cNvSpPr>
            <a:spLocks noGrp="1" noChangeArrowheads="1"/>
          </p:cNvSpPr>
          <p:nvPr>
            <p:ph type="ctrTitle"/>
          </p:nvPr>
        </p:nvSpPr>
        <p:spPr>
          <a:xfrm>
            <a:off x="685800" y="2286000"/>
            <a:ext cx="7772400" cy="1143000"/>
          </a:xfrm>
        </p:spPr>
        <p:txBody>
          <a:bodyPr anchor="ctr"/>
          <a:lstStyle/>
          <a:p>
            <a:r>
              <a:rPr lang="en-US" altLang="en-US" sz="6600" dirty="0"/>
              <a:t>Electrical Systems</a:t>
            </a:r>
            <a:endParaRPr lang="en-US" altLang="en-US"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FAA197-49F4-1A4D-2EAE-B95A9811998D}"/>
              </a:ext>
            </a:extLst>
          </p:cNvPr>
          <p:cNvPicPr>
            <a:picLocks noChangeAspect="1"/>
          </p:cNvPicPr>
          <p:nvPr/>
        </p:nvPicPr>
        <p:blipFill>
          <a:blip r:embed="rId2"/>
          <a:stretch>
            <a:fillRect/>
          </a:stretch>
        </p:blipFill>
        <p:spPr>
          <a:xfrm>
            <a:off x="2286000" y="0"/>
            <a:ext cx="6858000" cy="6858000"/>
          </a:xfrm>
          <a:prstGeom prst="rect">
            <a:avLst/>
          </a:prstGeom>
        </p:spPr>
      </p:pic>
      <p:sp>
        <p:nvSpPr>
          <p:cNvPr id="2" name="Title 1">
            <a:extLst>
              <a:ext uri="{FF2B5EF4-FFF2-40B4-BE49-F238E27FC236}">
                <a16:creationId xmlns:a16="http://schemas.microsoft.com/office/drawing/2014/main" id="{8CFC7E2E-54B3-6C32-6332-5F921669D4D8}"/>
              </a:ext>
            </a:extLst>
          </p:cNvPr>
          <p:cNvSpPr>
            <a:spLocks noGrp="1"/>
          </p:cNvSpPr>
          <p:nvPr>
            <p:ph type="title"/>
          </p:nvPr>
        </p:nvSpPr>
        <p:spPr>
          <a:xfrm>
            <a:off x="0" y="0"/>
            <a:ext cx="2819400" cy="2057400"/>
          </a:xfrm>
        </p:spPr>
        <p:txBody>
          <a:bodyPr/>
          <a:lstStyle/>
          <a:p>
            <a:r>
              <a:rPr lang="en-US" dirty="0">
                <a:solidFill>
                  <a:schemeClr val="accent3"/>
                </a:solidFill>
              </a:rPr>
              <a:t>Starting the engine:</a:t>
            </a:r>
            <a:br>
              <a:rPr lang="en-US" dirty="0">
                <a:solidFill>
                  <a:schemeClr val="accent3"/>
                </a:solidFill>
              </a:rPr>
            </a:br>
            <a:r>
              <a:rPr lang="en-US" dirty="0">
                <a:solidFill>
                  <a:schemeClr val="accent3"/>
                </a:solidFill>
              </a:rPr>
              <a:t>Magnetos</a:t>
            </a:r>
          </a:p>
        </p:txBody>
      </p:sp>
    </p:spTree>
    <p:extLst>
      <p:ext uri="{BB962C8B-B14F-4D97-AF65-F5344CB8AC3E}">
        <p14:creationId xmlns:p14="http://schemas.microsoft.com/office/powerpoint/2010/main" val="312018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030A-D68A-79A1-D701-0EF59C9DF677}"/>
              </a:ext>
            </a:extLst>
          </p:cNvPr>
          <p:cNvSpPr>
            <a:spLocks noGrp="1"/>
          </p:cNvSpPr>
          <p:nvPr>
            <p:ph type="title"/>
          </p:nvPr>
        </p:nvSpPr>
        <p:spPr>
          <a:xfrm>
            <a:off x="8263" y="12043"/>
            <a:ext cx="7055380" cy="1400530"/>
          </a:xfrm>
        </p:spPr>
        <p:txBody>
          <a:bodyPr/>
          <a:lstStyle/>
          <a:p>
            <a:r>
              <a:rPr lang="en-US" dirty="0"/>
              <a:t> How magnetos work</a:t>
            </a:r>
          </a:p>
        </p:txBody>
      </p:sp>
      <p:pic>
        <p:nvPicPr>
          <p:cNvPr id="4" name="Magnetos">
            <a:hlinkClick r:id="" action="ppaction://media"/>
            <a:extLst>
              <a:ext uri="{FF2B5EF4-FFF2-40B4-BE49-F238E27FC236}">
                <a16:creationId xmlns:a16="http://schemas.microsoft.com/office/drawing/2014/main" id="{3908B64E-345F-CE3A-4132-BADC87FF96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57521"/>
            <a:ext cx="9144000" cy="5142959"/>
          </a:xfrm>
        </p:spPr>
      </p:pic>
    </p:spTree>
    <p:extLst>
      <p:ext uri="{BB962C8B-B14F-4D97-AF65-F5344CB8AC3E}">
        <p14:creationId xmlns:p14="http://schemas.microsoft.com/office/powerpoint/2010/main" val="10666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85D7-C1F6-26FB-0C34-61B31E6A28BF}"/>
              </a:ext>
            </a:extLst>
          </p:cNvPr>
          <p:cNvSpPr>
            <a:spLocks noGrp="1"/>
          </p:cNvSpPr>
          <p:nvPr>
            <p:ph type="title"/>
          </p:nvPr>
        </p:nvSpPr>
        <p:spPr>
          <a:xfrm>
            <a:off x="0" y="0"/>
            <a:ext cx="7055380" cy="762000"/>
          </a:xfrm>
        </p:spPr>
        <p:txBody>
          <a:bodyPr/>
          <a:lstStyle/>
          <a:p>
            <a:r>
              <a:rPr lang="en-US" dirty="0"/>
              <a:t>P-Leads and Grounding</a:t>
            </a:r>
          </a:p>
        </p:txBody>
      </p:sp>
      <p:pic>
        <p:nvPicPr>
          <p:cNvPr id="5" name="Content Placeholder 4">
            <a:extLst>
              <a:ext uri="{FF2B5EF4-FFF2-40B4-BE49-F238E27FC236}">
                <a16:creationId xmlns:a16="http://schemas.microsoft.com/office/drawing/2014/main" id="{7B558C96-3F98-1AFF-502A-7D29A88BE1FB}"/>
              </a:ext>
            </a:extLst>
          </p:cNvPr>
          <p:cNvPicPr>
            <a:picLocks noGrp="1" noChangeAspect="1"/>
          </p:cNvPicPr>
          <p:nvPr>
            <p:ph idx="1"/>
          </p:nvPr>
        </p:nvPicPr>
        <p:blipFill>
          <a:blip r:embed="rId2"/>
          <a:stretch>
            <a:fillRect/>
          </a:stretch>
        </p:blipFill>
        <p:spPr>
          <a:xfrm>
            <a:off x="0" y="1143000"/>
            <a:ext cx="9144000" cy="5243160"/>
          </a:xfrm>
        </p:spPr>
      </p:pic>
      <p:sp>
        <p:nvSpPr>
          <p:cNvPr id="3" name="Oval 2">
            <a:extLst>
              <a:ext uri="{FF2B5EF4-FFF2-40B4-BE49-F238E27FC236}">
                <a16:creationId xmlns:a16="http://schemas.microsoft.com/office/drawing/2014/main" id="{18A12168-3172-F5F4-CA59-A3760BB308F1}"/>
              </a:ext>
            </a:extLst>
          </p:cNvPr>
          <p:cNvSpPr/>
          <p:nvPr/>
        </p:nvSpPr>
        <p:spPr>
          <a:xfrm>
            <a:off x="3276600" y="5257800"/>
            <a:ext cx="914400" cy="690390"/>
          </a:xfrm>
          <a:prstGeom prst="ellipse">
            <a:avLst/>
          </a:prstGeom>
          <a:solidFill>
            <a:srgbClr val="F8C0F5">
              <a:alpha val="2470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14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85D7-C1F6-26FB-0C34-61B31E6A28BF}"/>
              </a:ext>
            </a:extLst>
          </p:cNvPr>
          <p:cNvSpPr>
            <a:spLocks noGrp="1"/>
          </p:cNvSpPr>
          <p:nvPr>
            <p:ph type="title"/>
          </p:nvPr>
        </p:nvSpPr>
        <p:spPr>
          <a:xfrm>
            <a:off x="0" y="0"/>
            <a:ext cx="7055380" cy="762000"/>
          </a:xfrm>
        </p:spPr>
        <p:txBody>
          <a:bodyPr/>
          <a:lstStyle/>
          <a:p>
            <a:r>
              <a:rPr lang="en-US" dirty="0"/>
              <a:t>P-Leads and Grounding</a:t>
            </a:r>
          </a:p>
        </p:txBody>
      </p:sp>
      <p:pic>
        <p:nvPicPr>
          <p:cNvPr id="7" name="Content Placeholder 6">
            <a:extLst>
              <a:ext uri="{FF2B5EF4-FFF2-40B4-BE49-F238E27FC236}">
                <a16:creationId xmlns:a16="http://schemas.microsoft.com/office/drawing/2014/main" id="{9E2F0E8D-88FA-6685-84E5-703A8BE1CB15}"/>
              </a:ext>
            </a:extLst>
          </p:cNvPr>
          <p:cNvPicPr>
            <a:picLocks noGrp="1" noChangeAspect="1"/>
          </p:cNvPicPr>
          <p:nvPr>
            <p:ph idx="1"/>
          </p:nvPr>
        </p:nvPicPr>
        <p:blipFill>
          <a:blip r:embed="rId2"/>
          <a:stretch>
            <a:fillRect/>
          </a:stretch>
        </p:blipFill>
        <p:spPr>
          <a:xfrm>
            <a:off x="0" y="1295400"/>
            <a:ext cx="9144000" cy="5355250"/>
          </a:xfrm>
        </p:spPr>
      </p:pic>
      <p:sp>
        <p:nvSpPr>
          <p:cNvPr id="3" name="Oval 2">
            <a:extLst>
              <a:ext uri="{FF2B5EF4-FFF2-40B4-BE49-F238E27FC236}">
                <a16:creationId xmlns:a16="http://schemas.microsoft.com/office/drawing/2014/main" id="{EA2258FE-125A-EA26-A8EE-1E1E0E09F5A8}"/>
              </a:ext>
            </a:extLst>
          </p:cNvPr>
          <p:cNvSpPr/>
          <p:nvPr/>
        </p:nvSpPr>
        <p:spPr>
          <a:xfrm>
            <a:off x="2362200" y="4102015"/>
            <a:ext cx="914400" cy="690390"/>
          </a:xfrm>
          <a:prstGeom prst="ellipse">
            <a:avLst/>
          </a:prstGeom>
          <a:solidFill>
            <a:srgbClr val="F8C0F5">
              <a:alpha val="2470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A5BB73F-FA04-7E42-E3AF-322E8CC9450A}"/>
              </a:ext>
            </a:extLst>
          </p:cNvPr>
          <p:cNvSpPr/>
          <p:nvPr/>
        </p:nvSpPr>
        <p:spPr>
          <a:xfrm>
            <a:off x="2895600" y="2895600"/>
            <a:ext cx="914400" cy="690390"/>
          </a:xfrm>
          <a:prstGeom prst="ellipse">
            <a:avLst/>
          </a:prstGeom>
          <a:solidFill>
            <a:srgbClr val="F8C0F5">
              <a:alpha val="2470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1218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7E2E-54B3-6C32-6332-5F921669D4D8}"/>
              </a:ext>
            </a:extLst>
          </p:cNvPr>
          <p:cNvSpPr>
            <a:spLocks noGrp="1"/>
          </p:cNvSpPr>
          <p:nvPr>
            <p:ph type="title"/>
          </p:nvPr>
        </p:nvSpPr>
        <p:spPr>
          <a:xfrm>
            <a:off x="0" y="0"/>
            <a:ext cx="8049690" cy="1400530"/>
          </a:xfrm>
        </p:spPr>
        <p:txBody>
          <a:bodyPr/>
          <a:lstStyle/>
          <a:p>
            <a:r>
              <a:rPr lang="en-US" dirty="0"/>
              <a:t>Replenishing the battery:</a:t>
            </a:r>
            <a:br>
              <a:rPr lang="en-US" dirty="0"/>
            </a:br>
            <a:r>
              <a:rPr lang="en-US" dirty="0"/>
              <a:t>generators and alternators</a:t>
            </a:r>
          </a:p>
        </p:txBody>
      </p:sp>
      <p:pic>
        <p:nvPicPr>
          <p:cNvPr id="5" name="Picture 4">
            <a:extLst>
              <a:ext uri="{FF2B5EF4-FFF2-40B4-BE49-F238E27FC236}">
                <a16:creationId xmlns:a16="http://schemas.microsoft.com/office/drawing/2014/main" id="{91721BE6-D49B-A172-6066-DF8A41A652A9}"/>
              </a:ext>
            </a:extLst>
          </p:cNvPr>
          <p:cNvPicPr>
            <a:picLocks noChangeAspect="1"/>
          </p:cNvPicPr>
          <p:nvPr/>
        </p:nvPicPr>
        <p:blipFill>
          <a:blip r:embed="rId2"/>
          <a:stretch>
            <a:fillRect/>
          </a:stretch>
        </p:blipFill>
        <p:spPr>
          <a:xfrm>
            <a:off x="228600" y="1400530"/>
            <a:ext cx="8606254" cy="5333022"/>
          </a:xfrm>
          <a:prstGeom prst="rect">
            <a:avLst/>
          </a:prstGeom>
        </p:spPr>
      </p:pic>
    </p:spTree>
    <p:extLst>
      <p:ext uri="{BB962C8B-B14F-4D97-AF65-F5344CB8AC3E}">
        <p14:creationId xmlns:p14="http://schemas.microsoft.com/office/powerpoint/2010/main" val="3856664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19E5-67F6-9E09-0705-D0B119C66902}"/>
              </a:ext>
            </a:extLst>
          </p:cNvPr>
          <p:cNvSpPr>
            <a:spLocks noGrp="1"/>
          </p:cNvSpPr>
          <p:nvPr>
            <p:ph type="title"/>
          </p:nvPr>
        </p:nvSpPr>
        <p:spPr>
          <a:xfrm>
            <a:off x="152400" y="76200"/>
            <a:ext cx="7055380" cy="766482"/>
          </a:xfrm>
        </p:spPr>
        <p:txBody>
          <a:bodyPr/>
          <a:lstStyle/>
          <a:p>
            <a:r>
              <a:rPr lang="en-US" dirty="0"/>
              <a:t>Alternators vs. Generators</a:t>
            </a:r>
          </a:p>
        </p:txBody>
      </p:sp>
      <p:sp>
        <p:nvSpPr>
          <p:cNvPr id="3" name="Content Placeholder 2">
            <a:extLst>
              <a:ext uri="{FF2B5EF4-FFF2-40B4-BE49-F238E27FC236}">
                <a16:creationId xmlns:a16="http://schemas.microsoft.com/office/drawing/2014/main" id="{99B248BC-3298-9D30-240E-9579E18EC36D}"/>
              </a:ext>
            </a:extLst>
          </p:cNvPr>
          <p:cNvSpPr>
            <a:spLocks noGrp="1"/>
          </p:cNvSpPr>
          <p:nvPr>
            <p:ph idx="1"/>
          </p:nvPr>
        </p:nvSpPr>
        <p:spPr>
          <a:xfrm>
            <a:off x="827700" y="1295401"/>
            <a:ext cx="7706700" cy="4953006"/>
          </a:xfrm>
        </p:spPr>
        <p:txBody>
          <a:bodyPr>
            <a:noAutofit/>
          </a:bodyPr>
          <a:lstStyle/>
          <a:p>
            <a:r>
              <a:rPr lang="en-US" sz="2400" b="0" i="0" dirty="0">
                <a:effectLst/>
                <a:latin typeface="Google Sans"/>
              </a:rPr>
              <a:t>An alternator is a device that converts mechanical energy into alternating current electrical energy. </a:t>
            </a:r>
          </a:p>
          <a:p>
            <a:r>
              <a:rPr lang="en-US" sz="2400" b="0" i="0" dirty="0">
                <a:effectLst/>
                <a:latin typeface="Google Sans"/>
              </a:rPr>
              <a:t>A generator is a mechanical device that converts mechanical energy to either alternating or direct current electrical energy. </a:t>
            </a:r>
          </a:p>
          <a:p>
            <a:r>
              <a:rPr lang="en-US" sz="2400" dirty="0">
                <a:latin typeface="Google Sans"/>
              </a:rPr>
              <a:t>Therefore: all generators are alternators, but not all alternators are generators.</a:t>
            </a:r>
          </a:p>
          <a:p>
            <a:r>
              <a:rPr lang="en-US" sz="2400" dirty="0">
                <a:latin typeface="Google Sans"/>
              </a:rPr>
              <a:t>From a pilot’s point of view, think of them as the same thing: an engine-driven accessory which converts rotational energy from the crankshaft into electricity to both power electrical components in the airplane and to recharge the battery.</a:t>
            </a:r>
            <a:endParaRPr lang="en-US" sz="2400" dirty="0"/>
          </a:p>
        </p:txBody>
      </p:sp>
    </p:spTree>
    <p:extLst>
      <p:ext uri="{BB962C8B-B14F-4D97-AF65-F5344CB8AC3E}">
        <p14:creationId xmlns:p14="http://schemas.microsoft.com/office/powerpoint/2010/main" val="3948105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123" name="Object 3">
            <a:extLst>
              <a:ext uri="{FF2B5EF4-FFF2-40B4-BE49-F238E27FC236}">
                <a16:creationId xmlns:a16="http://schemas.microsoft.com/office/drawing/2014/main" id="{1236DD87-2958-4702-836C-8CB5904C1EE1}"/>
              </a:ext>
            </a:extLst>
          </p:cNvPr>
          <p:cNvGraphicFramePr>
            <a:graphicFrameLocks noChangeAspect="1"/>
          </p:cNvGraphicFramePr>
          <p:nvPr>
            <p:extLst>
              <p:ext uri="{D42A27DB-BD31-4B8C-83A1-F6EECF244321}">
                <p14:modId xmlns:p14="http://schemas.microsoft.com/office/powerpoint/2010/main" val="1847231168"/>
              </p:ext>
            </p:extLst>
          </p:nvPr>
        </p:nvGraphicFramePr>
        <p:xfrm>
          <a:off x="0" y="460375"/>
          <a:ext cx="9144000" cy="5937250"/>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5123" name="Object 3">
                        <a:extLst>
                          <a:ext uri="{FF2B5EF4-FFF2-40B4-BE49-F238E27FC236}">
                            <a16:creationId xmlns:a16="http://schemas.microsoft.com/office/drawing/2014/main" id="{1236DD87-2958-4702-836C-8CB5904C1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75"/>
                        <a:ext cx="9144000" cy="59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 name="Straight Arrow Connector 2">
            <a:extLst>
              <a:ext uri="{FF2B5EF4-FFF2-40B4-BE49-F238E27FC236}">
                <a16:creationId xmlns:a16="http://schemas.microsoft.com/office/drawing/2014/main" id="{DB65DD91-5899-8F0F-0356-D266F6A51F3E}"/>
              </a:ext>
            </a:extLst>
          </p:cNvPr>
          <p:cNvCxnSpPr/>
          <p:nvPr/>
        </p:nvCxnSpPr>
        <p:spPr>
          <a:xfrm flipV="1">
            <a:off x="3810000" y="1828800"/>
            <a:ext cx="0" cy="1828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C48A53F-EDA2-2C04-91FC-DC40B4962D18}"/>
              </a:ext>
            </a:extLst>
          </p:cNvPr>
          <p:cNvCxnSpPr>
            <a:cxnSpLocks/>
          </p:cNvCxnSpPr>
          <p:nvPr/>
        </p:nvCxnSpPr>
        <p:spPr>
          <a:xfrm>
            <a:off x="4191000" y="4648200"/>
            <a:ext cx="0" cy="1066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CB4D6F68-5B05-5C74-1BE1-C16FBE0833DB}"/>
              </a:ext>
            </a:extLst>
          </p:cNvPr>
          <p:cNvSpPr/>
          <p:nvPr/>
        </p:nvSpPr>
        <p:spPr>
          <a:xfrm rot="13245618">
            <a:off x="2867028" y="3805010"/>
            <a:ext cx="2966778" cy="2372180"/>
          </a:xfrm>
          <a:prstGeom prst="arc">
            <a:avLst>
              <a:gd name="adj1" fmla="val 16200000"/>
              <a:gd name="adj2" fmla="val 45838"/>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195" name="Object 3">
            <a:extLst>
              <a:ext uri="{FF2B5EF4-FFF2-40B4-BE49-F238E27FC236}">
                <a16:creationId xmlns:a16="http://schemas.microsoft.com/office/drawing/2014/main" id="{CD9CD5D5-B836-44E5-946D-378814156109}"/>
              </a:ext>
            </a:extLst>
          </p:cNvPr>
          <p:cNvGraphicFramePr>
            <a:graphicFrameLocks noChangeAspect="1"/>
          </p:cNvGraphicFramePr>
          <p:nvPr>
            <p:extLst>
              <p:ext uri="{D42A27DB-BD31-4B8C-83A1-F6EECF244321}">
                <p14:modId xmlns:p14="http://schemas.microsoft.com/office/powerpoint/2010/main" val="3503667686"/>
              </p:ext>
            </p:extLst>
          </p:nvPr>
        </p:nvGraphicFramePr>
        <p:xfrm>
          <a:off x="0" y="460035"/>
          <a:ext cx="9144000" cy="5937931"/>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8195" name="Object 3">
                        <a:extLst>
                          <a:ext uri="{FF2B5EF4-FFF2-40B4-BE49-F238E27FC236}">
                            <a16:creationId xmlns:a16="http://schemas.microsoft.com/office/drawing/2014/main" id="{CD9CD5D5-B836-44E5-946D-378814156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035"/>
                        <a:ext cx="9144000" cy="5937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BD00D-CA0B-1826-7C22-677E05709FF4}"/>
              </a:ext>
            </a:extLst>
          </p:cNvPr>
          <p:cNvSpPr>
            <a:spLocks noGrp="1"/>
          </p:cNvSpPr>
          <p:nvPr>
            <p:ph type="title"/>
          </p:nvPr>
        </p:nvSpPr>
        <p:spPr>
          <a:xfrm>
            <a:off x="484710" y="452718"/>
            <a:ext cx="7055380" cy="766482"/>
          </a:xfrm>
        </p:spPr>
        <p:txBody>
          <a:bodyPr/>
          <a:lstStyle/>
          <a:p>
            <a:r>
              <a:rPr lang="en-US" dirty="0"/>
              <a:t>Ammeter vs </a:t>
            </a:r>
            <a:r>
              <a:rPr lang="en-US" dirty="0" err="1"/>
              <a:t>Loadmeter</a:t>
            </a:r>
            <a:endParaRPr lang="en-US" dirty="0"/>
          </a:p>
        </p:txBody>
      </p:sp>
      <p:pic>
        <p:nvPicPr>
          <p:cNvPr id="4" name="Picture 3" descr="A picture containing text, device, meter">
            <a:extLst>
              <a:ext uri="{FF2B5EF4-FFF2-40B4-BE49-F238E27FC236}">
                <a16:creationId xmlns:a16="http://schemas.microsoft.com/office/drawing/2014/main" id="{EDC70649-B8B4-7637-044B-09D6447E6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913965"/>
            <a:ext cx="6858000" cy="3496235"/>
          </a:xfrm>
          <a:prstGeom prst="rect">
            <a:avLst/>
          </a:prstGeom>
        </p:spPr>
      </p:pic>
    </p:spTree>
    <p:extLst>
      <p:ext uri="{BB962C8B-B14F-4D97-AF65-F5344CB8AC3E}">
        <p14:creationId xmlns:p14="http://schemas.microsoft.com/office/powerpoint/2010/main" val="518560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245" name="Object 5">
            <a:extLst>
              <a:ext uri="{FF2B5EF4-FFF2-40B4-BE49-F238E27FC236}">
                <a16:creationId xmlns:a16="http://schemas.microsoft.com/office/drawing/2014/main" id="{6470C70D-F769-41F6-BB8E-7E52CDD1F9D9}"/>
              </a:ext>
            </a:extLst>
          </p:cNvPr>
          <p:cNvGraphicFramePr>
            <a:graphicFrameLocks noChangeAspect="1"/>
          </p:cNvGraphicFramePr>
          <p:nvPr>
            <p:extLst>
              <p:ext uri="{D42A27DB-BD31-4B8C-83A1-F6EECF244321}">
                <p14:modId xmlns:p14="http://schemas.microsoft.com/office/powerpoint/2010/main" val="1902092390"/>
              </p:ext>
            </p:extLst>
          </p:nvPr>
        </p:nvGraphicFramePr>
        <p:xfrm>
          <a:off x="0" y="460035"/>
          <a:ext cx="9144000" cy="5937931"/>
        </p:xfrm>
        <a:graphic>
          <a:graphicData uri="http://schemas.openxmlformats.org/presentationml/2006/ole">
            <mc:AlternateContent xmlns:mc="http://schemas.openxmlformats.org/markup-compatibility/2006">
              <mc:Choice xmlns:v="urn:schemas-microsoft-com:vml" Requires="v">
                <p:oleObj name="CorelPhotoPaint.Image.7" r:id="rId2" imgW="7038095" imgH="4571429" progId="CorelPhotoPaint.Image.7">
                  <p:embed/>
                </p:oleObj>
              </mc:Choice>
              <mc:Fallback>
                <p:oleObj name="CorelPhotoPaint.Image.7" r:id="rId2" imgW="7038095" imgH="4571429" progId="CorelPhotoPaint.Image.7">
                  <p:embed/>
                  <p:pic>
                    <p:nvPicPr>
                      <p:cNvPr id="10245" name="Object 5">
                        <a:extLst>
                          <a:ext uri="{FF2B5EF4-FFF2-40B4-BE49-F238E27FC236}">
                            <a16:creationId xmlns:a16="http://schemas.microsoft.com/office/drawing/2014/main" id="{6470C70D-F769-41F6-BB8E-7E52CDD1F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035"/>
                        <a:ext cx="9144000" cy="593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DB2C-6533-3365-F101-9275F9E886B2}"/>
              </a:ext>
            </a:extLst>
          </p:cNvPr>
          <p:cNvSpPr>
            <a:spLocks noGrp="1"/>
          </p:cNvSpPr>
          <p:nvPr>
            <p:ph type="title"/>
          </p:nvPr>
        </p:nvSpPr>
        <p:spPr>
          <a:xfrm>
            <a:off x="327683" y="304800"/>
            <a:ext cx="7055380" cy="746604"/>
          </a:xfrm>
        </p:spPr>
        <p:txBody>
          <a:bodyPr/>
          <a:lstStyle/>
          <a:p>
            <a:r>
              <a:rPr lang="en-US" dirty="0"/>
              <a:t>Atomic basis of electricity</a:t>
            </a:r>
          </a:p>
        </p:txBody>
      </p:sp>
      <p:pic>
        <p:nvPicPr>
          <p:cNvPr id="5" name="Content Placeholder 4">
            <a:extLst>
              <a:ext uri="{FF2B5EF4-FFF2-40B4-BE49-F238E27FC236}">
                <a16:creationId xmlns:a16="http://schemas.microsoft.com/office/drawing/2014/main" id="{E56FAC07-41DB-E0BD-53E4-AE7747326A09}"/>
              </a:ext>
            </a:extLst>
          </p:cNvPr>
          <p:cNvPicPr>
            <a:picLocks noGrp="1" noChangeAspect="1"/>
          </p:cNvPicPr>
          <p:nvPr>
            <p:ph idx="1"/>
          </p:nvPr>
        </p:nvPicPr>
        <p:blipFill>
          <a:blip r:embed="rId2"/>
          <a:stretch>
            <a:fillRect/>
          </a:stretch>
        </p:blipFill>
        <p:spPr>
          <a:xfrm>
            <a:off x="-23192" y="1401338"/>
            <a:ext cx="9167191" cy="5456662"/>
          </a:xfrm>
        </p:spPr>
      </p:pic>
    </p:spTree>
    <p:extLst>
      <p:ext uri="{BB962C8B-B14F-4D97-AF65-F5344CB8AC3E}">
        <p14:creationId xmlns:p14="http://schemas.microsoft.com/office/powerpoint/2010/main" val="4038475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315" name="Object 3">
            <a:extLst>
              <a:ext uri="{FF2B5EF4-FFF2-40B4-BE49-F238E27FC236}">
                <a16:creationId xmlns:a16="http://schemas.microsoft.com/office/drawing/2014/main" id="{01A83159-A886-498A-AA06-2B0AF48803C0}"/>
              </a:ext>
            </a:extLst>
          </p:cNvPr>
          <p:cNvGraphicFramePr>
            <a:graphicFrameLocks noChangeAspect="1"/>
          </p:cNvGraphicFramePr>
          <p:nvPr>
            <p:extLst>
              <p:ext uri="{D42A27DB-BD31-4B8C-83A1-F6EECF244321}">
                <p14:modId xmlns:p14="http://schemas.microsoft.com/office/powerpoint/2010/main" val="2842542594"/>
              </p:ext>
            </p:extLst>
          </p:nvPr>
        </p:nvGraphicFramePr>
        <p:xfrm>
          <a:off x="0" y="460035"/>
          <a:ext cx="9144000" cy="5937931"/>
        </p:xfrm>
        <a:graphic>
          <a:graphicData uri="http://schemas.openxmlformats.org/presentationml/2006/ole">
            <mc:AlternateContent xmlns:mc="http://schemas.openxmlformats.org/markup-compatibility/2006">
              <mc:Choice xmlns:v="urn:schemas-microsoft-com:vml" Requires="v">
                <p:oleObj name="CorelPhotoPaint.Image.7" r:id="rId2" imgW="7038095" imgH="4571429" progId="CorelPhotoPaint.Image.7">
                  <p:embed/>
                </p:oleObj>
              </mc:Choice>
              <mc:Fallback>
                <p:oleObj name="CorelPhotoPaint.Image.7" r:id="rId2" imgW="7038095" imgH="4571429" progId="CorelPhotoPaint.Image.7">
                  <p:embed/>
                  <p:pic>
                    <p:nvPicPr>
                      <p:cNvPr id="13315" name="Object 3">
                        <a:extLst>
                          <a:ext uri="{FF2B5EF4-FFF2-40B4-BE49-F238E27FC236}">
                            <a16:creationId xmlns:a16="http://schemas.microsoft.com/office/drawing/2014/main" id="{01A83159-A886-498A-AA06-2B0AF4880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035"/>
                        <a:ext cx="9144000" cy="593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8C33-FA60-3407-8BC4-79A65F05494E}"/>
              </a:ext>
            </a:extLst>
          </p:cNvPr>
          <p:cNvSpPr>
            <a:spLocks noGrp="1"/>
          </p:cNvSpPr>
          <p:nvPr>
            <p:ph type="title"/>
          </p:nvPr>
        </p:nvSpPr>
        <p:spPr>
          <a:xfrm>
            <a:off x="439758" y="152400"/>
            <a:ext cx="7055380" cy="914400"/>
          </a:xfrm>
        </p:spPr>
        <p:txBody>
          <a:bodyPr/>
          <a:lstStyle/>
          <a:p>
            <a:r>
              <a:rPr lang="en-US" dirty="0"/>
              <a:t>Voltage Regulation</a:t>
            </a:r>
          </a:p>
        </p:txBody>
      </p:sp>
      <p:sp>
        <p:nvSpPr>
          <p:cNvPr id="3" name="Content Placeholder 2">
            <a:extLst>
              <a:ext uri="{FF2B5EF4-FFF2-40B4-BE49-F238E27FC236}">
                <a16:creationId xmlns:a16="http://schemas.microsoft.com/office/drawing/2014/main" id="{979C67CF-C0C7-D0AE-BE41-B12CC7D7FE1F}"/>
              </a:ext>
            </a:extLst>
          </p:cNvPr>
          <p:cNvSpPr>
            <a:spLocks noGrp="1"/>
          </p:cNvSpPr>
          <p:nvPr>
            <p:ph idx="1"/>
          </p:nvPr>
        </p:nvSpPr>
        <p:spPr>
          <a:xfrm>
            <a:off x="322151" y="1295400"/>
            <a:ext cx="8499697" cy="5715000"/>
          </a:xfrm>
        </p:spPr>
        <p:txBody>
          <a:bodyPr>
            <a:normAutofit/>
          </a:bodyPr>
          <a:lstStyle/>
          <a:p>
            <a:r>
              <a:rPr lang="en-US" sz="2400" dirty="0"/>
              <a:t>Unregulated, the flow back to the battery after electricity is siphoned to run the electrical components in the panel could potentially “cook” the battery resulting in permanent damage and electrical system failure</a:t>
            </a:r>
          </a:p>
          <a:p>
            <a:r>
              <a:rPr lang="en-US" sz="2400" dirty="0"/>
              <a:t>Alternators/generators incorporate a component called a “voltage regulator” to ensure that no more energy is delivered back to the battery than can be stored</a:t>
            </a:r>
          </a:p>
          <a:p>
            <a:r>
              <a:rPr lang="en-US" sz="2400" dirty="0"/>
              <a:t>If the voltage regulator fails, the alternator/generator must be shut down to prevent damage to the battery and potential electrical fires</a:t>
            </a:r>
          </a:p>
        </p:txBody>
      </p:sp>
    </p:spTree>
    <p:extLst>
      <p:ext uri="{BB962C8B-B14F-4D97-AF65-F5344CB8AC3E}">
        <p14:creationId xmlns:p14="http://schemas.microsoft.com/office/powerpoint/2010/main" val="2191035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339" name="Object 3">
            <a:extLst>
              <a:ext uri="{FF2B5EF4-FFF2-40B4-BE49-F238E27FC236}">
                <a16:creationId xmlns:a16="http://schemas.microsoft.com/office/drawing/2014/main" id="{12F07641-088A-4182-86FD-3E9D3B132244}"/>
              </a:ext>
            </a:extLst>
          </p:cNvPr>
          <p:cNvGraphicFramePr>
            <a:graphicFrameLocks noChangeAspect="1"/>
          </p:cNvGraphicFramePr>
          <p:nvPr/>
        </p:nvGraphicFramePr>
        <p:xfrm>
          <a:off x="0" y="923382"/>
          <a:ext cx="9144000" cy="5937931"/>
        </p:xfrm>
        <a:graphic>
          <a:graphicData uri="http://schemas.openxmlformats.org/presentationml/2006/ole">
            <mc:AlternateContent xmlns:mc="http://schemas.openxmlformats.org/markup-compatibility/2006">
              <mc:Choice xmlns:v="urn:schemas-microsoft-com:vml" Requires="v">
                <p:oleObj name="CorelPhotoPaint.Image.7" r:id="rId2" imgW="7038095" imgH="4571429" progId="CorelPhotoPaint.Image.7">
                  <p:embed/>
                </p:oleObj>
              </mc:Choice>
              <mc:Fallback>
                <p:oleObj name="CorelPhotoPaint.Image.7" r:id="rId2" imgW="7038095" imgH="4571429" progId="CorelPhotoPaint.Image.7">
                  <p:embed/>
                  <p:pic>
                    <p:nvPicPr>
                      <p:cNvPr id="14339" name="Object 3">
                        <a:extLst>
                          <a:ext uri="{FF2B5EF4-FFF2-40B4-BE49-F238E27FC236}">
                            <a16:creationId xmlns:a16="http://schemas.microsoft.com/office/drawing/2014/main" id="{12F07641-088A-4182-86FD-3E9D3B132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3382"/>
                        <a:ext cx="9144000" cy="593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A3569F32-EACF-8E03-3853-51D58624E9EF}"/>
              </a:ext>
            </a:extLst>
          </p:cNvPr>
          <p:cNvSpPr txBox="1"/>
          <p:nvPr/>
        </p:nvSpPr>
        <p:spPr>
          <a:xfrm>
            <a:off x="76200" y="192156"/>
            <a:ext cx="8153400" cy="646331"/>
          </a:xfrm>
          <a:prstGeom prst="rect">
            <a:avLst/>
          </a:prstGeom>
          <a:noFill/>
        </p:spPr>
        <p:txBody>
          <a:bodyPr wrap="square" rtlCol="0">
            <a:spAutoFit/>
          </a:bodyPr>
          <a:lstStyle/>
          <a:p>
            <a:r>
              <a:rPr lang="en-US" sz="3600" dirty="0"/>
              <a:t>Faulty Voltage Regulator</a:t>
            </a:r>
          </a:p>
        </p:txBody>
      </p:sp>
    </p:spTree>
    <p:extLst>
      <p:ext uri="{BB962C8B-B14F-4D97-AF65-F5344CB8AC3E}">
        <p14:creationId xmlns:p14="http://schemas.microsoft.com/office/powerpoint/2010/main" val="7465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0D50-BEA9-8F77-DD4F-B297B79927DD}"/>
              </a:ext>
            </a:extLst>
          </p:cNvPr>
          <p:cNvSpPr>
            <a:spLocks noGrp="1"/>
          </p:cNvSpPr>
          <p:nvPr>
            <p:ph type="title"/>
          </p:nvPr>
        </p:nvSpPr>
        <p:spPr>
          <a:xfrm>
            <a:off x="-16526" y="12043"/>
            <a:ext cx="8931925" cy="902357"/>
          </a:xfrm>
        </p:spPr>
        <p:txBody>
          <a:bodyPr/>
          <a:lstStyle/>
          <a:p>
            <a:r>
              <a:rPr lang="en-US" dirty="0"/>
              <a:t>Emergency Electrical Procedures</a:t>
            </a:r>
          </a:p>
        </p:txBody>
      </p:sp>
      <p:pic>
        <p:nvPicPr>
          <p:cNvPr id="7" name="Picture 6">
            <a:extLst>
              <a:ext uri="{FF2B5EF4-FFF2-40B4-BE49-F238E27FC236}">
                <a16:creationId xmlns:a16="http://schemas.microsoft.com/office/drawing/2014/main" id="{2F015EB6-F8FC-760A-C2C5-363BE56BF69F}"/>
              </a:ext>
            </a:extLst>
          </p:cNvPr>
          <p:cNvPicPr>
            <a:picLocks noChangeAspect="1"/>
          </p:cNvPicPr>
          <p:nvPr/>
        </p:nvPicPr>
        <p:blipFill>
          <a:blip r:embed="rId2"/>
          <a:stretch>
            <a:fillRect/>
          </a:stretch>
        </p:blipFill>
        <p:spPr>
          <a:xfrm>
            <a:off x="0" y="921737"/>
            <a:ext cx="4572000" cy="2583545"/>
          </a:xfrm>
          <a:prstGeom prst="rect">
            <a:avLst/>
          </a:prstGeom>
        </p:spPr>
      </p:pic>
      <p:pic>
        <p:nvPicPr>
          <p:cNvPr id="9" name="Picture 8">
            <a:extLst>
              <a:ext uri="{FF2B5EF4-FFF2-40B4-BE49-F238E27FC236}">
                <a16:creationId xmlns:a16="http://schemas.microsoft.com/office/drawing/2014/main" id="{F696435F-C05D-C46E-B3E5-745F1269DF84}"/>
              </a:ext>
            </a:extLst>
          </p:cNvPr>
          <p:cNvPicPr>
            <a:picLocks noChangeAspect="1"/>
          </p:cNvPicPr>
          <p:nvPr/>
        </p:nvPicPr>
        <p:blipFill>
          <a:blip r:embed="rId3"/>
          <a:stretch>
            <a:fillRect/>
          </a:stretch>
        </p:blipFill>
        <p:spPr>
          <a:xfrm>
            <a:off x="4585771" y="2837686"/>
            <a:ext cx="4572000" cy="4007390"/>
          </a:xfrm>
          <a:prstGeom prst="rect">
            <a:avLst/>
          </a:prstGeom>
        </p:spPr>
      </p:pic>
    </p:spTree>
    <p:extLst>
      <p:ext uri="{BB962C8B-B14F-4D97-AF65-F5344CB8AC3E}">
        <p14:creationId xmlns:p14="http://schemas.microsoft.com/office/powerpoint/2010/main" val="3702402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C33D-64A8-5374-3F60-C06FDFD53681}"/>
              </a:ext>
            </a:extLst>
          </p:cNvPr>
          <p:cNvSpPr>
            <a:spLocks noGrp="1"/>
          </p:cNvSpPr>
          <p:nvPr>
            <p:ph type="title"/>
          </p:nvPr>
        </p:nvSpPr>
        <p:spPr/>
        <p:txBody>
          <a:bodyPr/>
          <a:lstStyle/>
          <a:p>
            <a:r>
              <a:rPr lang="en-US" dirty="0"/>
              <a:t>Next time:</a:t>
            </a:r>
          </a:p>
        </p:txBody>
      </p:sp>
      <p:sp>
        <p:nvSpPr>
          <p:cNvPr id="3" name="Content Placeholder 2">
            <a:extLst>
              <a:ext uri="{FF2B5EF4-FFF2-40B4-BE49-F238E27FC236}">
                <a16:creationId xmlns:a16="http://schemas.microsoft.com/office/drawing/2014/main" id="{7EC373C1-0E0D-8F00-73A6-662178EEBCE5}"/>
              </a:ext>
            </a:extLst>
          </p:cNvPr>
          <p:cNvSpPr>
            <a:spLocks noGrp="1"/>
          </p:cNvSpPr>
          <p:nvPr>
            <p:ph idx="1"/>
          </p:nvPr>
        </p:nvSpPr>
        <p:spPr>
          <a:xfrm>
            <a:off x="656573" y="1331259"/>
            <a:ext cx="6711654" cy="5074023"/>
          </a:xfrm>
        </p:spPr>
        <p:txBody>
          <a:bodyPr>
            <a:noAutofit/>
          </a:bodyPr>
          <a:lstStyle/>
          <a:p>
            <a:r>
              <a:rPr lang="en-US" sz="2800" dirty="0"/>
              <a:t>Aeronautical Decision-Making</a:t>
            </a:r>
          </a:p>
          <a:p>
            <a:pPr lvl="1"/>
            <a:r>
              <a:rPr lang="en-US" sz="2800" dirty="0"/>
              <a:t>PHAK Chapter 2</a:t>
            </a:r>
          </a:p>
          <a:p>
            <a:pPr lvl="1"/>
            <a:r>
              <a:rPr lang="en-US" sz="2800" dirty="0"/>
              <a:t>Machado Chapter 17</a:t>
            </a:r>
          </a:p>
          <a:p>
            <a:r>
              <a:rPr lang="en-US" sz="2800" dirty="0"/>
              <a:t>Aeromedical Factors</a:t>
            </a:r>
          </a:p>
          <a:p>
            <a:pPr lvl="1"/>
            <a:r>
              <a:rPr lang="en-US" sz="2800" dirty="0"/>
              <a:t>PHAK Chapter 17</a:t>
            </a:r>
          </a:p>
          <a:p>
            <a:pPr lvl="1"/>
            <a:r>
              <a:rPr lang="en-US" sz="2800" dirty="0"/>
              <a:t>Machado Chapter 17</a:t>
            </a:r>
          </a:p>
          <a:p>
            <a:r>
              <a:rPr lang="en-US" sz="2800" dirty="0"/>
              <a:t>Quiz:</a:t>
            </a:r>
          </a:p>
          <a:p>
            <a:pPr lvl="1"/>
            <a:r>
              <a:rPr lang="en-US" sz="2800" dirty="0"/>
              <a:t>Engines</a:t>
            </a:r>
          </a:p>
          <a:p>
            <a:pPr lvl="1"/>
            <a:r>
              <a:rPr lang="en-US" sz="2800" dirty="0"/>
              <a:t>Electrical</a:t>
            </a:r>
          </a:p>
        </p:txBody>
      </p:sp>
    </p:spTree>
    <p:extLst>
      <p:ext uri="{BB962C8B-B14F-4D97-AF65-F5344CB8AC3E}">
        <p14:creationId xmlns:p14="http://schemas.microsoft.com/office/powerpoint/2010/main" val="114312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DB2C-6533-3365-F101-9275F9E886B2}"/>
              </a:ext>
            </a:extLst>
          </p:cNvPr>
          <p:cNvSpPr>
            <a:spLocks noGrp="1"/>
          </p:cNvSpPr>
          <p:nvPr>
            <p:ph type="title"/>
          </p:nvPr>
        </p:nvSpPr>
        <p:spPr>
          <a:xfrm>
            <a:off x="327683" y="304800"/>
            <a:ext cx="7055380" cy="746604"/>
          </a:xfrm>
        </p:spPr>
        <p:txBody>
          <a:bodyPr/>
          <a:lstStyle/>
          <a:p>
            <a:r>
              <a:rPr lang="en-US" dirty="0"/>
              <a:t>Law of attraction</a:t>
            </a:r>
          </a:p>
        </p:txBody>
      </p:sp>
      <p:pic>
        <p:nvPicPr>
          <p:cNvPr id="7" name="Content Placeholder 6">
            <a:extLst>
              <a:ext uri="{FF2B5EF4-FFF2-40B4-BE49-F238E27FC236}">
                <a16:creationId xmlns:a16="http://schemas.microsoft.com/office/drawing/2014/main" id="{116FC2B8-80FD-E9FA-C78B-5397F0A3419B}"/>
              </a:ext>
            </a:extLst>
          </p:cNvPr>
          <p:cNvPicPr>
            <a:picLocks noGrp="1" noChangeAspect="1"/>
          </p:cNvPicPr>
          <p:nvPr>
            <p:ph idx="1"/>
          </p:nvPr>
        </p:nvPicPr>
        <p:blipFill>
          <a:blip r:embed="rId2"/>
          <a:stretch>
            <a:fillRect/>
          </a:stretch>
        </p:blipFill>
        <p:spPr>
          <a:xfrm>
            <a:off x="0" y="2209800"/>
            <a:ext cx="9111127" cy="4644887"/>
          </a:xfrm>
        </p:spPr>
      </p:pic>
    </p:spTree>
    <p:extLst>
      <p:ext uri="{BB962C8B-B14F-4D97-AF65-F5344CB8AC3E}">
        <p14:creationId xmlns:p14="http://schemas.microsoft.com/office/powerpoint/2010/main" val="3217498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DB2C-6533-3365-F101-9275F9E886B2}"/>
              </a:ext>
            </a:extLst>
          </p:cNvPr>
          <p:cNvSpPr>
            <a:spLocks noGrp="1"/>
          </p:cNvSpPr>
          <p:nvPr>
            <p:ph type="title"/>
          </p:nvPr>
        </p:nvSpPr>
        <p:spPr>
          <a:xfrm>
            <a:off x="228600" y="152400"/>
            <a:ext cx="8077200" cy="746604"/>
          </a:xfrm>
        </p:spPr>
        <p:txBody>
          <a:bodyPr/>
          <a:lstStyle/>
          <a:p>
            <a:r>
              <a:rPr lang="en-US" dirty="0"/>
              <a:t>Outer shell is loosely bound</a:t>
            </a:r>
          </a:p>
        </p:txBody>
      </p:sp>
      <p:pic>
        <p:nvPicPr>
          <p:cNvPr id="6" name="Picture 5">
            <a:extLst>
              <a:ext uri="{FF2B5EF4-FFF2-40B4-BE49-F238E27FC236}">
                <a16:creationId xmlns:a16="http://schemas.microsoft.com/office/drawing/2014/main" id="{E5264400-CCD3-B4D2-B958-39FAD0DF9F43}"/>
              </a:ext>
            </a:extLst>
          </p:cNvPr>
          <p:cNvPicPr>
            <a:picLocks noChangeAspect="1"/>
          </p:cNvPicPr>
          <p:nvPr/>
        </p:nvPicPr>
        <p:blipFill>
          <a:blip r:embed="rId2"/>
          <a:stretch>
            <a:fillRect/>
          </a:stretch>
        </p:blipFill>
        <p:spPr>
          <a:xfrm>
            <a:off x="914400" y="1084534"/>
            <a:ext cx="7735957" cy="5751176"/>
          </a:xfrm>
          <a:prstGeom prst="rect">
            <a:avLst/>
          </a:prstGeom>
        </p:spPr>
      </p:pic>
    </p:spTree>
    <p:extLst>
      <p:ext uri="{BB962C8B-B14F-4D97-AF65-F5344CB8AC3E}">
        <p14:creationId xmlns:p14="http://schemas.microsoft.com/office/powerpoint/2010/main" val="2957955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DB2C-6533-3365-F101-9275F9E886B2}"/>
              </a:ext>
            </a:extLst>
          </p:cNvPr>
          <p:cNvSpPr>
            <a:spLocks noGrp="1"/>
          </p:cNvSpPr>
          <p:nvPr>
            <p:ph type="title"/>
          </p:nvPr>
        </p:nvSpPr>
        <p:spPr>
          <a:xfrm>
            <a:off x="228600" y="152400"/>
            <a:ext cx="8077200" cy="2133600"/>
          </a:xfrm>
        </p:spPr>
        <p:txBody>
          <a:bodyPr/>
          <a:lstStyle/>
          <a:p>
            <a:r>
              <a:rPr lang="en-US" dirty="0"/>
              <a:t>In material that is “conductive” electrons are free to flow – this is electricity</a:t>
            </a:r>
          </a:p>
        </p:txBody>
      </p:sp>
      <p:pic>
        <p:nvPicPr>
          <p:cNvPr id="4" name="Picture 3" descr="Diagram&#10;&#10;Description automatically generated">
            <a:extLst>
              <a:ext uri="{FF2B5EF4-FFF2-40B4-BE49-F238E27FC236}">
                <a16:creationId xmlns:a16="http://schemas.microsoft.com/office/drawing/2014/main" id="{6BFFA0E5-7CBB-85E8-F7D3-AA4F4A499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6" y="3581400"/>
            <a:ext cx="9144000" cy="2606040"/>
          </a:xfrm>
          <a:prstGeom prst="rect">
            <a:avLst/>
          </a:prstGeom>
        </p:spPr>
      </p:pic>
    </p:spTree>
    <p:extLst>
      <p:ext uri="{BB962C8B-B14F-4D97-AF65-F5344CB8AC3E}">
        <p14:creationId xmlns:p14="http://schemas.microsoft.com/office/powerpoint/2010/main" val="1631028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7200-1D00-7B83-F3E9-677D8B9E262E}"/>
              </a:ext>
            </a:extLst>
          </p:cNvPr>
          <p:cNvSpPr>
            <a:spLocks noGrp="1"/>
          </p:cNvSpPr>
          <p:nvPr>
            <p:ph type="title"/>
          </p:nvPr>
        </p:nvSpPr>
        <p:spPr>
          <a:xfrm>
            <a:off x="3312" y="41901"/>
            <a:ext cx="8912087" cy="720099"/>
          </a:xfrm>
        </p:spPr>
        <p:txBody>
          <a:bodyPr/>
          <a:lstStyle/>
          <a:p>
            <a:r>
              <a:rPr lang="en-US" dirty="0"/>
              <a:t>Battery</a:t>
            </a:r>
          </a:p>
        </p:txBody>
      </p:sp>
      <p:pic>
        <p:nvPicPr>
          <p:cNvPr id="5" name="Content Placeholder 4">
            <a:extLst>
              <a:ext uri="{FF2B5EF4-FFF2-40B4-BE49-F238E27FC236}">
                <a16:creationId xmlns:a16="http://schemas.microsoft.com/office/drawing/2014/main" id="{C1A42F55-6117-6BEA-F580-5E9D47B61A91}"/>
              </a:ext>
            </a:extLst>
          </p:cNvPr>
          <p:cNvPicPr>
            <a:picLocks noGrp="1" noChangeAspect="1"/>
          </p:cNvPicPr>
          <p:nvPr>
            <p:ph idx="1"/>
          </p:nvPr>
        </p:nvPicPr>
        <p:blipFill>
          <a:blip r:embed="rId2"/>
          <a:stretch>
            <a:fillRect/>
          </a:stretch>
        </p:blipFill>
        <p:spPr>
          <a:xfrm>
            <a:off x="19877" y="3962400"/>
            <a:ext cx="9011659" cy="2388784"/>
          </a:xfrm>
        </p:spPr>
      </p:pic>
      <p:sp>
        <p:nvSpPr>
          <p:cNvPr id="3" name="TextBox 2">
            <a:extLst>
              <a:ext uri="{FF2B5EF4-FFF2-40B4-BE49-F238E27FC236}">
                <a16:creationId xmlns:a16="http://schemas.microsoft.com/office/drawing/2014/main" id="{965B0CCC-A3EC-796D-E294-2C453E6FFAFB}"/>
              </a:ext>
            </a:extLst>
          </p:cNvPr>
          <p:cNvSpPr txBox="1"/>
          <p:nvPr/>
        </p:nvSpPr>
        <p:spPr>
          <a:xfrm>
            <a:off x="152400" y="1066800"/>
            <a:ext cx="8610600" cy="2600712"/>
          </a:xfrm>
          <a:prstGeom prst="rect">
            <a:avLst/>
          </a:prstGeom>
          <a:noFill/>
        </p:spPr>
        <p:txBody>
          <a:bodyPr wrap="square" rtlCol="0">
            <a:spAutoFit/>
          </a:bodyPr>
          <a:lstStyle/>
          <a:p>
            <a:pPr marL="342906" indent="-342906" defTabSz="457207">
              <a:spcBef>
                <a:spcPts val="1000"/>
              </a:spcBef>
              <a:buClr>
                <a:schemeClr val="bg2">
                  <a:lumMod val="40000"/>
                  <a:lumOff val="60000"/>
                </a:schemeClr>
              </a:buClr>
              <a:buSzPct val="80000"/>
              <a:buFont typeface="Wingdings 3" charset="2"/>
              <a:buChar char=""/>
            </a:pPr>
            <a:r>
              <a:rPr lang="en-US" sz="2400" dirty="0">
                <a:latin typeface="Google Sans"/>
                <a:ea typeface="+mj-ea"/>
                <a:cs typeface="+mj-cs"/>
              </a:rPr>
              <a:t>Electrical energy storage device with segregated + and – poles</a:t>
            </a:r>
          </a:p>
          <a:p>
            <a:pPr marL="342906" indent="-342906" defTabSz="457207">
              <a:spcBef>
                <a:spcPts val="1000"/>
              </a:spcBef>
              <a:buClr>
                <a:schemeClr val="bg2">
                  <a:lumMod val="40000"/>
                  <a:lumOff val="60000"/>
                </a:schemeClr>
              </a:buClr>
              <a:buSzPct val="80000"/>
              <a:buFont typeface="Wingdings 3" charset="2"/>
              <a:buChar char=""/>
            </a:pPr>
            <a:r>
              <a:rPr lang="en-US" sz="2400" dirty="0">
                <a:latin typeface="Google Sans"/>
                <a:ea typeface="+mj-ea"/>
                <a:cs typeface="+mj-cs"/>
              </a:rPr>
              <a:t>Provides large energy burst to start engine turning</a:t>
            </a:r>
          </a:p>
          <a:p>
            <a:pPr marL="342906" indent="-342906" defTabSz="457207">
              <a:spcBef>
                <a:spcPts val="1000"/>
              </a:spcBef>
              <a:buClr>
                <a:schemeClr val="bg2">
                  <a:lumMod val="40000"/>
                  <a:lumOff val="60000"/>
                </a:schemeClr>
              </a:buClr>
              <a:buSzPct val="80000"/>
              <a:buFont typeface="Wingdings 3" charset="2"/>
              <a:buChar char=""/>
            </a:pPr>
            <a:r>
              <a:rPr lang="en-US" sz="2400" dirty="0">
                <a:latin typeface="Google Sans"/>
                <a:ea typeface="+mj-ea"/>
                <a:cs typeface="+mj-cs"/>
              </a:rPr>
              <a:t>Receives and stores energy from generator/alternator in excess of needs of aircraft’s running electrical devices</a:t>
            </a:r>
          </a:p>
          <a:p>
            <a:pPr marL="342906" indent="-342906" defTabSz="457207">
              <a:spcBef>
                <a:spcPts val="1000"/>
              </a:spcBef>
              <a:buClr>
                <a:schemeClr val="bg2">
                  <a:lumMod val="40000"/>
                  <a:lumOff val="60000"/>
                </a:schemeClr>
              </a:buClr>
              <a:buSzPct val="80000"/>
              <a:buFont typeface="Wingdings 3" charset="2"/>
              <a:buChar char=""/>
            </a:pPr>
            <a:r>
              <a:rPr lang="en-US" sz="2400" dirty="0">
                <a:latin typeface="Google Sans"/>
                <a:ea typeface="+mj-ea"/>
                <a:cs typeface="+mj-cs"/>
              </a:rPr>
              <a:t>Provides power reserve in case alternator/generator fails</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917306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47" name="Object 3">
            <a:extLst>
              <a:ext uri="{FF2B5EF4-FFF2-40B4-BE49-F238E27FC236}">
                <a16:creationId xmlns:a16="http://schemas.microsoft.com/office/drawing/2014/main" id="{29B9C51F-28DE-4E9E-A906-3D299AE469CE}"/>
              </a:ext>
            </a:extLst>
          </p:cNvPr>
          <p:cNvGraphicFramePr>
            <a:graphicFrameLocks noChangeAspect="1"/>
          </p:cNvGraphicFramePr>
          <p:nvPr>
            <p:extLst>
              <p:ext uri="{D42A27DB-BD31-4B8C-83A1-F6EECF244321}">
                <p14:modId xmlns:p14="http://schemas.microsoft.com/office/powerpoint/2010/main" val="661289029"/>
              </p:ext>
            </p:extLst>
          </p:nvPr>
        </p:nvGraphicFramePr>
        <p:xfrm>
          <a:off x="0" y="460035"/>
          <a:ext cx="9144000" cy="5937931"/>
        </p:xfrm>
        <a:graphic>
          <a:graphicData uri="http://schemas.openxmlformats.org/presentationml/2006/ole">
            <mc:AlternateContent xmlns:mc="http://schemas.openxmlformats.org/markup-compatibility/2006">
              <mc:Choice xmlns:v="urn:schemas-microsoft-com:vml" Requires="v">
                <p:oleObj name="Clip" r:id="rId2" imgW="7038095" imgH="4571429" progId="MS_ClipArt_Gallery.2">
                  <p:embed/>
                </p:oleObj>
              </mc:Choice>
              <mc:Fallback>
                <p:oleObj name="Clip" r:id="rId2" imgW="7038095" imgH="4571429" progId="MS_ClipArt_Gallery.2">
                  <p:embed/>
                  <p:pic>
                    <p:nvPicPr>
                      <p:cNvPr id="6147" name="Object 3">
                        <a:extLst>
                          <a:ext uri="{FF2B5EF4-FFF2-40B4-BE49-F238E27FC236}">
                            <a16:creationId xmlns:a16="http://schemas.microsoft.com/office/drawing/2014/main" id="{29B9C51F-28DE-4E9E-A906-3D299AE46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035"/>
                        <a:ext cx="9144000" cy="5937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075" name="Object 3">
            <a:extLst>
              <a:ext uri="{FF2B5EF4-FFF2-40B4-BE49-F238E27FC236}">
                <a16:creationId xmlns:a16="http://schemas.microsoft.com/office/drawing/2014/main" id="{5897046C-74A8-4C6A-B5B3-52C7CCD129CD}"/>
              </a:ext>
            </a:extLst>
          </p:cNvPr>
          <p:cNvGraphicFramePr>
            <a:graphicFrameLocks noChangeAspect="1"/>
          </p:cNvGraphicFramePr>
          <p:nvPr>
            <p:extLst>
              <p:ext uri="{D42A27DB-BD31-4B8C-83A1-F6EECF244321}">
                <p14:modId xmlns:p14="http://schemas.microsoft.com/office/powerpoint/2010/main" val="79946746"/>
              </p:ext>
            </p:extLst>
          </p:nvPr>
        </p:nvGraphicFramePr>
        <p:xfrm>
          <a:off x="0" y="456013"/>
          <a:ext cx="9144000" cy="5945974"/>
        </p:xfrm>
        <a:graphic>
          <a:graphicData uri="http://schemas.openxmlformats.org/presentationml/2006/ole">
            <mc:AlternateContent xmlns:mc="http://schemas.openxmlformats.org/markup-compatibility/2006">
              <mc:Choice xmlns:v="urn:schemas-microsoft-com:vml" Requires="v">
                <p:oleObj name="Clip" r:id="rId2" imgW="7028571" imgH="4571429" progId="MS_ClipArt_Gallery.2">
                  <p:embed/>
                </p:oleObj>
              </mc:Choice>
              <mc:Fallback>
                <p:oleObj name="Clip" r:id="rId2" imgW="7028571" imgH="4571429" progId="MS_ClipArt_Gallery.2">
                  <p:embed/>
                  <p:pic>
                    <p:nvPicPr>
                      <p:cNvPr id="3075" name="Object 3">
                        <a:extLst>
                          <a:ext uri="{FF2B5EF4-FFF2-40B4-BE49-F238E27FC236}">
                            <a16:creationId xmlns:a16="http://schemas.microsoft.com/office/drawing/2014/main" id="{5897046C-74A8-4C6A-B5B3-52C7CCD12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6013"/>
                        <a:ext cx="9144000" cy="5945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9" name="Object 3">
            <a:extLst>
              <a:ext uri="{FF2B5EF4-FFF2-40B4-BE49-F238E27FC236}">
                <a16:creationId xmlns:a16="http://schemas.microsoft.com/office/drawing/2014/main" id="{CDE06FF1-81D7-4E1A-9CC8-0B977CEB11EB}"/>
              </a:ext>
            </a:extLst>
          </p:cNvPr>
          <p:cNvGraphicFramePr>
            <a:graphicFrameLocks noChangeAspect="1"/>
          </p:cNvGraphicFramePr>
          <p:nvPr/>
        </p:nvGraphicFramePr>
        <p:xfrm>
          <a:off x="0" y="472037"/>
          <a:ext cx="9144000" cy="5913927"/>
        </p:xfrm>
        <a:graphic>
          <a:graphicData uri="http://schemas.openxmlformats.org/presentationml/2006/ole">
            <mc:AlternateContent xmlns:mc="http://schemas.openxmlformats.org/markup-compatibility/2006">
              <mc:Choice xmlns:v="urn:schemas-microsoft-com:vml" Requires="v">
                <p:oleObj name="Clip" r:id="rId2" imgW="7066667" imgH="4571429" progId="MS_ClipArt_Gallery.2">
                  <p:embed/>
                </p:oleObj>
              </mc:Choice>
              <mc:Fallback>
                <p:oleObj name="Clip" r:id="rId2" imgW="7066667" imgH="4571429" progId="MS_ClipArt_Gallery.2">
                  <p:embed/>
                  <p:pic>
                    <p:nvPicPr>
                      <p:cNvPr id="4099" name="Object 3">
                        <a:extLst>
                          <a:ext uri="{FF2B5EF4-FFF2-40B4-BE49-F238E27FC236}">
                            <a16:creationId xmlns:a16="http://schemas.microsoft.com/office/drawing/2014/main" id="{CDE06FF1-81D7-4E1A-9CC8-0B977CEB1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2037"/>
                        <a:ext cx="9144000" cy="5913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144577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1215</TotalTime>
  <Words>313</Words>
  <Application>Microsoft Office PowerPoint</Application>
  <PresentationFormat>On-screen Show (4:3)</PresentationFormat>
  <Paragraphs>37</Paragraphs>
  <Slides>24</Slides>
  <Notes>0</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1" baseType="lpstr">
      <vt:lpstr>Century Gothic</vt:lpstr>
      <vt:lpstr>Google Sans</vt:lpstr>
      <vt:lpstr>Wingdings</vt:lpstr>
      <vt:lpstr>Wingdings 3</vt:lpstr>
      <vt:lpstr>Ion</vt:lpstr>
      <vt:lpstr>Clip</vt:lpstr>
      <vt:lpstr>CorelPhotoPaint.Image.7</vt:lpstr>
      <vt:lpstr>Electrical Systems</vt:lpstr>
      <vt:lpstr>Atomic basis of electricity</vt:lpstr>
      <vt:lpstr>Law of attraction</vt:lpstr>
      <vt:lpstr>Outer shell is loosely bound</vt:lpstr>
      <vt:lpstr>In material that is “conductive” electrons are free to flow – this is electricity</vt:lpstr>
      <vt:lpstr>Battery</vt:lpstr>
      <vt:lpstr>PowerPoint Presentation</vt:lpstr>
      <vt:lpstr>PowerPoint Presentation</vt:lpstr>
      <vt:lpstr>PowerPoint Presentation</vt:lpstr>
      <vt:lpstr>Starting the engine: Magnetos</vt:lpstr>
      <vt:lpstr> How magnetos work</vt:lpstr>
      <vt:lpstr>P-Leads and Grounding</vt:lpstr>
      <vt:lpstr>P-Leads and Grounding</vt:lpstr>
      <vt:lpstr>Replenishing the battery: generators and alternators</vt:lpstr>
      <vt:lpstr>Alternators vs. Generators</vt:lpstr>
      <vt:lpstr>PowerPoint Presentation</vt:lpstr>
      <vt:lpstr>PowerPoint Presentation</vt:lpstr>
      <vt:lpstr>Ammeter vs Loadmeter</vt:lpstr>
      <vt:lpstr>PowerPoint Presentation</vt:lpstr>
      <vt:lpstr>PowerPoint Presentation</vt:lpstr>
      <vt:lpstr>Voltage Regulation</vt:lpstr>
      <vt:lpstr>PowerPoint Presentation</vt:lpstr>
      <vt:lpstr>Emergency Electrical Procedures</vt:lpstr>
      <vt:lpstr>Next time:</vt:lpstr>
    </vt:vector>
  </TitlesOfParts>
  <Company>Rod Machado &amp;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Electrical Systems</dc:title>
  <dc:creator>Rod Machado</dc:creator>
  <cp:lastModifiedBy>Kathy Harkness</cp:lastModifiedBy>
  <cp:revision>17</cp:revision>
  <dcterms:created xsi:type="dcterms:W3CDTF">1999-01-04T22:44:25Z</dcterms:created>
  <dcterms:modified xsi:type="dcterms:W3CDTF">2026-03-19T22:43:54Z</dcterms:modified>
</cp:coreProperties>
</file>