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3" r:id="rId1"/>
  </p:sldMasterIdLst>
  <p:sldIdLst>
    <p:sldId id="256" r:id="rId2"/>
    <p:sldId id="306" r:id="rId3"/>
    <p:sldId id="257" r:id="rId4"/>
    <p:sldId id="303" r:id="rId5"/>
    <p:sldId id="297" r:id="rId6"/>
    <p:sldId id="309" r:id="rId7"/>
    <p:sldId id="295" r:id="rId8"/>
    <p:sldId id="274" r:id="rId9"/>
    <p:sldId id="293" r:id="rId10"/>
    <p:sldId id="261" r:id="rId11"/>
    <p:sldId id="280" r:id="rId12"/>
    <p:sldId id="262" r:id="rId13"/>
    <p:sldId id="263" r:id="rId14"/>
    <p:sldId id="264" r:id="rId15"/>
    <p:sldId id="296" r:id="rId16"/>
    <p:sldId id="315" r:id="rId17"/>
    <p:sldId id="266" r:id="rId18"/>
    <p:sldId id="267" r:id="rId19"/>
    <p:sldId id="308" r:id="rId20"/>
    <p:sldId id="294" r:id="rId21"/>
    <p:sldId id="268" r:id="rId22"/>
    <p:sldId id="270" r:id="rId23"/>
    <p:sldId id="272" r:id="rId24"/>
    <p:sldId id="273" r:id="rId25"/>
    <p:sldId id="298" r:id="rId26"/>
    <p:sldId id="299" r:id="rId27"/>
    <p:sldId id="302" r:id="rId28"/>
    <p:sldId id="258" r:id="rId29"/>
    <p:sldId id="289" r:id="rId30"/>
    <p:sldId id="301" r:id="rId31"/>
    <p:sldId id="310" r:id="rId32"/>
    <p:sldId id="314" r:id="rId33"/>
    <p:sldId id="304" r:id="rId34"/>
    <p:sldId id="259" r:id="rId35"/>
    <p:sldId id="271" r:id="rId36"/>
    <p:sldId id="260" r:id="rId37"/>
    <p:sldId id="312" r:id="rId38"/>
    <p:sldId id="311" r:id="rId39"/>
    <p:sldId id="276" r:id="rId40"/>
    <p:sldId id="277" r:id="rId41"/>
    <p:sldId id="279" r:id="rId42"/>
    <p:sldId id="283" r:id="rId43"/>
    <p:sldId id="285" r:id="rId44"/>
    <p:sldId id="286" r:id="rId45"/>
    <p:sldId id="316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EB6A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20" autoAdjust="0"/>
    <p:restoredTop sz="95226" autoAdjust="0"/>
  </p:normalViewPr>
  <p:slideViewPr>
    <p:cSldViewPr>
      <p:cViewPr varScale="1">
        <p:scale>
          <a:sx n="82" d="100"/>
          <a:sy n="82" d="100"/>
        </p:scale>
        <p:origin x="846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9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2DAD5ADD-F2BA-4184-B2C3-6A651EFAF5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2566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279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4670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587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1191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7309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3E73E949-C986-43FA-888C-13BB1AE658F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657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0AD592C6-EB4E-4751-90E4-EB45FF2B338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3210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9345D209-478C-4FEA-8AEE-1FC73296EF2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922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5C61FD52-509B-4B1F-8CF8-4F77C41C52A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659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A9DB6890-B9B2-4E5A-AA7D-E75E17A76B7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93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412C3E12-30B6-4BCA-BE3B-7A7BF1D3727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9459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185106D1-41BD-461A-8F45-F27EB0EE96C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942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4B8DF0D3-5549-4C4A-83E1-E66817760D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76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9CBE7A17-6607-450C-BC57-EA5687E29BC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1994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D426B830-B229-4A18-BC52-1E3C276C277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90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/>
          <a:lstStyle/>
          <a:p>
            <a:fld id="{ABA0E334-AFBE-45BD-BAC2-C70C547CB0F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57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1456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oleObject" Target="../embeddings/oleObject23.bin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oleObject" Target="../embeddings/oleObject24.bin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oleObject" Target="../embeddings/oleObject27.bin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28.bin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3734C54E-03C1-4E38-88E4-5C22121159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762000"/>
            <a:ext cx="7924800" cy="5105400"/>
          </a:xfrm>
        </p:spPr>
        <p:txBody>
          <a:bodyPr/>
          <a:lstStyle/>
          <a:p>
            <a:r>
              <a:rPr lang="en-US" altLang="en-US" sz="5400" dirty="0"/>
              <a:t>Engines</a:t>
            </a:r>
            <a:endParaRPr lang="en-US" alt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7" name="Object 4">
            <a:extLst>
              <a:ext uri="{FF2B5EF4-FFF2-40B4-BE49-F238E27FC236}">
                <a16:creationId xmlns:a16="http://schemas.microsoft.com/office/drawing/2014/main" id="{8ED1A3CD-7F15-4C3E-87E3-B250E9F73B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244277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9" name="Object 7">
            <a:extLst>
              <a:ext uri="{FF2B5EF4-FFF2-40B4-BE49-F238E27FC236}">
                <a16:creationId xmlns:a16="http://schemas.microsoft.com/office/drawing/2014/main" id="{0C0CCE25-98F1-4457-ADAC-9F4803FFC8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1515073"/>
              </p:ext>
            </p:extLst>
          </p:nvPr>
        </p:nvGraphicFramePr>
        <p:xfrm>
          <a:off x="0" y="488092"/>
          <a:ext cx="9144000" cy="5881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3" imgW="9396825" imgH="6044444" progId="CorelPhotoPaint.Image.10">
                  <p:embed/>
                </p:oleObj>
              </mc:Choice>
              <mc:Fallback>
                <p:oleObj name="CorelPhotoPaint.Image.10" r:id="rId3" imgW="9396825" imgH="6044444" progId="CorelPhotoPaint.Image.10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88092"/>
                        <a:ext cx="9144000" cy="5881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1" name="Object 4">
            <a:extLst>
              <a:ext uri="{FF2B5EF4-FFF2-40B4-BE49-F238E27FC236}">
                <a16:creationId xmlns:a16="http://schemas.microsoft.com/office/drawing/2014/main" id="{39C45528-03AC-4D6E-9463-2DE8E2CEA3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639102"/>
              </p:ext>
            </p:extLst>
          </p:nvPr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5" name="Object 4">
            <a:extLst>
              <a:ext uri="{FF2B5EF4-FFF2-40B4-BE49-F238E27FC236}">
                <a16:creationId xmlns:a16="http://schemas.microsoft.com/office/drawing/2014/main" id="{0459A117-0723-4255-93ED-F344FF26F7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209412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9" name="Object 4">
            <a:extLst>
              <a:ext uri="{FF2B5EF4-FFF2-40B4-BE49-F238E27FC236}">
                <a16:creationId xmlns:a16="http://schemas.microsoft.com/office/drawing/2014/main" id="{1D0E2E82-406C-4101-A2A9-9765D033E7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516674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7" name="Object 1030">
            <a:extLst>
              <a:ext uri="{FF2B5EF4-FFF2-40B4-BE49-F238E27FC236}">
                <a16:creationId xmlns:a16="http://schemas.microsoft.com/office/drawing/2014/main" id="{0D284D6E-DE50-4256-B021-C4B440437A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9283627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7038095" imgH="4571429" progId="CorelPhotoPaint.Image.7">
                  <p:embed/>
                </p:oleObj>
              </mc:Choice>
              <mc:Fallback>
                <p:oleObj name="CorelPhotoPaint.Image.7" r:id="rId3" imgW="7038095" imgH="4571429" progId="CorelPhotoPaint.Image.7">
                  <p:embed/>
                  <p:pic>
                    <p:nvPicPr>
                      <p:cNvPr id="0" name="Object 10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81DE2-B057-8979-DC2B-938E0A1BE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859280-1FFF-C2A0-CC81-F215E11C0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958"/>
            <a:ext cx="9144000" cy="630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85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1" name="Object 4">
            <a:extLst>
              <a:ext uri="{FF2B5EF4-FFF2-40B4-BE49-F238E27FC236}">
                <a16:creationId xmlns:a16="http://schemas.microsoft.com/office/drawing/2014/main" id="{2F359409-7083-4594-90EA-48C357E06F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9636352"/>
              </p:ext>
            </p:extLst>
          </p:nvPr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5" name="Object 4">
            <a:extLst>
              <a:ext uri="{FF2B5EF4-FFF2-40B4-BE49-F238E27FC236}">
                <a16:creationId xmlns:a16="http://schemas.microsoft.com/office/drawing/2014/main" id="{80CBDAF7-CBDF-4D3F-8017-D3C3D843FD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5015820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rottle-Mixture">
            <a:hlinkClick r:id="" action="ppaction://media"/>
            <a:extLst>
              <a:ext uri="{FF2B5EF4-FFF2-40B4-BE49-F238E27FC236}">
                <a16:creationId xmlns:a16="http://schemas.microsoft.com/office/drawing/2014/main" id="{623B9C9D-F53F-41A8-A733-FF30A6A72C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451"/>
            <a:ext cx="9144000" cy="5151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2B6751-D79D-D7C6-97BE-68B53671D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696200" cy="1400530"/>
          </a:xfrm>
        </p:spPr>
        <p:txBody>
          <a:bodyPr/>
          <a:lstStyle/>
          <a:p>
            <a:r>
              <a:rPr lang="en-US" dirty="0"/>
              <a:t>Throttle and Mixture Control</a:t>
            </a:r>
          </a:p>
        </p:txBody>
      </p:sp>
    </p:spTree>
    <p:extLst>
      <p:ext uri="{BB962C8B-B14F-4D97-AF65-F5344CB8AC3E}">
        <p14:creationId xmlns:p14="http://schemas.microsoft.com/office/powerpoint/2010/main" val="419049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gine_Intro">
            <a:hlinkClick r:id="" action="ppaction://media"/>
            <a:extLst>
              <a:ext uri="{FF2B5EF4-FFF2-40B4-BE49-F238E27FC236}">
                <a16:creationId xmlns:a16="http://schemas.microsoft.com/office/drawing/2014/main" id="{C6CB9D50-C463-40D4-9124-4124C46318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451"/>
            <a:ext cx="9144000" cy="51515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E92CFD-F35A-7DE4-DEF7-3EA0F4C3C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696200" cy="1400530"/>
          </a:xfrm>
        </p:spPr>
        <p:txBody>
          <a:bodyPr/>
          <a:lstStyle/>
          <a:p>
            <a:r>
              <a:rPr lang="en-US" dirty="0"/>
              <a:t>Reciprocating Engines</a:t>
            </a:r>
          </a:p>
        </p:txBody>
      </p:sp>
    </p:spTree>
    <p:extLst>
      <p:ext uri="{BB962C8B-B14F-4D97-AF65-F5344CB8AC3E}">
        <p14:creationId xmlns:p14="http://schemas.microsoft.com/office/powerpoint/2010/main" val="403120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3">
            <a:extLst>
              <a:ext uri="{FF2B5EF4-FFF2-40B4-BE49-F238E27FC236}">
                <a16:creationId xmlns:a16="http://schemas.microsoft.com/office/drawing/2014/main" id="{77662225-E990-402B-88D9-CE0044E7ED2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071141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3" name="Object 4">
            <a:extLst>
              <a:ext uri="{FF2B5EF4-FFF2-40B4-BE49-F238E27FC236}">
                <a16:creationId xmlns:a16="http://schemas.microsoft.com/office/drawing/2014/main" id="{3EA4912C-47EF-4EFD-B006-071381B317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13257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1" name="Object 4">
            <a:extLst>
              <a:ext uri="{FF2B5EF4-FFF2-40B4-BE49-F238E27FC236}">
                <a16:creationId xmlns:a16="http://schemas.microsoft.com/office/drawing/2014/main" id="{019EBA00-D7F3-4E7D-A45F-3468910119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816504"/>
              </p:ext>
            </p:extLst>
          </p:nvPr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9" name="Object 4">
            <a:extLst>
              <a:ext uri="{FF2B5EF4-FFF2-40B4-BE49-F238E27FC236}">
                <a16:creationId xmlns:a16="http://schemas.microsoft.com/office/drawing/2014/main" id="{E0E05C91-D924-43C7-B00E-CA7DECDBF0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107188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3" name="Object 8">
            <a:extLst>
              <a:ext uri="{FF2B5EF4-FFF2-40B4-BE49-F238E27FC236}">
                <a16:creationId xmlns:a16="http://schemas.microsoft.com/office/drawing/2014/main" id="{8074F559-6957-4C11-BF48-87A17C1B34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925676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3" imgW="7038095" imgH="4571429" progId="CorelPhotoPaint.Image.7">
                  <p:embed/>
                </p:oleObj>
              </mc:Choice>
              <mc:Fallback>
                <p:oleObj name="CorelPhotoPaint.Image.7" r:id="rId3" imgW="7038095" imgH="4571429" progId="CorelPhotoPaint.Image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9584A8-74CE-4994-8225-6C358EB8A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0" y="533400"/>
            <a:ext cx="9143244" cy="5943108"/>
          </a:xfrm>
          <a:prstGeom prst="rect">
            <a:avLst/>
          </a:prstGeom>
        </p:spPr>
      </p:pic>
      <p:sp>
        <p:nvSpPr>
          <p:cNvPr id="2" name="Callout: Right Arrow 1">
            <a:extLst>
              <a:ext uri="{FF2B5EF4-FFF2-40B4-BE49-F238E27FC236}">
                <a16:creationId xmlns:a16="http://schemas.microsoft.com/office/drawing/2014/main" id="{049B233B-476D-4F4C-AB90-A62E27B15FBF}"/>
              </a:ext>
            </a:extLst>
          </p:cNvPr>
          <p:cNvSpPr/>
          <p:nvPr/>
        </p:nvSpPr>
        <p:spPr>
          <a:xfrm>
            <a:off x="5181600" y="1295400"/>
            <a:ext cx="1981200" cy="990600"/>
          </a:xfrm>
          <a:prstGeom prst="rightArrowCallout">
            <a:avLst/>
          </a:prstGeom>
          <a:solidFill>
            <a:srgbClr val="67EB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Squeeze</a:t>
            </a:r>
          </a:p>
        </p:txBody>
      </p:sp>
    </p:spTree>
    <p:extLst>
      <p:ext uri="{BB962C8B-B14F-4D97-AF65-F5344CB8AC3E}">
        <p14:creationId xmlns:p14="http://schemas.microsoft.com/office/powerpoint/2010/main" val="3803277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1EBD5-FAB3-4BA2-84B7-94493D1B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" y="457446"/>
            <a:ext cx="9143244" cy="5943108"/>
          </a:xfrm>
          <a:prstGeom prst="rect">
            <a:avLst/>
          </a:prstGeom>
        </p:spPr>
      </p:pic>
      <p:sp>
        <p:nvSpPr>
          <p:cNvPr id="4" name="Callout: Left Arrow 3">
            <a:extLst>
              <a:ext uri="{FF2B5EF4-FFF2-40B4-BE49-F238E27FC236}">
                <a16:creationId xmlns:a16="http://schemas.microsoft.com/office/drawing/2014/main" id="{98FD90AD-D638-49EE-8883-DEB6FE703008}"/>
              </a:ext>
            </a:extLst>
          </p:cNvPr>
          <p:cNvSpPr/>
          <p:nvPr/>
        </p:nvSpPr>
        <p:spPr>
          <a:xfrm>
            <a:off x="5257800" y="3657600"/>
            <a:ext cx="1981200" cy="914400"/>
          </a:xfrm>
          <a:prstGeom prst="leftArrowCallout">
            <a:avLst/>
          </a:prstGeom>
          <a:solidFill>
            <a:srgbClr val="67EB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Bang</a:t>
            </a:r>
          </a:p>
        </p:txBody>
      </p:sp>
    </p:spTree>
    <p:extLst>
      <p:ext uri="{BB962C8B-B14F-4D97-AF65-F5344CB8AC3E}">
        <p14:creationId xmlns:p14="http://schemas.microsoft.com/office/powerpoint/2010/main" val="23392530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g">
            <a:hlinkClick r:id="" action="ppaction://media"/>
            <a:extLst>
              <a:ext uri="{FF2B5EF4-FFF2-40B4-BE49-F238E27FC236}">
                <a16:creationId xmlns:a16="http://schemas.microsoft.com/office/drawing/2014/main" id="{85C6B3AB-C618-47C6-9027-103D634C62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391"/>
            <a:ext cx="9144000" cy="51516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5A988-46F9-DE40-900F-BFF6FF49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055380" cy="1400530"/>
          </a:xfrm>
        </p:spPr>
        <p:txBody>
          <a:bodyPr/>
          <a:lstStyle/>
          <a:p>
            <a:r>
              <a:rPr lang="en-US" dirty="0"/>
              <a:t>Ignition System</a:t>
            </a:r>
          </a:p>
        </p:txBody>
      </p:sp>
    </p:spTree>
    <p:extLst>
      <p:ext uri="{BB962C8B-B14F-4D97-AF65-F5344CB8AC3E}">
        <p14:creationId xmlns:p14="http://schemas.microsoft.com/office/powerpoint/2010/main" val="86498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5" name="Object 4">
            <a:extLst>
              <a:ext uri="{FF2B5EF4-FFF2-40B4-BE49-F238E27FC236}">
                <a16:creationId xmlns:a16="http://schemas.microsoft.com/office/drawing/2014/main" id="{7ADBFF10-EC93-4CB4-A376-C6681A1B7D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922683"/>
              </p:ext>
            </p:extLst>
          </p:nvPr>
        </p:nvGraphicFramePr>
        <p:xfrm>
          <a:off x="0" y="460235"/>
          <a:ext cx="9144000" cy="5937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235"/>
                        <a:ext cx="9144000" cy="59375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5" name="Object 6">
            <a:extLst>
              <a:ext uri="{FF2B5EF4-FFF2-40B4-BE49-F238E27FC236}">
                <a16:creationId xmlns:a16="http://schemas.microsoft.com/office/drawing/2014/main" id="{6E82C416-9384-4BE0-A833-DFFAC7EE3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629747"/>
              </p:ext>
            </p:extLst>
          </p:nvPr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7038095" imgH="4571429" progId="CorelPhotoPaint.Image.7">
                  <p:embed/>
                </p:oleObj>
              </mc:Choice>
              <mc:Fallback>
                <p:oleObj name="CorelPhotoPaint.Image.7" r:id="rId2" imgW="7038095" imgH="4571429" progId="CorelPhotoPaint.Image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4">
            <a:extLst>
              <a:ext uri="{FF2B5EF4-FFF2-40B4-BE49-F238E27FC236}">
                <a16:creationId xmlns:a16="http://schemas.microsoft.com/office/drawing/2014/main" id="{D49B74E7-05E1-4F80-A7C9-620F220459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9618953"/>
              </p:ext>
            </p:extLst>
          </p:nvPr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4">
            <a:extLst>
              <a:ext uri="{FF2B5EF4-FFF2-40B4-BE49-F238E27FC236}">
                <a16:creationId xmlns:a16="http://schemas.microsoft.com/office/drawing/2014/main" id="{D49B74E7-05E1-4F80-A7C9-620F220459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7171" name="Object 4">
                        <a:extLst>
                          <a:ext uri="{FF2B5EF4-FFF2-40B4-BE49-F238E27FC236}">
                            <a16:creationId xmlns:a16="http://schemas.microsoft.com/office/drawing/2014/main" id="{D49B74E7-05E1-4F80-A7C9-620F220459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Callout: Right Arrow 2">
            <a:extLst>
              <a:ext uri="{FF2B5EF4-FFF2-40B4-BE49-F238E27FC236}">
                <a16:creationId xmlns:a16="http://schemas.microsoft.com/office/drawing/2014/main" id="{AED1055B-8636-43A4-9F44-2657AE2312AA}"/>
              </a:ext>
            </a:extLst>
          </p:cNvPr>
          <p:cNvSpPr/>
          <p:nvPr/>
        </p:nvSpPr>
        <p:spPr>
          <a:xfrm>
            <a:off x="4953000" y="3962400"/>
            <a:ext cx="1981200" cy="990600"/>
          </a:xfrm>
          <a:prstGeom prst="rightArrowCallout">
            <a:avLst/>
          </a:prstGeom>
          <a:solidFill>
            <a:srgbClr val="67EB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Blow</a:t>
            </a:r>
          </a:p>
        </p:txBody>
      </p:sp>
    </p:spTree>
    <p:extLst>
      <p:ext uri="{BB962C8B-B14F-4D97-AF65-F5344CB8AC3E}">
        <p14:creationId xmlns:p14="http://schemas.microsoft.com/office/powerpoint/2010/main" val="1362606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low">
            <a:hlinkClick r:id="" action="ppaction://media"/>
            <a:extLst>
              <a:ext uri="{FF2B5EF4-FFF2-40B4-BE49-F238E27FC236}">
                <a16:creationId xmlns:a16="http://schemas.microsoft.com/office/drawing/2014/main" id="{4EEEE811-7BDD-4938-9147-1AA11CD0BAE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390"/>
            <a:ext cx="9144000" cy="515161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5790FC-2127-5630-8B1F-48792AF2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055380" cy="1400530"/>
          </a:xfrm>
        </p:spPr>
        <p:txBody>
          <a:bodyPr/>
          <a:lstStyle/>
          <a:p>
            <a:r>
              <a:rPr lang="en-US" dirty="0"/>
              <a:t>Exhaust Cycle</a:t>
            </a:r>
          </a:p>
        </p:txBody>
      </p:sp>
    </p:spTree>
    <p:extLst>
      <p:ext uri="{BB962C8B-B14F-4D97-AF65-F5344CB8AC3E}">
        <p14:creationId xmlns:p14="http://schemas.microsoft.com/office/powerpoint/2010/main" val="72683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F665-63F4-FCD6-1C8A-A4F32C745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055380" cy="1400530"/>
          </a:xfrm>
        </p:spPr>
        <p:txBody>
          <a:bodyPr/>
          <a:lstStyle/>
          <a:p>
            <a:r>
              <a:rPr lang="en-US" dirty="0"/>
              <a:t>Engine Cooling</a:t>
            </a:r>
          </a:p>
        </p:txBody>
      </p:sp>
      <p:pic>
        <p:nvPicPr>
          <p:cNvPr id="4" name="Engine_Cooling">
            <a:hlinkClick r:id="" action="ppaction://media"/>
            <a:extLst>
              <a:ext uri="{FF2B5EF4-FFF2-40B4-BE49-F238E27FC236}">
                <a16:creationId xmlns:a16="http://schemas.microsoft.com/office/drawing/2014/main" id="{F393938C-4E33-5DF7-7DEE-79ADB79945C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390"/>
            <a:ext cx="9144000" cy="5151610"/>
          </a:xfrm>
        </p:spPr>
      </p:pic>
    </p:spTree>
    <p:extLst>
      <p:ext uri="{BB962C8B-B14F-4D97-AF65-F5344CB8AC3E}">
        <p14:creationId xmlns:p14="http://schemas.microsoft.com/office/powerpoint/2010/main" val="243648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045689-A336-4511-8A0D-7E8C52E0D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689" y="0"/>
            <a:ext cx="70906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81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9" name="Object 4">
            <a:extLst>
              <a:ext uri="{FF2B5EF4-FFF2-40B4-BE49-F238E27FC236}">
                <a16:creationId xmlns:a16="http://schemas.microsoft.com/office/drawing/2014/main" id="{19D0312D-DACC-4C1F-9A34-F012951379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5352185"/>
              </p:ext>
            </p:extLst>
          </p:nvPr>
        </p:nvGraphicFramePr>
        <p:xfrm>
          <a:off x="0" y="464047"/>
          <a:ext cx="9144000" cy="5929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47619" imgH="4571429" progId="MS_ClipArt_Gallery.2">
                  <p:embed/>
                </p:oleObj>
              </mc:Choice>
              <mc:Fallback>
                <p:oleObj name="Clip" r:id="rId3" imgW="7047619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4047"/>
                        <a:ext cx="9144000" cy="5929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5" name="Object 5">
            <a:extLst>
              <a:ext uri="{FF2B5EF4-FFF2-40B4-BE49-F238E27FC236}">
                <a16:creationId xmlns:a16="http://schemas.microsoft.com/office/drawing/2014/main" id="{C63E7027-F787-45E4-9CAB-8E1834ED77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7762984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3" name="Object 4">
            <a:extLst>
              <a:ext uri="{FF2B5EF4-FFF2-40B4-BE49-F238E27FC236}">
                <a16:creationId xmlns:a16="http://schemas.microsoft.com/office/drawing/2014/main" id="{F0EDA358-7F68-433D-8428-0283C5AA67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872277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E5F8-259C-7253-9AE3-64B2B1DDA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Lubrication</a:t>
            </a:r>
          </a:p>
        </p:txBody>
      </p:sp>
      <p:pic>
        <p:nvPicPr>
          <p:cNvPr id="4" name="Aircraft Systems - 06 - Oil System">
            <a:hlinkClick r:id="" action="ppaction://media"/>
            <a:extLst>
              <a:ext uri="{FF2B5EF4-FFF2-40B4-BE49-F238E27FC236}">
                <a16:creationId xmlns:a16="http://schemas.microsoft.com/office/drawing/2014/main" id="{B2D6F24F-3904-D162-14BE-73005932C18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19375"/>
            <a:ext cx="9144000" cy="5138625"/>
          </a:xfrm>
        </p:spPr>
      </p:pic>
    </p:spTree>
    <p:extLst>
      <p:ext uri="{BB962C8B-B14F-4D97-AF65-F5344CB8AC3E}">
        <p14:creationId xmlns:p14="http://schemas.microsoft.com/office/powerpoint/2010/main" val="357114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stant_Speed_Prop">
            <a:hlinkClick r:id="" action="ppaction://media"/>
            <a:extLst>
              <a:ext uri="{FF2B5EF4-FFF2-40B4-BE49-F238E27FC236}">
                <a16:creationId xmlns:a16="http://schemas.microsoft.com/office/drawing/2014/main" id="{DA32B6C3-259C-4097-8B0C-4058003AAA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451"/>
            <a:ext cx="9144000" cy="515154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CA434C-FC47-EFE5-2906-FE3760B56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86" y="152400"/>
            <a:ext cx="7055380" cy="1400530"/>
          </a:xfrm>
        </p:spPr>
        <p:txBody>
          <a:bodyPr/>
          <a:lstStyle/>
          <a:p>
            <a:r>
              <a:rPr lang="en-US" dirty="0"/>
              <a:t>Constant Speed Propellers</a:t>
            </a:r>
          </a:p>
        </p:txBody>
      </p:sp>
    </p:spTree>
    <p:extLst>
      <p:ext uri="{BB962C8B-B14F-4D97-AF65-F5344CB8AC3E}">
        <p14:creationId xmlns:p14="http://schemas.microsoft.com/office/powerpoint/2010/main" val="1604509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3" name="Object 5">
            <a:extLst>
              <a:ext uri="{FF2B5EF4-FFF2-40B4-BE49-F238E27FC236}">
                <a16:creationId xmlns:a16="http://schemas.microsoft.com/office/drawing/2014/main" id="{45D1D03F-D030-4C9E-A74F-2421C3363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1713021"/>
              </p:ext>
            </p:extLst>
          </p:nvPr>
        </p:nvGraphicFramePr>
        <p:xfrm>
          <a:off x="228600" y="228600"/>
          <a:ext cx="8839200" cy="57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7" r:id="rId2" imgW="7038095" imgH="4571429" progId="CorelPhotoPaint.Image.7">
                  <p:embed/>
                </p:oleObj>
              </mc:Choice>
              <mc:Fallback>
                <p:oleObj name="CorelPhotoPaint.Image.7" r:id="rId2" imgW="7038095" imgH="4571429" progId="CorelPhotoPaint.Image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839200" cy="57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12BFD8-CD59-4A7F-8436-C19D14650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4706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7" name="Object 4">
            <a:extLst>
              <a:ext uri="{FF2B5EF4-FFF2-40B4-BE49-F238E27FC236}">
                <a16:creationId xmlns:a16="http://schemas.microsoft.com/office/drawing/2014/main" id="{7F58C1A8-A145-4824-959B-FCC0966609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1092192"/>
              </p:ext>
            </p:extLst>
          </p:nvPr>
        </p:nvGraphicFramePr>
        <p:xfrm>
          <a:off x="228600" y="228600"/>
          <a:ext cx="8763000" cy="56905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28600"/>
                        <a:ext cx="8763000" cy="56905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5" name="Object 5">
            <a:extLst>
              <a:ext uri="{FF2B5EF4-FFF2-40B4-BE49-F238E27FC236}">
                <a16:creationId xmlns:a16="http://schemas.microsoft.com/office/drawing/2014/main" id="{D122ABA2-D3B4-4259-A3C1-455D43063A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440939"/>
              </p:ext>
            </p:extLst>
          </p:nvPr>
        </p:nvGraphicFramePr>
        <p:xfrm>
          <a:off x="0" y="459365"/>
          <a:ext cx="9144000" cy="5939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PhotoPaint.Image.10" r:id="rId3" imgW="9384127" imgH="6095238" progId="CorelPhotoPaint.Image.10">
                  <p:embed/>
                </p:oleObj>
              </mc:Choice>
              <mc:Fallback>
                <p:oleObj name="CorelPhotoPaint.Image.10" r:id="rId3" imgW="9384127" imgH="6095238" progId="CorelPhotoPaint.Image.10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59365"/>
                        <a:ext cx="9144000" cy="59392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4">
            <a:extLst>
              <a:ext uri="{FF2B5EF4-FFF2-40B4-BE49-F238E27FC236}">
                <a16:creationId xmlns:a16="http://schemas.microsoft.com/office/drawing/2014/main" id="{EF5C827D-6AFB-42B6-81D1-EDBCDD04D1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23649"/>
              </p:ext>
            </p:extLst>
          </p:nvPr>
        </p:nvGraphicFramePr>
        <p:xfrm>
          <a:off x="0" y="460036"/>
          <a:ext cx="9144000" cy="593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6"/>
                        <a:ext cx="9144000" cy="59379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9" name="Object 4">
            <a:extLst>
              <a:ext uri="{FF2B5EF4-FFF2-40B4-BE49-F238E27FC236}">
                <a16:creationId xmlns:a16="http://schemas.microsoft.com/office/drawing/2014/main" id="{FB9ABBE9-D1E1-4F3C-AFE6-7B4B3A15BE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020480"/>
              </p:ext>
            </p:extLst>
          </p:nvPr>
        </p:nvGraphicFramePr>
        <p:xfrm>
          <a:off x="0" y="479983"/>
          <a:ext cx="9144000" cy="58980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85714" imgH="4571429" progId="MS_ClipArt_Gallery.2">
                  <p:embed/>
                </p:oleObj>
              </mc:Choice>
              <mc:Fallback>
                <p:oleObj name="Clip" r:id="rId2" imgW="7085714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9983"/>
                        <a:ext cx="9144000" cy="58980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3" name="Object 4">
            <a:extLst>
              <a:ext uri="{FF2B5EF4-FFF2-40B4-BE49-F238E27FC236}">
                <a16:creationId xmlns:a16="http://schemas.microsoft.com/office/drawing/2014/main" id="{480DCCF2-5FED-4DB4-9D4B-FE17D8C8D3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6624852"/>
              </p:ext>
            </p:extLst>
          </p:nvPr>
        </p:nvGraphicFramePr>
        <p:xfrm>
          <a:off x="0" y="468047"/>
          <a:ext cx="9144000" cy="592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57143" imgH="4571429" progId="MS_ClipArt_Gallery.2">
                  <p:embed/>
                </p:oleObj>
              </mc:Choice>
              <mc:Fallback>
                <p:oleObj name="Clip" r:id="rId2" imgW="7057143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8047"/>
                        <a:ext cx="9144000" cy="5921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DE6BBA-11D4-2354-3485-B2DA154906C8}"/>
              </a:ext>
            </a:extLst>
          </p:cNvPr>
          <p:cNvSpPr txBox="1"/>
          <p:nvPr/>
        </p:nvSpPr>
        <p:spPr>
          <a:xfrm>
            <a:off x="228600" y="304800"/>
            <a:ext cx="86868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Excessive manifold pressure raises cylinder compression  temperatures – high engine stress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A combination of high manifold pressure and low RPM can induce damaging detonation</a:t>
            </a:r>
          </a:p>
          <a:p>
            <a:endParaRPr lang="en-US" sz="2400" dirty="0"/>
          </a:p>
          <a:p>
            <a:r>
              <a:rPr lang="en-US" sz="2400" dirty="0"/>
              <a:t>To avoid, follow this sequence for changes:</a:t>
            </a:r>
          </a:p>
          <a:p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When increasing power, increase RPM first, then manifold pressure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When decreasing power, decrease manifold pressure first, then RPM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/>
          </a:p>
          <a:p>
            <a:pPr algn="ctr"/>
            <a:r>
              <a:rPr lang="en-US" sz="6600" dirty="0">
                <a:solidFill>
                  <a:schemeClr val="accent3"/>
                </a:solidFill>
                <a:latin typeface="Aptos Black" panose="020B0004020202020204" pitchFamily="34" charset="0"/>
                <a:ea typeface="ADLaM Display" panose="020F0502020204030204" pitchFamily="2" charset="0"/>
                <a:cs typeface="ADLaM Display" panose="020F0502020204030204" pitchFamily="2" charset="0"/>
              </a:rPr>
              <a:t>PROP ON TOP</a:t>
            </a:r>
          </a:p>
        </p:txBody>
      </p:sp>
    </p:spTree>
    <p:extLst>
      <p:ext uri="{BB962C8B-B14F-4D97-AF65-F5344CB8AC3E}">
        <p14:creationId xmlns:p14="http://schemas.microsoft.com/office/powerpoint/2010/main" val="258506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1" name="Object 4">
            <a:extLst>
              <a:ext uri="{FF2B5EF4-FFF2-40B4-BE49-F238E27FC236}">
                <a16:creationId xmlns:a16="http://schemas.microsoft.com/office/drawing/2014/main" id="{D49B74E7-05E1-4F80-A7C9-620F220459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460035"/>
          <a:ext cx="9144000" cy="59379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7038095" imgH="4571429" progId="MS_ClipArt_Gallery.2">
                  <p:embed/>
                </p:oleObj>
              </mc:Choice>
              <mc:Fallback>
                <p:oleObj name="Clip" r:id="rId2" imgW="7038095" imgH="4571429" progId="MS_ClipArt_Gallery.2">
                  <p:embed/>
                  <p:pic>
                    <p:nvPicPr>
                      <p:cNvPr id="7171" name="Object 4">
                        <a:extLst>
                          <a:ext uri="{FF2B5EF4-FFF2-40B4-BE49-F238E27FC236}">
                            <a16:creationId xmlns:a16="http://schemas.microsoft.com/office/drawing/2014/main" id="{D49B74E7-05E1-4F80-A7C9-620F220459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3104F1E-162B-43EF-B3F0-DEB378D8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" y="457446"/>
            <a:ext cx="9143244" cy="5943108"/>
          </a:xfrm>
          <a:prstGeom prst="rect">
            <a:avLst/>
          </a:prstGeom>
        </p:spPr>
      </p:pic>
      <p:sp>
        <p:nvSpPr>
          <p:cNvPr id="5" name="Callout: Left Arrow 4">
            <a:extLst>
              <a:ext uri="{FF2B5EF4-FFF2-40B4-BE49-F238E27FC236}">
                <a16:creationId xmlns:a16="http://schemas.microsoft.com/office/drawing/2014/main" id="{2D9E8C4C-FBAC-42C6-A2C7-17AE9E4A1D9F}"/>
              </a:ext>
            </a:extLst>
          </p:cNvPr>
          <p:cNvSpPr/>
          <p:nvPr/>
        </p:nvSpPr>
        <p:spPr>
          <a:xfrm>
            <a:off x="5486400" y="1219200"/>
            <a:ext cx="1981200" cy="914400"/>
          </a:xfrm>
          <a:prstGeom prst="leftArrowCallout">
            <a:avLst/>
          </a:prstGeom>
          <a:solidFill>
            <a:srgbClr val="67EB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</a:rPr>
              <a:t>Suck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9F711F-53A9-4B38-9B19-526CB409A278}"/>
              </a:ext>
            </a:extLst>
          </p:cNvPr>
          <p:cNvSpPr txBox="1"/>
          <p:nvPr/>
        </p:nvSpPr>
        <p:spPr>
          <a:xfrm>
            <a:off x="3276600" y="40386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normally aspirated engine sucks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	fuel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chemeClr val="bg1"/>
                </a:solidFill>
              </a:rPr>
              <a:t>	air</a:t>
            </a:r>
          </a:p>
        </p:txBody>
      </p:sp>
    </p:spTree>
    <p:extLst>
      <p:ext uri="{BB962C8B-B14F-4D97-AF65-F5344CB8AC3E}">
        <p14:creationId xmlns:p14="http://schemas.microsoft.com/office/powerpoint/2010/main" val="523082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el-Air">
            <a:hlinkClick r:id="" action="ppaction://media"/>
            <a:extLst>
              <a:ext uri="{FF2B5EF4-FFF2-40B4-BE49-F238E27FC236}">
                <a16:creationId xmlns:a16="http://schemas.microsoft.com/office/drawing/2014/main" id="{28D3D3D0-99A7-4837-B84A-C707B11A14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706451"/>
            <a:ext cx="9144000" cy="515154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3EB471D-9715-7567-AD09-0B9F47D7D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0"/>
            <a:ext cx="7696200" cy="1400530"/>
          </a:xfrm>
        </p:spPr>
        <p:txBody>
          <a:bodyPr/>
          <a:lstStyle/>
          <a:p>
            <a:r>
              <a:rPr lang="en-US" dirty="0"/>
              <a:t>Fuel and Air</a:t>
            </a:r>
          </a:p>
        </p:txBody>
      </p:sp>
    </p:spTree>
    <p:extLst>
      <p:ext uri="{BB962C8B-B14F-4D97-AF65-F5344CB8AC3E}">
        <p14:creationId xmlns:p14="http://schemas.microsoft.com/office/powerpoint/2010/main" val="181066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7" name="Object 3">
            <a:extLst>
              <a:ext uri="{FF2B5EF4-FFF2-40B4-BE49-F238E27FC236}">
                <a16:creationId xmlns:a16="http://schemas.microsoft.com/office/drawing/2014/main" id="{A9ECA61D-B46E-4FF3-9F46-B8C67D67A4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33808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5" name="Object 4">
            <a:extLst>
              <a:ext uri="{FF2B5EF4-FFF2-40B4-BE49-F238E27FC236}">
                <a16:creationId xmlns:a16="http://schemas.microsoft.com/office/drawing/2014/main" id="{40EFF6BD-2A46-4386-9248-63968FC51D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963415"/>
              </p:ext>
            </p:extLst>
          </p:nvPr>
        </p:nvGraphicFramePr>
        <p:xfrm>
          <a:off x="0" y="460035"/>
          <a:ext cx="9144000" cy="59379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38095" imgH="4571429" progId="MS_ClipArt_Gallery.2">
                  <p:embed/>
                </p:oleObj>
              </mc:Choice>
              <mc:Fallback>
                <p:oleObj name="Clip" r:id="rId3" imgW="7038095" imgH="4571429" progId="MS_ClipArt_Gallery.2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0035"/>
                        <a:ext cx="9144000" cy="59379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1" name="Object 3">
            <a:extLst>
              <a:ext uri="{FF2B5EF4-FFF2-40B4-BE49-F238E27FC236}">
                <a16:creationId xmlns:a16="http://schemas.microsoft.com/office/drawing/2014/main" id="{4469C273-47D2-4166-9724-9E3202B7B5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095763"/>
              </p:ext>
            </p:extLst>
          </p:nvPr>
        </p:nvGraphicFramePr>
        <p:xfrm>
          <a:off x="0" y="468047"/>
          <a:ext cx="9144000" cy="5921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7057143" imgH="4571429" progId="MS_ClipArt_Gallery.2">
                  <p:embed/>
                </p:oleObj>
              </mc:Choice>
              <mc:Fallback>
                <p:oleObj name="Clip" r:id="rId3" imgW="7057143" imgH="4571429" progId="MS_ClipArt_Gallery.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68047"/>
                        <a:ext cx="9144000" cy="592190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0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3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4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5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6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7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8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19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0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3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4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5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6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7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8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9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3308</TotalTime>
  <Words>92</Words>
  <Application>Microsoft Office PowerPoint</Application>
  <PresentationFormat>On-screen Show (4:3)</PresentationFormat>
  <Paragraphs>29</Paragraphs>
  <Slides>45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Aptos Black</vt:lpstr>
      <vt:lpstr>Century Gothic</vt:lpstr>
      <vt:lpstr>Wingdings</vt:lpstr>
      <vt:lpstr>Wingdings 3</vt:lpstr>
      <vt:lpstr>Ion</vt:lpstr>
      <vt:lpstr>Clip</vt:lpstr>
      <vt:lpstr>CorelPhotoPaint.Image.10</vt:lpstr>
      <vt:lpstr>CorelPhotoPaint.Image.7</vt:lpstr>
      <vt:lpstr>Engines</vt:lpstr>
      <vt:lpstr>Reciprocating Engines</vt:lpstr>
      <vt:lpstr>PowerPoint Presentation</vt:lpstr>
      <vt:lpstr>PowerPoint Presentation</vt:lpstr>
      <vt:lpstr>PowerPoint Presentation</vt:lpstr>
      <vt:lpstr>Fuel and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Throttle and Mixture Control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Ignition System</vt:lpstr>
      <vt:lpstr>PowerPoint Presentation</vt:lpstr>
      <vt:lpstr>PowerPoint Presentation</vt:lpstr>
      <vt:lpstr>PowerPoint Presentation</vt:lpstr>
      <vt:lpstr>Exhaust Cycle</vt:lpstr>
      <vt:lpstr>Engine Cooling</vt:lpstr>
      <vt:lpstr>PowerPoint Presentation</vt:lpstr>
      <vt:lpstr>PowerPoint Presentation</vt:lpstr>
      <vt:lpstr>PowerPoint Presentation</vt:lpstr>
      <vt:lpstr>PowerPoint Presentation</vt:lpstr>
      <vt:lpstr>Engine Lubrication</vt:lpstr>
      <vt:lpstr>Constant Speed Propellers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Rod Machado &amp; Associates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Knowledge of Engines is Power</dc:title>
  <dc:creator>Kathy Harkness</dc:creator>
  <cp:lastModifiedBy>Kathy Harkness</cp:lastModifiedBy>
  <cp:revision>59</cp:revision>
  <dcterms:created xsi:type="dcterms:W3CDTF">1998-09-10T16:49:12Z</dcterms:created>
  <dcterms:modified xsi:type="dcterms:W3CDTF">2026-03-19T22:02:29Z</dcterms:modified>
</cp:coreProperties>
</file>