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9" r:id="rId1"/>
  </p:sldMasterIdLst>
  <p:sldIdLst>
    <p:sldId id="371" r:id="rId2"/>
    <p:sldId id="372" r:id="rId3"/>
    <p:sldId id="373" r:id="rId4"/>
    <p:sldId id="377" r:id="rId5"/>
    <p:sldId id="381" r:id="rId6"/>
    <p:sldId id="378" r:id="rId7"/>
    <p:sldId id="380" r:id="rId8"/>
    <p:sldId id="382" r:id="rId9"/>
    <p:sldId id="383" r:id="rId10"/>
    <p:sldId id="384" r:id="rId11"/>
    <p:sldId id="385" r:id="rId12"/>
    <p:sldId id="386" r:id="rId13"/>
    <p:sldId id="390" r:id="rId14"/>
    <p:sldId id="389" r:id="rId15"/>
    <p:sldId id="391" r:id="rId16"/>
    <p:sldId id="388" r:id="rId17"/>
    <p:sldId id="393" r:id="rId18"/>
    <p:sldId id="493" r:id="rId19"/>
    <p:sldId id="491" r:id="rId20"/>
    <p:sldId id="392" r:id="rId21"/>
    <p:sldId id="484" r:id="rId22"/>
    <p:sldId id="400" r:id="rId23"/>
    <p:sldId id="394" r:id="rId24"/>
    <p:sldId id="399" r:id="rId25"/>
    <p:sldId id="395" r:id="rId26"/>
    <p:sldId id="495" r:id="rId27"/>
    <p:sldId id="397" r:id="rId28"/>
    <p:sldId id="398" r:id="rId29"/>
    <p:sldId id="406" r:id="rId30"/>
    <p:sldId id="401" r:id="rId31"/>
    <p:sldId id="402" r:id="rId32"/>
    <p:sldId id="403" r:id="rId33"/>
    <p:sldId id="404" r:id="rId34"/>
    <p:sldId id="405" r:id="rId35"/>
    <p:sldId id="496" r:id="rId36"/>
    <p:sldId id="407" r:id="rId37"/>
    <p:sldId id="409" r:id="rId38"/>
    <p:sldId id="412" r:id="rId39"/>
    <p:sldId id="413" r:id="rId40"/>
    <p:sldId id="492" r:id="rId41"/>
    <p:sldId id="414" r:id="rId42"/>
    <p:sldId id="415" r:id="rId43"/>
    <p:sldId id="485" r:id="rId44"/>
    <p:sldId id="416" r:id="rId45"/>
    <p:sldId id="417" r:id="rId46"/>
    <p:sldId id="418" r:id="rId47"/>
    <p:sldId id="419" r:id="rId48"/>
    <p:sldId id="420" r:id="rId49"/>
    <p:sldId id="422" r:id="rId50"/>
    <p:sldId id="423" r:id="rId51"/>
    <p:sldId id="424" r:id="rId52"/>
    <p:sldId id="421" r:id="rId53"/>
    <p:sldId id="440" r:id="rId54"/>
    <p:sldId id="441" r:id="rId55"/>
    <p:sldId id="449" r:id="rId56"/>
    <p:sldId id="450" r:id="rId57"/>
    <p:sldId id="451" r:id="rId58"/>
    <p:sldId id="459" r:id="rId59"/>
    <p:sldId id="458" r:id="rId60"/>
    <p:sldId id="452" r:id="rId61"/>
    <p:sldId id="463" r:id="rId62"/>
    <p:sldId id="464" r:id="rId63"/>
    <p:sldId id="465" r:id="rId64"/>
    <p:sldId id="486" r:id="rId65"/>
    <p:sldId id="473" r:id="rId66"/>
    <p:sldId id="487" r:id="rId67"/>
    <p:sldId id="474" r:id="rId68"/>
    <p:sldId id="476" r:id="rId69"/>
    <p:sldId id="477" r:id="rId70"/>
    <p:sldId id="488" r:id="rId71"/>
    <p:sldId id="489" r:id="rId72"/>
    <p:sldId id="478" r:id="rId73"/>
    <p:sldId id="490" r:id="rId74"/>
    <p:sldId id="494" r:id="rId75"/>
    <p:sldId id="479" r:id="rId76"/>
    <p:sldId id="480"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27E422"/>
    <a:srgbClr val="FF9933"/>
    <a:srgbClr val="0033CC"/>
    <a:srgbClr val="99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78892" autoAdjust="0"/>
  </p:normalViewPr>
  <p:slideViewPr>
    <p:cSldViewPr>
      <p:cViewPr varScale="1">
        <p:scale>
          <a:sx n="71" d="100"/>
          <a:sy n="71" d="100"/>
        </p:scale>
        <p:origin x="1884"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DEC78F34-33F1-4702-8E41-A226231DE9BE}" type="slidenum">
              <a:rPr lang="en-US" altLang="en-US" smtClean="0"/>
              <a:pPr/>
              <a:t>‹#›</a:t>
            </a:fld>
            <a:endParaRPr lang="en-US" altLang="en-US"/>
          </a:p>
        </p:txBody>
      </p:sp>
    </p:spTree>
    <p:extLst>
      <p:ext uri="{BB962C8B-B14F-4D97-AF65-F5344CB8AC3E}">
        <p14:creationId xmlns:p14="http://schemas.microsoft.com/office/powerpoint/2010/main" val="179083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89BDC4D-8AFE-4B29-9424-92A8F4B8BEC2}" type="slidenum">
              <a:rPr lang="en-US" altLang="en-US" smtClean="0"/>
              <a:pPr/>
              <a:t>‹#›</a:t>
            </a:fld>
            <a:endParaRPr lang="en-US" altLang="en-US"/>
          </a:p>
        </p:txBody>
      </p:sp>
    </p:spTree>
    <p:extLst>
      <p:ext uri="{BB962C8B-B14F-4D97-AF65-F5344CB8AC3E}">
        <p14:creationId xmlns:p14="http://schemas.microsoft.com/office/powerpoint/2010/main" val="1546250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89BDC4D-8AFE-4B29-9424-92A8F4B8BEC2}" type="slidenum">
              <a:rPr lang="en-US" altLang="en-US" smtClean="0"/>
              <a:pPr/>
              <a:t>‹#›</a:t>
            </a:fld>
            <a:endParaRPr lang="en-US" altLang="en-US"/>
          </a:p>
        </p:txBody>
      </p:sp>
    </p:spTree>
    <p:extLst>
      <p:ext uri="{BB962C8B-B14F-4D97-AF65-F5344CB8AC3E}">
        <p14:creationId xmlns:p14="http://schemas.microsoft.com/office/powerpoint/2010/main" val="330462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89BDC4D-8AFE-4B29-9424-92A8F4B8BEC2}"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052417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89BDC4D-8AFE-4B29-9424-92A8F4B8BEC2}" type="slidenum">
              <a:rPr lang="en-US" altLang="en-US" smtClean="0"/>
              <a:pPr/>
              <a:t>‹#›</a:t>
            </a:fld>
            <a:endParaRPr lang="en-US" altLang="en-US"/>
          </a:p>
        </p:txBody>
      </p:sp>
    </p:spTree>
    <p:extLst>
      <p:ext uri="{BB962C8B-B14F-4D97-AF65-F5344CB8AC3E}">
        <p14:creationId xmlns:p14="http://schemas.microsoft.com/office/powerpoint/2010/main" val="2074609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89BDC4D-8AFE-4B29-9424-92A8F4B8BEC2}" type="slidenum">
              <a:rPr lang="en-US" altLang="en-US" smtClean="0"/>
              <a:pPr/>
              <a:t>‹#›</a:t>
            </a:fld>
            <a:endParaRPr lang="en-US" altLang="en-US"/>
          </a:p>
        </p:txBody>
      </p:sp>
    </p:spTree>
    <p:extLst>
      <p:ext uri="{BB962C8B-B14F-4D97-AF65-F5344CB8AC3E}">
        <p14:creationId xmlns:p14="http://schemas.microsoft.com/office/powerpoint/2010/main" val="1772207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89BDC4D-8AFE-4B29-9424-92A8F4B8BEC2}" type="slidenum">
              <a:rPr lang="en-US" altLang="en-US" smtClean="0"/>
              <a:pPr/>
              <a:t>‹#›</a:t>
            </a:fld>
            <a:endParaRPr lang="en-US" altLang="en-US"/>
          </a:p>
        </p:txBody>
      </p:sp>
    </p:spTree>
    <p:extLst>
      <p:ext uri="{BB962C8B-B14F-4D97-AF65-F5344CB8AC3E}">
        <p14:creationId xmlns:p14="http://schemas.microsoft.com/office/powerpoint/2010/main" val="1254063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8F86776-B91B-4B45-AB21-947D104DE399}" type="slidenum">
              <a:rPr lang="en-US" altLang="en-US" smtClean="0"/>
              <a:pPr/>
              <a:t>‹#›</a:t>
            </a:fld>
            <a:endParaRPr lang="en-US" altLang="en-US"/>
          </a:p>
        </p:txBody>
      </p:sp>
    </p:spTree>
    <p:extLst>
      <p:ext uri="{BB962C8B-B14F-4D97-AF65-F5344CB8AC3E}">
        <p14:creationId xmlns:p14="http://schemas.microsoft.com/office/powerpoint/2010/main" val="1632162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F472235-CBDE-421C-A254-07D0EABC4D13}" type="slidenum">
              <a:rPr lang="en-US" altLang="en-US" smtClean="0"/>
              <a:pPr/>
              <a:t>‹#›</a:t>
            </a:fld>
            <a:endParaRPr lang="en-US" altLang="en-US"/>
          </a:p>
        </p:txBody>
      </p:sp>
    </p:spTree>
    <p:extLst>
      <p:ext uri="{BB962C8B-B14F-4D97-AF65-F5344CB8AC3E}">
        <p14:creationId xmlns:p14="http://schemas.microsoft.com/office/powerpoint/2010/main" val="317932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E925A0C-273E-4509-9692-455600D875C3}" type="slidenum">
              <a:rPr lang="en-US" altLang="en-US" smtClean="0"/>
              <a:pPr/>
              <a:t>‹#›</a:t>
            </a:fld>
            <a:endParaRPr lang="en-US" altLang="en-US"/>
          </a:p>
        </p:txBody>
      </p:sp>
    </p:spTree>
    <p:extLst>
      <p:ext uri="{BB962C8B-B14F-4D97-AF65-F5344CB8AC3E}">
        <p14:creationId xmlns:p14="http://schemas.microsoft.com/office/powerpoint/2010/main" val="44695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AAC1B90-7EF9-44A2-B5DA-E21E1E6A13A6}" type="slidenum">
              <a:rPr lang="en-US" altLang="en-US" smtClean="0"/>
              <a:pPr/>
              <a:t>‹#›</a:t>
            </a:fld>
            <a:endParaRPr lang="en-US" altLang="en-US"/>
          </a:p>
        </p:txBody>
      </p:sp>
    </p:spTree>
    <p:extLst>
      <p:ext uri="{BB962C8B-B14F-4D97-AF65-F5344CB8AC3E}">
        <p14:creationId xmlns:p14="http://schemas.microsoft.com/office/powerpoint/2010/main" val="369833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9E561AE-2A4D-4505-B895-8EEC6E43CB74}" type="slidenum">
              <a:rPr lang="en-US" altLang="en-US" smtClean="0"/>
              <a:pPr/>
              <a:t>‹#›</a:t>
            </a:fld>
            <a:endParaRPr lang="en-US" altLang="en-US"/>
          </a:p>
        </p:txBody>
      </p:sp>
    </p:spTree>
    <p:extLst>
      <p:ext uri="{BB962C8B-B14F-4D97-AF65-F5344CB8AC3E}">
        <p14:creationId xmlns:p14="http://schemas.microsoft.com/office/powerpoint/2010/main" val="289073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D1ED0F7E-A9C2-48B1-9FDD-C144FC8FFAD9}" type="slidenum">
              <a:rPr lang="en-US" altLang="en-US" smtClean="0"/>
              <a:pPr/>
              <a:t>‹#›</a:t>
            </a:fld>
            <a:endParaRPr lang="en-US" altLang="en-US"/>
          </a:p>
        </p:txBody>
      </p:sp>
    </p:spTree>
    <p:extLst>
      <p:ext uri="{BB962C8B-B14F-4D97-AF65-F5344CB8AC3E}">
        <p14:creationId xmlns:p14="http://schemas.microsoft.com/office/powerpoint/2010/main" val="134296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4264790-08CD-49A9-9ED4-99FDCA32D5F8}" type="slidenum">
              <a:rPr lang="en-US" altLang="en-US" smtClean="0"/>
              <a:pPr/>
              <a:t>‹#›</a:t>
            </a:fld>
            <a:endParaRPr lang="en-US" altLang="en-US"/>
          </a:p>
        </p:txBody>
      </p:sp>
    </p:spTree>
    <p:extLst>
      <p:ext uri="{BB962C8B-B14F-4D97-AF65-F5344CB8AC3E}">
        <p14:creationId xmlns:p14="http://schemas.microsoft.com/office/powerpoint/2010/main" val="99153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087FA83E-93D9-47E2-A606-A8C45ACFD65B}" type="slidenum">
              <a:rPr lang="en-US" altLang="en-US" smtClean="0"/>
              <a:pPr/>
              <a:t>‹#›</a:t>
            </a:fld>
            <a:endParaRPr lang="en-US" altLang="en-US"/>
          </a:p>
        </p:txBody>
      </p:sp>
    </p:spTree>
    <p:extLst>
      <p:ext uri="{BB962C8B-B14F-4D97-AF65-F5344CB8AC3E}">
        <p14:creationId xmlns:p14="http://schemas.microsoft.com/office/powerpoint/2010/main" val="368838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77998C3-D1A7-4CA2-A762-5535C2385418}" type="slidenum">
              <a:rPr lang="en-US" altLang="en-US" smtClean="0"/>
              <a:pPr/>
              <a:t>‹#›</a:t>
            </a:fld>
            <a:endParaRPr lang="en-US" altLang="en-US"/>
          </a:p>
        </p:txBody>
      </p:sp>
    </p:spTree>
    <p:extLst>
      <p:ext uri="{BB962C8B-B14F-4D97-AF65-F5344CB8AC3E}">
        <p14:creationId xmlns:p14="http://schemas.microsoft.com/office/powerpoint/2010/main" val="75739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537FE2D-BDB1-4DB3-896C-65A975AED0FD}" type="slidenum">
              <a:rPr lang="en-US" altLang="en-US" smtClean="0"/>
              <a:pPr/>
              <a:t>‹#›</a:t>
            </a:fld>
            <a:endParaRPr lang="en-US" altLang="en-US"/>
          </a:p>
        </p:txBody>
      </p:sp>
    </p:spTree>
    <p:extLst>
      <p:ext uri="{BB962C8B-B14F-4D97-AF65-F5344CB8AC3E}">
        <p14:creationId xmlns:p14="http://schemas.microsoft.com/office/powerpoint/2010/main" val="173994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89BDC4D-8AFE-4B29-9424-92A8F4B8BEC2}" type="slidenum">
              <a:rPr lang="en-US" altLang="en-US" smtClean="0"/>
              <a:pPr/>
              <a:t>‹#›</a:t>
            </a:fld>
            <a:endParaRPr lang="en-US" altLang="en-US"/>
          </a:p>
        </p:txBody>
      </p:sp>
    </p:spTree>
    <p:extLst>
      <p:ext uri="{BB962C8B-B14F-4D97-AF65-F5344CB8AC3E}">
        <p14:creationId xmlns:p14="http://schemas.microsoft.com/office/powerpoint/2010/main" val="2612633989"/>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C8CAF63B-91D5-45E2-8EE1-582E4B67D8A5}"/>
              </a:ext>
            </a:extLst>
          </p:cNvPr>
          <p:cNvSpPr>
            <a:spLocks noGrp="1" noChangeArrowheads="1"/>
          </p:cNvSpPr>
          <p:nvPr>
            <p:ph type="ctrTitle"/>
          </p:nvPr>
        </p:nvSpPr>
        <p:spPr/>
        <p:txBody>
          <a:bodyPr>
            <a:normAutofit/>
          </a:bodyPr>
          <a:lstStyle/>
          <a:p>
            <a:r>
              <a:rPr lang="en-US" altLang="en-US" sz="4800" b="1" dirty="0">
                <a:solidFill>
                  <a:srgbClr val="0099CC"/>
                </a:solidFill>
              </a:rPr>
              <a:t>Aviation Regulation in the 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6" name="Object 6">
            <a:extLst>
              <a:ext uri="{FF2B5EF4-FFF2-40B4-BE49-F238E27FC236}">
                <a16:creationId xmlns:a16="http://schemas.microsoft.com/office/drawing/2014/main" id="{ADAD1D57-93DD-46E9-8A0E-878D4FF4783E}"/>
              </a:ext>
            </a:extLst>
          </p:cNvPr>
          <p:cNvGraphicFramePr>
            <a:graphicFrameLocks noGrp="1" noChangeAspect="1"/>
          </p:cNvGraphicFramePr>
          <p:nvPr>
            <p:ph idx="1"/>
            <p:extLst>
              <p:ext uri="{D42A27DB-BD31-4B8C-83A1-F6EECF244321}">
                <p14:modId xmlns:p14="http://schemas.microsoft.com/office/powerpoint/2010/main" val="3057979274"/>
              </p:ext>
            </p:extLst>
          </p:nvPr>
        </p:nvGraphicFramePr>
        <p:xfrm>
          <a:off x="-7434" y="915609"/>
          <a:ext cx="9142141" cy="5942391"/>
        </p:xfrm>
        <a:graphic>
          <a:graphicData uri="http://schemas.openxmlformats.org/presentationml/2006/ole">
            <mc:AlternateContent xmlns:mc="http://schemas.openxmlformats.org/markup-compatibility/2006">
              <mc:Choice xmlns:v="urn:schemas-microsoft-com:vml" Requires="v">
                <p:oleObj name="CorelPhotoPaint.Image.10" r:id="rId2" imgW="10158730" imgH="6603175" progId="CorelPhotoPaint.Image.10">
                  <p:embed/>
                </p:oleObj>
              </mc:Choice>
              <mc:Fallback>
                <p:oleObj name="CorelPhotoPaint.Image.10" r:id="rId2" imgW="10158730" imgH="6603175" progId="CorelPhotoPaint.Image.10">
                  <p:embed/>
                  <p:pic>
                    <p:nvPicPr>
                      <p:cNvPr id="81926" name="Object 6">
                        <a:extLst>
                          <a:ext uri="{FF2B5EF4-FFF2-40B4-BE49-F238E27FC236}">
                            <a16:creationId xmlns:a16="http://schemas.microsoft.com/office/drawing/2014/main" id="{ADAD1D57-93DD-46E9-8A0E-878D4FF47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 y="915609"/>
                        <a:ext cx="9142141" cy="5942391"/>
                      </a:xfrm>
                      <a:prstGeom prst="rect">
                        <a:avLst/>
                      </a:prstGeom>
                    </p:spPr>
                  </p:pic>
                </p:oleObj>
              </mc:Fallback>
            </mc:AlternateContent>
          </a:graphicData>
        </a:graphic>
      </p:graphicFrame>
    </p:spTree>
    <p:extLst>
      <p:ext uri="{BB962C8B-B14F-4D97-AF65-F5344CB8AC3E}">
        <p14:creationId xmlns:p14="http://schemas.microsoft.com/office/powerpoint/2010/main" val="62270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FA92C8A5-D5F7-4A66-BAC6-364F87557897}"/>
              </a:ext>
            </a:extLst>
          </p:cNvPr>
          <p:cNvSpPr>
            <a:spLocks noGrp="1" noChangeArrowheads="1"/>
          </p:cNvSpPr>
          <p:nvPr>
            <p:ph type="title"/>
          </p:nvPr>
        </p:nvSpPr>
        <p:spPr/>
        <p:txBody>
          <a:bodyPr/>
          <a:lstStyle/>
          <a:p>
            <a:r>
              <a:rPr lang="en-US" altLang="en-US" dirty="0">
                <a:solidFill>
                  <a:srgbClr val="0099CC"/>
                </a:solidFill>
              </a:rPr>
              <a:t>For Certification of </a:t>
            </a:r>
            <a:r>
              <a:rPr lang="en-US" altLang="en-US" b="1" dirty="0">
                <a:solidFill>
                  <a:schemeClr val="tx2">
                    <a:lumMod val="40000"/>
                    <a:lumOff val="60000"/>
                  </a:schemeClr>
                </a:solidFill>
              </a:rPr>
              <a:t>Airmen</a:t>
            </a:r>
          </a:p>
        </p:txBody>
      </p:sp>
      <p:sp>
        <p:nvSpPr>
          <p:cNvPr id="147459" name="Rectangle 3">
            <a:extLst>
              <a:ext uri="{FF2B5EF4-FFF2-40B4-BE49-F238E27FC236}">
                <a16:creationId xmlns:a16="http://schemas.microsoft.com/office/drawing/2014/main" id="{A852A0D4-DAEE-486B-9A3A-CD5B05B6A011}"/>
              </a:ext>
            </a:extLst>
          </p:cNvPr>
          <p:cNvSpPr>
            <a:spLocks noGrp="1" noChangeArrowheads="1"/>
          </p:cNvSpPr>
          <p:nvPr>
            <p:ph idx="1"/>
          </p:nvPr>
        </p:nvSpPr>
        <p:spPr/>
        <p:txBody>
          <a:bodyPr/>
          <a:lstStyle/>
          <a:p>
            <a:r>
              <a:rPr lang="en-US" altLang="en-US" sz="2800" dirty="0"/>
              <a:t>The term class represents a subdivision within a category.</a:t>
            </a:r>
          </a:p>
          <a:p>
            <a:r>
              <a:rPr lang="en-US" altLang="en-US" sz="2800" dirty="0"/>
              <a:t>Airplanes, for example, are divided into four classes: </a:t>
            </a:r>
          </a:p>
          <a:p>
            <a:pPr lvl="1"/>
            <a:r>
              <a:rPr lang="en-US" altLang="en-US" sz="2400" dirty="0"/>
              <a:t>single-engine land (SEL)</a:t>
            </a:r>
          </a:p>
          <a:p>
            <a:pPr lvl="1"/>
            <a:r>
              <a:rPr lang="en-US" altLang="en-US" sz="2400" dirty="0"/>
              <a:t>single-engine sea (SES)</a:t>
            </a:r>
          </a:p>
          <a:p>
            <a:pPr lvl="1"/>
            <a:r>
              <a:rPr lang="en-US" altLang="en-US" sz="2400" dirty="0"/>
              <a:t>multi-engine land (MEL)</a:t>
            </a:r>
          </a:p>
          <a:p>
            <a:pPr lvl="1"/>
            <a:r>
              <a:rPr lang="en-US" altLang="en-US" sz="2400" dirty="0"/>
              <a:t>multi-engine sea (MES)</a:t>
            </a:r>
          </a:p>
          <a:p>
            <a:endParaRPr lang="en-US" altLang="en-US" sz="2800" dirty="0"/>
          </a:p>
        </p:txBody>
      </p:sp>
    </p:spTree>
    <p:extLst>
      <p:ext uri="{BB962C8B-B14F-4D97-AF65-F5344CB8AC3E}">
        <p14:creationId xmlns:p14="http://schemas.microsoft.com/office/powerpoint/2010/main" val="1161998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246B23E6-9329-43E0-83A1-C0385776EDB7}"/>
              </a:ext>
            </a:extLst>
          </p:cNvPr>
          <p:cNvSpPr>
            <a:spLocks noGrp="1" noChangeArrowheads="1"/>
          </p:cNvSpPr>
          <p:nvPr>
            <p:ph type="title"/>
          </p:nvPr>
        </p:nvSpPr>
        <p:spPr/>
        <p:txBody>
          <a:bodyPr/>
          <a:lstStyle/>
          <a:p>
            <a:r>
              <a:rPr lang="en-US" altLang="en-US" dirty="0">
                <a:solidFill>
                  <a:srgbClr val="0099CC"/>
                </a:solidFill>
              </a:rPr>
              <a:t>Certification of Airmen</a:t>
            </a:r>
          </a:p>
        </p:txBody>
      </p:sp>
      <p:graphicFrame>
        <p:nvGraphicFramePr>
          <p:cNvPr id="82947" name="Object 3">
            <a:extLst>
              <a:ext uri="{FF2B5EF4-FFF2-40B4-BE49-F238E27FC236}">
                <a16:creationId xmlns:a16="http://schemas.microsoft.com/office/drawing/2014/main" id="{1A26D9A2-FAC2-4F0D-9202-1654EE4043C7}"/>
              </a:ext>
            </a:extLst>
          </p:cNvPr>
          <p:cNvGraphicFramePr>
            <a:graphicFrameLocks noChangeAspect="1"/>
          </p:cNvGraphicFramePr>
          <p:nvPr>
            <p:extLst>
              <p:ext uri="{D42A27DB-BD31-4B8C-83A1-F6EECF244321}">
                <p14:modId xmlns:p14="http://schemas.microsoft.com/office/powerpoint/2010/main" val="1979889987"/>
              </p:ext>
            </p:extLst>
          </p:nvPr>
        </p:nvGraphicFramePr>
        <p:xfrm>
          <a:off x="1085850" y="1562100"/>
          <a:ext cx="7803290" cy="5067300"/>
        </p:xfrm>
        <a:graphic>
          <a:graphicData uri="http://schemas.openxmlformats.org/presentationml/2006/ole">
            <mc:AlternateContent xmlns:mc="http://schemas.openxmlformats.org/markup-compatibility/2006">
              <mc:Choice xmlns:v="urn:schemas-microsoft-com:vml" Requires="v">
                <p:oleObj name="Clip" r:id="rId2" imgW="7038095" imgH="4571429" progId="MS_ClipArt_Gallery.2">
                  <p:embed/>
                </p:oleObj>
              </mc:Choice>
              <mc:Fallback>
                <p:oleObj name="Clip" r:id="rId2" imgW="7038095" imgH="4571429" progId="MS_ClipArt_Gallery.2">
                  <p:embed/>
                  <p:pic>
                    <p:nvPicPr>
                      <p:cNvPr id="82947" name="Object 3">
                        <a:extLst>
                          <a:ext uri="{FF2B5EF4-FFF2-40B4-BE49-F238E27FC236}">
                            <a16:creationId xmlns:a16="http://schemas.microsoft.com/office/drawing/2014/main" id="{1A26D9A2-FAC2-4F0D-9202-1654EE404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1562100"/>
                        <a:ext cx="7803290" cy="50673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22015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D7C79AE-2832-4912-98C1-52AB29443C9D}"/>
              </a:ext>
            </a:extLst>
          </p:cNvPr>
          <p:cNvSpPr>
            <a:spLocks noGrp="1" noChangeArrowheads="1"/>
          </p:cNvSpPr>
          <p:nvPr>
            <p:ph type="title"/>
          </p:nvPr>
        </p:nvSpPr>
        <p:spPr/>
        <p:txBody>
          <a:bodyPr/>
          <a:lstStyle/>
          <a:p>
            <a:r>
              <a:rPr lang="en-US" altLang="en-US" dirty="0">
                <a:solidFill>
                  <a:srgbClr val="0099CC"/>
                </a:solidFill>
              </a:rPr>
              <a:t>Certification of </a:t>
            </a:r>
            <a:r>
              <a:rPr lang="en-US" altLang="en-US" b="1" dirty="0">
                <a:solidFill>
                  <a:schemeClr val="tx2">
                    <a:lumMod val="40000"/>
                    <a:lumOff val="60000"/>
                  </a:schemeClr>
                </a:solidFill>
              </a:rPr>
              <a:t>Airmen</a:t>
            </a:r>
          </a:p>
        </p:txBody>
      </p:sp>
      <p:sp>
        <p:nvSpPr>
          <p:cNvPr id="3075" name="Rectangle 3">
            <a:extLst>
              <a:ext uri="{FF2B5EF4-FFF2-40B4-BE49-F238E27FC236}">
                <a16:creationId xmlns:a16="http://schemas.microsoft.com/office/drawing/2014/main" id="{E0FD2DC8-F7DA-4F2B-BF19-B7E0AE51C65B}"/>
              </a:ext>
            </a:extLst>
          </p:cNvPr>
          <p:cNvSpPr>
            <a:spLocks noGrp="1" noChangeArrowheads="1"/>
          </p:cNvSpPr>
          <p:nvPr>
            <p:ph idx="1"/>
          </p:nvPr>
        </p:nvSpPr>
        <p:spPr/>
        <p:txBody>
          <a:bodyPr/>
          <a:lstStyle/>
          <a:p>
            <a:r>
              <a:rPr lang="en-US" altLang="en-US" sz="2600" b="1" dirty="0"/>
              <a:t>Make and Model</a:t>
            </a:r>
            <a:r>
              <a:rPr lang="en-US" altLang="en-US" sz="2600" dirty="0"/>
              <a:t> </a:t>
            </a:r>
          </a:p>
          <a:p>
            <a:pPr marL="0" indent="0">
              <a:buNone/>
            </a:pPr>
            <a:r>
              <a:rPr lang="en-US" altLang="en-US" sz="2600" dirty="0"/>
              <a:t>This can be an A36 Beechcraft Bonanza, a Cessna 152, or a Piper Malibu.</a:t>
            </a:r>
          </a:p>
          <a:p>
            <a:pPr marL="0" indent="0">
              <a:buNone/>
            </a:pPr>
            <a:endParaRPr lang="en-US" altLang="en-US" sz="2800" dirty="0"/>
          </a:p>
          <a:p>
            <a:pPr lvl="1"/>
            <a:r>
              <a:rPr lang="en-US" altLang="en-US" sz="2400" dirty="0"/>
              <a:t>According to the FAA, once you have your pilot’s certificate, you can legally fly any specific make and model of aircraft within the category and class for which you are rated</a:t>
            </a:r>
          </a:p>
          <a:p>
            <a:pPr lvl="1"/>
            <a:endParaRPr lang="en-US" altLang="en-US" sz="2400" dirty="0"/>
          </a:p>
          <a:p>
            <a:pPr lvl="1"/>
            <a:r>
              <a:rPr lang="en-US" altLang="en-US" sz="2400" dirty="0"/>
              <a:t>Certain makes/models require additional “type” ratings</a:t>
            </a:r>
            <a:endParaRPr lang="en-US" altLang="en-US" sz="2200" dirty="0"/>
          </a:p>
        </p:txBody>
      </p:sp>
    </p:spTree>
    <p:extLst>
      <p:ext uri="{BB962C8B-B14F-4D97-AF65-F5344CB8AC3E}">
        <p14:creationId xmlns:p14="http://schemas.microsoft.com/office/powerpoint/2010/main" val="36431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250C7CF2-0A5E-4FEB-96EE-44C34DD63CF2}"/>
              </a:ext>
            </a:extLst>
          </p:cNvPr>
          <p:cNvSpPr>
            <a:spLocks noGrp="1" noChangeArrowheads="1"/>
          </p:cNvSpPr>
          <p:nvPr>
            <p:ph type="title"/>
          </p:nvPr>
        </p:nvSpPr>
        <p:spPr/>
        <p:txBody>
          <a:bodyPr/>
          <a:lstStyle/>
          <a:p>
            <a:r>
              <a:rPr lang="en-US" altLang="en-US" dirty="0">
                <a:solidFill>
                  <a:srgbClr val="0099CC"/>
                </a:solidFill>
              </a:rPr>
              <a:t>Certification of </a:t>
            </a:r>
            <a:r>
              <a:rPr lang="en-US" altLang="en-US" b="1" dirty="0">
                <a:solidFill>
                  <a:schemeClr val="tx2">
                    <a:lumMod val="40000"/>
                    <a:lumOff val="60000"/>
                  </a:schemeClr>
                </a:solidFill>
              </a:rPr>
              <a:t>Aircraft</a:t>
            </a:r>
          </a:p>
        </p:txBody>
      </p:sp>
      <p:sp>
        <p:nvSpPr>
          <p:cNvPr id="148483" name="Rectangle 3">
            <a:extLst>
              <a:ext uri="{FF2B5EF4-FFF2-40B4-BE49-F238E27FC236}">
                <a16:creationId xmlns:a16="http://schemas.microsoft.com/office/drawing/2014/main" id="{D2DC3856-648B-44A0-BE9B-3CD7FA82FD25}"/>
              </a:ext>
            </a:extLst>
          </p:cNvPr>
          <p:cNvSpPr>
            <a:spLocks noGrp="1" noChangeArrowheads="1"/>
          </p:cNvSpPr>
          <p:nvPr>
            <p:ph idx="1"/>
          </p:nvPr>
        </p:nvSpPr>
        <p:spPr/>
        <p:txBody>
          <a:bodyPr/>
          <a:lstStyle/>
          <a:p>
            <a:r>
              <a:rPr lang="en-US" altLang="en-US" dirty="0"/>
              <a:t>The term category, as used with respect to </a:t>
            </a:r>
            <a:r>
              <a:rPr lang="en-US" altLang="en-US" i="1" dirty="0">
                <a:solidFill>
                  <a:srgbClr val="FF0000"/>
                </a:solidFill>
              </a:rPr>
              <a:t>aircraft certification</a:t>
            </a:r>
            <a:r>
              <a:rPr lang="en-US" altLang="en-US" dirty="0"/>
              <a:t>, means </a:t>
            </a:r>
            <a:r>
              <a:rPr lang="en-US" dirty="0"/>
              <a:t>a grouping of aircraft based on intended use or operating limitations.</a:t>
            </a:r>
          </a:p>
          <a:p>
            <a:r>
              <a:rPr lang="en-US" dirty="0"/>
              <a:t>These categories are further divided according to whether their airworthiness certificates are “Standard” or “Special.”</a:t>
            </a:r>
          </a:p>
        </p:txBody>
      </p:sp>
    </p:spTree>
    <p:extLst>
      <p:ext uri="{BB962C8B-B14F-4D97-AF65-F5344CB8AC3E}">
        <p14:creationId xmlns:p14="http://schemas.microsoft.com/office/powerpoint/2010/main" val="659410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250C7CF2-0A5E-4FEB-96EE-44C34DD63CF2}"/>
              </a:ext>
            </a:extLst>
          </p:cNvPr>
          <p:cNvSpPr>
            <a:spLocks noGrp="1" noChangeArrowheads="1"/>
          </p:cNvSpPr>
          <p:nvPr>
            <p:ph type="title"/>
          </p:nvPr>
        </p:nvSpPr>
        <p:spPr/>
        <p:txBody>
          <a:bodyPr/>
          <a:lstStyle/>
          <a:p>
            <a:r>
              <a:rPr lang="en-US" altLang="en-US" dirty="0">
                <a:solidFill>
                  <a:srgbClr val="0099CC"/>
                </a:solidFill>
              </a:rPr>
              <a:t>Certification of </a:t>
            </a:r>
            <a:r>
              <a:rPr lang="en-US" altLang="en-US" b="1" dirty="0">
                <a:solidFill>
                  <a:schemeClr val="tx2">
                    <a:lumMod val="40000"/>
                    <a:lumOff val="60000"/>
                  </a:schemeClr>
                </a:solidFill>
              </a:rPr>
              <a:t>Aircraft</a:t>
            </a:r>
          </a:p>
        </p:txBody>
      </p:sp>
      <p:graphicFrame>
        <p:nvGraphicFramePr>
          <p:cNvPr id="2" name="Table 1">
            <a:extLst>
              <a:ext uri="{FF2B5EF4-FFF2-40B4-BE49-F238E27FC236}">
                <a16:creationId xmlns:a16="http://schemas.microsoft.com/office/drawing/2014/main" id="{99F99672-91E8-471C-ADBD-01ECFE5BC5AE}"/>
              </a:ext>
            </a:extLst>
          </p:cNvPr>
          <p:cNvGraphicFramePr>
            <a:graphicFrameLocks noGrp="1"/>
          </p:cNvGraphicFramePr>
          <p:nvPr>
            <p:extLst>
              <p:ext uri="{D42A27DB-BD31-4B8C-83A1-F6EECF244321}">
                <p14:modId xmlns:p14="http://schemas.microsoft.com/office/powerpoint/2010/main" val="1097721956"/>
              </p:ext>
            </p:extLst>
          </p:nvPr>
        </p:nvGraphicFramePr>
        <p:xfrm>
          <a:off x="304800" y="1672296"/>
          <a:ext cx="8534400" cy="4576103"/>
        </p:xfrm>
        <a:graphic>
          <a:graphicData uri="http://schemas.openxmlformats.org/drawingml/2006/table">
            <a:tbl>
              <a:tblPr firstRow="1" bandRow="1">
                <a:tableStyleId>{0660B408-B3CF-4A94-85FC-2B1E0A45F4A2}</a:tableStyleId>
              </a:tblPr>
              <a:tblGrid>
                <a:gridCol w="4267200">
                  <a:extLst>
                    <a:ext uri="{9D8B030D-6E8A-4147-A177-3AD203B41FA5}">
                      <a16:colId xmlns:a16="http://schemas.microsoft.com/office/drawing/2014/main" val="3344697176"/>
                    </a:ext>
                  </a:extLst>
                </a:gridCol>
                <a:gridCol w="4267200">
                  <a:extLst>
                    <a:ext uri="{9D8B030D-6E8A-4147-A177-3AD203B41FA5}">
                      <a16:colId xmlns:a16="http://schemas.microsoft.com/office/drawing/2014/main" val="1856314445"/>
                    </a:ext>
                  </a:extLst>
                </a:gridCol>
              </a:tblGrid>
              <a:tr h="653729">
                <a:tc>
                  <a:txBody>
                    <a:bodyPr/>
                    <a:lstStyle/>
                    <a:p>
                      <a:pPr algn="ctr"/>
                      <a:r>
                        <a:rPr lang="en-US" sz="2000" baseline="0" dirty="0"/>
                        <a:t>Standard</a:t>
                      </a:r>
                    </a:p>
                  </a:txBody>
                  <a:tcPr>
                    <a:solidFill>
                      <a:schemeClr val="tx2">
                        <a:lumMod val="75000"/>
                      </a:schemeClr>
                    </a:solidFill>
                  </a:tcPr>
                </a:tc>
                <a:tc>
                  <a:txBody>
                    <a:bodyPr/>
                    <a:lstStyle/>
                    <a:p>
                      <a:pPr algn="ctr"/>
                      <a:r>
                        <a:rPr lang="en-US" sz="2000" baseline="0" dirty="0"/>
                        <a:t>Special</a:t>
                      </a:r>
                    </a:p>
                  </a:txBody>
                  <a:tcPr>
                    <a:solidFill>
                      <a:schemeClr val="tx2">
                        <a:lumMod val="75000"/>
                      </a:schemeClr>
                    </a:solidFill>
                  </a:tcPr>
                </a:tc>
                <a:extLst>
                  <a:ext uri="{0D108BD9-81ED-4DB2-BD59-A6C34878D82A}">
                    <a16:rowId xmlns:a16="http://schemas.microsoft.com/office/drawing/2014/main" val="2495583201"/>
                  </a:ext>
                </a:extLst>
              </a:tr>
              <a:tr h="653729">
                <a:tc>
                  <a:txBody>
                    <a:bodyPr/>
                    <a:lstStyle/>
                    <a:p>
                      <a:pPr algn="ctr"/>
                      <a:r>
                        <a:rPr lang="en-US" sz="2000" baseline="0" dirty="0"/>
                        <a:t>Acrobatic</a:t>
                      </a:r>
                    </a:p>
                  </a:txBody>
                  <a:tcPr/>
                </a:tc>
                <a:tc>
                  <a:txBody>
                    <a:bodyPr/>
                    <a:lstStyle/>
                    <a:p>
                      <a:pPr algn="ctr"/>
                      <a:r>
                        <a:rPr lang="en-US" sz="2000" baseline="0" dirty="0"/>
                        <a:t>Experimental</a:t>
                      </a:r>
                    </a:p>
                  </a:txBody>
                  <a:tcPr/>
                </a:tc>
                <a:extLst>
                  <a:ext uri="{0D108BD9-81ED-4DB2-BD59-A6C34878D82A}">
                    <a16:rowId xmlns:a16="http://schemas.microsoft.com/office/drawing/2014/main" val="954601999"/>
                  </a:ext>
                </a:extLst>
              </a:tr>
              <a:tr h="653729">
                <a:tc>
                  <a:txBody>
                    <a:bodyPr/>
                    <a:lstStyle/>
                    <a:p>
                      <a:pPr algn="ctr"/>
                      <a:r>
                        <a:rPr lang="en-US" sz="2000" baseline="0" dirty="0"/>
                        <a:t>Commuter</a:t>
                      </a:r>
                    </a:p>
                  </a:txBody>
                  <a:tcPr/>
                </a:tc>
                <a:tc>
                  <a:txBody>
                    <a:bodyPr/>
                    <a:lstStyle/>
                    <a:p>
                      <a:pPr algn="ctr"/>
                      <a:r>
                        <a:rPr lang="en-US" sz="2000" baseline="0" dirty="0"/>
                        <a:t>Light Sport</a:t>
                      </a:r>
                    </a:p>
                  </a:txBody>
                  <a:tcPr/>
                </a:tc>
                <a:extLst>
                  <a:ext uri="{0D108BD9-81ED-4DB2-BD59-A6C34878D82A}">
                    <a16:rowId xmlns:a16="http://schemas.microsoft.com/office/drawing/2014/main" val="4040058711"/>
                  </a:ext>
                </a:extLst>
              </a:tr>
              <a:tr h="653729">
                <a:tc>
                  <a:txBody>
                    <a:bodyPr/>
                    <a:lstStyle/>
                    <a:p>
                      <a:pPr algn="ctr"/>
                      <a:r>
                        <a:rPr lang="en-US" sz="2000" baseline="0" dirty="0"/>
                        <a:t>Normal</a:t>
                      </a:r>
                    </a:p>
                  </a:txBody>
                  <a:tcPr/>
                </a:tc>
                <a:tc>
                  <a:txBody>
                    <a:bodyPr/>
                    <a:lstStyle/>
                    <a:p>
                      <a:pPr algn="ctr"/>
                      <a:r>
                        <a:rPr lang="en-US" sz="2000" baseline="0" dirty="0"/>
                        <a:t>Limited</a:t>
                      </a:r>
                    </a:p>
                  </a:txBody>
                  <a:tcPr/>
                </a:tc>
                <a:extLst>
                  <a:ext uri="{0D108BD9-81ED-4DB2-BD59-A6C34878D82A}">
                    <a16:rowId xmlns:a16="http://schemas.microsoft.com/office/drawing/2014/main" val="508037855"/>
                  </a:ext>
                </a:extLst>
              </a:tr>
              <a:tr h="653729">
                <a:tc>
                  <a:txBody>
                    <a:bodyPr/>
                    <a:lstStyle/>
                    <a:p>
                      <a:pPr algn="ctr"/>
                      <a:r>
                        <a:rPr lang="en-US" sz="2000" baseline="0" dirty="0"/>
                        <a:t>Transport</a:t>
                      </a:r>
                    </a:p>
                  </a:txBody>
                  <a:tcPr/>
                </a:tc>
                <a:tc>
                  <a:txBody>
                    <a:bodyPr/>
                    <a:lstStyle/>
                    <a:p>
                      <a:pPr algn="ctr"/>
                      <a:r>
                        <a:rPr lang="en-US" sz="2000" baseline="0" dirty="0"/>
                        <a:t>Primary</a:t>
                      </a:r>
                    </a:p>
                  </a:txBody>
                  <a:tcPr/>
                </a:tc>
                <a:extLst>
                  <a:ext uri="{0D108BD9-81ED-4DB2-BD59-A6C34878D82A}">
                    <a16:rowId xmlns:a16="http://schemas.microsoft.com/office/drawing/2014/main" val="1132267609"/>
                  </a:ext>
                </a:extLst>
              </a:tr>
              <a:tr h="653729">
                <a:tc>
                  <a:txBody>
                    <a:bodyPr/>
                    <a:lstStyle/>
                    <a:p>
                      <a:pPr algn="ctr"/>
                      <a:r>
                        <a:rPr lang="en-US" sz="2000" baseline="0" dirty="0"/>
                        <a:t>Utility</a:t>
                      </a:r>
                    </a:p>
                  </a:txBody>
                  <a:tcPr/>
                </a:tc>
                <a:tc>
                  <a:txBody>
                    <a:bodyPr/>
                    <a:lstStyle/>
                    <a:p>
                      <a:pPr algn="ctr"/>
                      <a:r>
                        <a:rPr lang="en-US" sz="2000" baseline="0" dirty="0"/>
                        <a:t>Provisional</a:t>
                      </a:r>
                    </a:p>
                  </a:txBody>
                  <a:tcPr/>
                </a:tc>
                <a:extLst>
                  <a:ext uri="{0D108BD9-81ED-4DB2-BD59-A6C34878D82A}">
                    <a16:rowId xmlns:a16="http://schemas.microsoft.com/office/drawing/2014/main" val="534625697"/>
                  </a:ext>
                </a:extLst>
              </a:tr>
              <a:tr h="653729">
                <a:tc>
                  <a:txBody>
                    <a:bodyPr/>
                    <a:lstStyle/>
                    <a:p>
                      <a:pPr algn="ctr"/>
                      <a:endParaRPr lang="en-US" sz="2000" baseline="0"/>
                    </a:p>
                  </a:txBody>
                  <a:tcPr/>
                </a:tc>
                <a:tc>
                  <a:txBody>
                    <a:bodyPr/>
                    <a:lstStyle/>
                    <a:p>
                      <a:pPr algn="ctr"/>
                      <a:r>
                        <a:rPr lang="en-US" sz="2000" baseline="0" dirty="0"/>
                        <a:t>Restricted</a:t>
                      </a:r>
                    </a:p>
                  </a:txBody>
                  <a:tcPr/>
                </a:tc>
                <a:extLst>
                  <a:ext uri="{0D108BD9-81ED-4DB2-BD59-A6C34878D82A}">
                    <a16:rowId xmlns:a16="http://schemas.microsoft.com/office/drawing/2014/main" val="2253626169"/>
                  </a:ext>
                </a:extLst>
              </a:tr>
            </a:tbl>
          </a:graphicData>
        </a:graphic>
      </p:graphicFrame>
    </p:spTree>
    <p:extLst>
      <p:ext uri="{BB962C8B-B14F-4D97-AF65-F5344CB8AC3E}">
        <p14:creationId xmlns:p14="http://schemas.microsoft.com/office/powerpoint/2010/main" val="1982571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250C7CF2-0A5E-4FEB-96EE-44C34DD63CF2}"/>
              </a:ext>
            </a:extLst>
          </p:cNvPr>
          <p:cNvSpPr>
            <a:spLocks noGrp="1" noChangeArrowheads="1"/>
          </p:cNvSpPr>
          <p:nvPr>
            <p:ph type="title"/>
          </p:nvPr>
        </p:nvSpPr>
        <p:spPr/>
        <p:txBody>
          <a:bodyPr/>
          <a:lstStyle/>
          <a:p>
            <a:r>
              <a:rPr lang="en-US" altLang="en-US" dirty="0">
                <a:solidFill>
                  <a:srgbClr val="0099CC"/>
                </a:solidFill>
              </a:rPr>
              <a:t>Certification of </a:t>
            </a:r>
            <a:r>
              <a:rPr lang="en-US" altLang="en-US" b="1" dirty="0">
                <a:solidFill>
                  <a:schemeClr val="tx2">
                    <a:lumMod val="40000"/>
                    <a:lumOff val="60000"/>
                  </a:schemeClr>
                </a:solidFill>
              </a:rPr>
              <a:t>Aircraft</a:t>
            </a:r>
          </a:p>
        </p:txBody>
      </p:sp>
      <p:sp>
        <p:nvSpPr>
          <p:cNvPr id="148483" name="Rectangle 3">
            <a:extLst>
              <a:ext uri="{FF2B5EF4-FFF2-40B4-BE49-F238E27FC236}">
                <a16:creationId xmlns:a16="http://schemas.microsoft.com/office/drawing/2014/main" id="{D2DC3856-648B-44A0-BE9B-3CD7FA82FD25}"/>
              </a:ext>
            </a:extLst>
          </p:cNvPr>
          <p:cNvSpPr>
            <a:spLocks noGrp="1" noChangeArrowheads="1"/>
          </p:cNvSpPr>
          <p:nvPr>
            <p:ph idx="1"/>
          </p:nvPr>
        </p:nvSpPr>
        <p:spPr/>
        <p:txBody>
          <a:bodyPr/>
          <a:lstStyle/>
          <a:p>
            <a:r>
              <a:rPr lang="en-US" altLang="en-US" sz="2600" dirty="0"/>
              <a:t>The term class, as used with respect to </a:t>
            </a:r>
            <a:r>
              <a:rPr lang="en-US" altLang="en-US" sz="2600" i="1" dirty="0">
                <a:solidFill>
                  <a:srgbClr val="FF0000"/>
                </a:solidFill>
              </a:rPr>
              <a:t>aircraft certification</a:t>
            </a:r>
            <a:r>
              <a:rPr lang="en-US" altLang="en-US" sz="2600" dirty="0"/>
              <a:t>, means a broad grouping of aircraft having similar propulsion, flight or landing characteristics (e.g., airplane, rotorcraft, glider, balloon, landplane, seaplane).</a:t>
            </a:r>
          </a:p>
          <a:p>
            <a:endParaRPr lang="en-US" altLang="en-US" sz="2600" dirty="0"/>
          </a:p>
          <a:p>
            <a:r>
              <a:rPr lang="en-US" altLang="en-US" sz="2600" dirty="0"/>
              <a:t>The salient characteristics of an aircraft certification class are what structural characteristics it possesses.</a:t>
            </a:r>
          </a:p>
          <a:p>
            <a:endParaRPr lang="en-US" altLang="en-US" dirty="0"/>
          </a:p>
          <a:p>
            <a:endParaRPr lang="en-US" altLang="en-US" dirty="0"/>
          </a:p>
        </p:txBody>
      </p:sp>
    </p:spTree>
    <p:extLst>
      <p:ext uri="{BB962C8B-B14F-4D97-AF65-F5344CB8AC3E}">
        <p14:creationId xmlns:p14="http://schemas.microsoft.com/office/powerpoint/2010/main" val="3954599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9FFA612-837C-4C32-B150-4ACEC69BEE1B}"/>
              </a:ext>
            </a:extLst>
          </p:cNvPr>
          <p:cNvSpPr>
            <a:spLocks noGrp="1" noChangeArrowheads="1"/>
          </p:cNvSpPr>
          <p:nvPr>
            <p:ph type="title"/>
          </p:nvPr>
        </p:nvSpPr>
        <p:spPr/>
        <p:txBody>
          <a:bodyPr/>
          <a:lstStyle/>
          <a:p>
            <a:r>
              <a:rPr lang="en-US" altLang="en-US" dirty="0">
                <a:solidFill>
                  <a:srgbClr val="0099CC"/>
                </a:solidFill>
              </a:rPr>
              <a:t>More Definitions: </a:t>
            </a:r>
            <a:r>
              <a:rPr lang="en-US" altLang="en-US" b="1" dirty="0">
                <a:solidFill>
                  <a:schemeClr val="tx2">
                    <a:lumMod val="40000"/>
                    <a:lumOff val="60000"/>
                  </a:schemeClr>
                </a:solidFill>
              </a:rPr>
              <a:t>Night</a:t>
            </a:r>
          </a:p>
        </p:txBody>
      </p:sp>
      <p:sp>
        <p:nvSpPr>
          <p:cNvPr id="6147" name="Rectangle 3">
            <a:extLst>
              <a:ext uri="{FF2B5EF4-FFF2-40B4-BE49-F238E27FC236}">
                <a16:creationId xmlns:a16="http://schemas.microsoft.com/office/drawing/2014/main" id="{CFDC5999-66BA-4F6A-9B8C-FAF357856448}"/>
              </a:ext>
            </a:extLst>
          </p:cNvPr>
          <p:cNvSpPr>
            <a:spLocks noGrp="1" noChangeArrowheads="1"/>
          </p:cNvSpPr>
          <p:nvPr>
            <p:ph idx="1"/>
          </p:nvPr>
        </p:nvSpPr>
        <p:spPr/>
        <p:txBody>
          <a:bodyPr/>
          <a:lstStyle/>
          <a:p>
            <a:r>
              <a:rPr lang="en-US" altLang="en-US" sz="2400" dirty="0"/>
              <a:t>Night time is officially defined as the time between the </a:t>
            </a:r>
            <a:r>
              <a:rPr lang="en-US" altLang="en-US" sz="2400" b="1" dirty="0"/>
              <a:t>end</a:t>
            </a:r>
            <a:r>
              <a:rPr lang="en-US" altLang="en-US" sz="2400" dirty="0"/>
              <a:t> of evening civil twilight and the </a:t>
            </a:r>
            <a:r>
              <a:rPr lang="en-US" altLang="en-US" sz="2400" b="1" dirty="0"/>
              <a:t>beginning</a:t>
            </a:r>
            <a:r>
              <a:rPr lang="en-US" altLang="en-US" sz="2400" dirty="0"/>
              <a:t> of morning civil twilight.</a:t>
            </a:r>
          </a:p>
          <a:p>
            <a:endParaRPr lang="en-US" altLang="en-US" sz="2400" dirty="0"/>
          </a:p>
          <a:p>
            <a:r>
              <a:rPr lang="en-US" altLang="en-US" sz="2400" dirty="0"/>
              <a:t>Some regulations deal with the hours of darkness by referencing the time from sunset to sunrise.</a:t>
            </a:r>
          </a:p>
          <a:p>
            <a:endParaRPr lang="en-US" altLang="en-US" sz="2400" dirty="0"/>
          </a:p>
          <a:p>
            <a:r>
              <a:rPr lang="en-US" altLang="en-US" sz="2400" dirty="0"/>
              <a:t>There is yet a different definition for the currency requirements for carrying passengers at night.</a:t>
            </a:r>
            <a:endParaRPr lang="en-US" altLang="en-US" dirty="0"/>
          </a:p>
        </p:txBody>
      </p:sp>
    </p:spTree>
    <p:extLst>
      <p:ext uri="{BB962C8B-B14F-4D97-AF65-F5344CB8AC3E}">
        <p14:creationId xmlns:p14="http://schemas.microsoft.com/office/powerpoint/2010/main" val="2010465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9FFA612-837C-4C32-B150-4ACEC69BEE1B}"/>
              </a:ext>
            </a:extLst>
          </p:cNvPr>
          <p:cNvSpPr>
            <a:spLocks noGrp="1" noChangeArrowheads="1"/>
          </p:cNvSpPr>
          <p:nvPr>
            <p:ph type="title"/>
          </p:nvPr>
        </p:nvSpPr>
        <p:spPr>
          <a:xfrm>
            <a:off x="1066800" y="457200"/>
            <a:ext cx="7620000" cy="1143000"/>
          </a:xfrm>
        </p:spPr>
        <p:txBody>
          <a:bodyPr/>
          <a:lstStyle/>
          <a:p>
            <a:r>
              <a:rPr lang="en-US" altLang="en-US" sz="3600" b="1" dirty="0">
                <a:solidFill>
                  <a:schemeClr val="tx2">
                    <a:lumMod val="40000"/>
                    <a:lumOff val="60000"/>
                  </a:schemeClr>
                </a:solidFill>
              </a:rPr>
              <a:t>Twilight</a:t>
            </a:r>
            <a:r>
              <a:rPr lang="en-US" altLang="en-US" sz="3600" dirty="0">
                <a:solidFill>
                  <a:srgbClr val="0099CC"/>
                </a:solidFill>
              </a:rPr>
              <a:t> (from the Air Almanac)</a:t>
            </a:r>
          </a:p>
        </p:txBody>
      </p:sp>
      <p:sp>
        <p:nvSpPr>
          <p:cNvPr id="6147" name="Rectangle 3">
            <a:extLst>
              <a:ext uri="{FF2B5EF4-FFF2-40B4-BE49-F238E27FC236}">
                <a16:creationId xmlns:a16="http://schemas.microsoft.com/office/drawing/2014/main" id="{CFDC5999-66BA-4F6A-9B8C-FAF357856448}"/>
              </a:ext>
            </a:extLst>
          </p:cNvPr>
          <p:cNvSpPr>
            <a:spLocks noGrp="1" noChangeArrowheads="1"/>
          </p:cNvSpPr>
          <p:nvPr>
            <p:ph idx="1"/>
          </p:nvPr>
        </p:nvSpPr>
        <p:spPr>
          <a:xfrm>
            <a:off x="1066800" y="1752600"/>
            <a:ext cx="7620000" cy="4648200"/>
          </a:xfrm>
        </p:spPr>
        <p:txBody>
          <a:bodyPr/>
          <a:lstStyle/>
          <a:p>
            <a:r>
              <a:rPr lang="en-US" sz="2000" b="1" dirty="0"/>
              <a:t>Civil twilight</a:t>
            </a:r>
            <a:r>
              <a:rPr lang="en-US" sz="2000" dirty="0"/>
              <a:t> is defined to begin in the morning, and to end in the evening, when the center of the Sun is geometrically 6 degrees below the horizon. </a:t>
            </a:r>
          </a:p>
          <a:p>
            <a:r>
              <a:rPr lang="en-US" sz="2000" dirty="0"/>
              <a:t>This is the limit at which twilight illumination is sufficient, under good weather conditions, for </a:t>
            </a:r>
            <a:r>
              <a:rPr lang="en-US" sz="2000" b="1" dirty="0"/>
              <a:t>terrestrial objects to be clearly distinguished.</a:t>
            </a:r>
          </a:p>
          <a:p>
            <a:r>
              <a:rPr lang="en-US" sz="2000" dirty="0"/>
              <a:t>At the beginning of morning civil twilight, or end of evening civil twilight, </a:t>
            </a:r>
            <a:r>
              <a:rPr lang="en-US" sz="2000" b="1" dirty="0"/>
              <a:t>the horizon is clearly defined and the brightest stars are visible</a:t>
            </a:r>
            <a:r>
              <a:rPr lang="en-US" sz="2000" dirty="0"/>
              <a:t> under good atmospheric conditions in the absence of moonlight or other illumination. </a:t>
            </a:r>
          </a:p>
          <a:p>
            <a:r>
              <a:rPr lang="en-US" sz="2000" dirty="0"/>
              <a:t>In the morning before the beginning of civil twilight and in the evening after the end of civil twilight, artificial illumination is normally required to carry on ordinary outdoor activities.</a:t>
            </a:r>
            <a:endParaRPr lang="en-US" altLang="en-US" sz="2000" dirty="0"/>
          </a:p>
        </p:txBody>
      </p:sp>
    </p:spTree>
    <p:extLst>
      <p:ext uri="{BB962C8B-B14F-4D97-AF65-F5344CB8AC3E}">
        <p14:creationId xmlns:p14="http://schemas.microsoft.com/office/powerpoint/2010/main" val="1479184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784563-7B57-4DF6-B3F5-AD8364C8FD10}"/>
              </a:ext>
            </a:extLst>
          </p:cNvPr>
          <p:cNvPicPr>
            <a:picLocks noChangeAspect="1"/>
          </p:cNvPicPr>
          <p:nvPr/>
        </p:nvPicPr>
        <p:blipFill>
          <a:blip r:embed="rId2"/>
          <a:stretch>
            <a:fillRect/>
          </a:stretch>
        </p:blipFill>
        <p:spPr>
          <a:xfrm>
            <a:off x="0" y="2176502"/>
            <a:ext cx="9144000" cy="2504995"/>
          </a:xfrm>
          <a:prstGeom prst="rect">
            <a:avLst/>
          </a:prstGeom>
        </p:spPr>
      </p:pic>
      <p:pic>
        <p:nvPicPr>
          <p:cNvPr id="9" name="Picture 8">
            <a:extLst>
              <a:ext uri="{FF2B5EF4-FFF2-40B4-BE49-F238E27FC236}">
                <a16:creationId xmlns:a16="http://schemas.microsoft.com/office/drawing/2014/main" id="{341D3B27-8CBC-41D6-9D33-02EAD97E455B}"/>
              </a:ext>
            </a:extLst>
          </p:cNvPr>
          <p:cNvPicPr>
            <a:picLocks noChangeAspect="1"/>
          </p:cNvPicPr>
          <p:nvPr/>
        </p:nvPicPr>
        <p:blipFill>
          <a:blip r:embed="rId3"/>
          <a:stretch>
            <a:fillRect/>
          </a:stretch>
        </p:blipFill>
        <p:spPr>
          <a:xfrm>
            <a:off x="3124200" y="304800"/>
            <a:ext cx="3867150" cy="1476375"/>
          </a:xfrm>
          <a:prstGeom prst="rect">
            <a:avLst/>
          </a:prstGeom>
        </p:spPr>
      </p:pic>
      <p:cxnSp>
        <p:nvCxnSpPr>
          <p:cNvPr id="11" name="Straight Arrow Connector 10">
            <a:extLst>
              <a:ext uri="{FF2B5EF4-FFF2-40B4-BE49-F238E27FC236}">
                <a16:creationId xmlns:a16="http://schemas.microsoft.com/office/drawing/2014/main" id="{18870FCA-BD75-4BB1-B0DC-2CAF393032D4}"/>
              </a:ext>
            </a:extLst>
          </p:cNvPr>
          <p:cNvCxnSpPr/>
          <p:nvPr/>
        </p:nvCxnSpPr>
        <p:spPr bwMode="auto">
          <a:xfrm flipH="1">
            <a:off x="838200" y="533400"/>
            <a:ext cx="2743200" cy="2286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58713DDF-959C-46E7-87EC-C446C6BFE8E0}"/>
              </a:ext>
            </a:extLst>
          </p:cNvPr>
          <p:cNvCxnSpPr/>
          <p:nvPr/>
        </p:nvCxnSpPr>
        <p:spPr bwMode="auto">
          <a:xfrm flipH="1">
            <a:off x="1066800" y="838200"/>
            <a:ext cx="2514600" cy="24384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F2BA58AF-6F4A-4C8B-9F7E-1A97ED2B97DB}"/>
              </a:ext>
            </a:extLst>
          </p:cNvPr>
          <p:cNvCxnSpPr/>
          <p:nvPr/>
        </p:nvCxnSpPr>
        <p:spPr bwMode="auto">
          <a:xfrm>
            <a:off x="5181600" y="1219200"/>
            <a:ext cx="2895600" cy="21336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4FBA1FD7-6936-4485-8170-BFFEB7E609E2}"/>
              </a:ext>
            </a:extLst>
          </p:cNvPr>
          <p:cNvCxnSpPr/>
          <p:nvPr/>
        </p:nvCxnSpPr>
        <p:spPr bwMode="auto">
          <a:xfrm>
            <a:off x="6553200" y="1371600"/>
            <a:ext cx="1905000" cy="16002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6882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3A5026F-5612-44C0-BF90-A2044D1FCE48}"/>
              </a:ext>
            </a:extLst>
          </p:cNvPr>
          <p:cNvSpPr>
            <a:spLocks noGrp="1" noChangeArrowheads="1"/>
          </p:cNvSpPr>
          <p:nvPr>
            <p:ph type="title"/>
          </p:nvPr>
        </p:nvSpPr>
        <p:spPr/>
        <p:txBody>
          <a:bodyPr/>
          <a:lstStyle/>
          <a:p>
            <a:r>
              <a:rPr lang="en-US" altLang="en-US" sz="3600" dirty="0">
                <a:solidFill>
                  <a:srgbClr val="0099CC"/>
                </a:solidFill>
              </a:rPr>
              <a:t>The Federal Aviation Administration</a:t>
            </a:r>
          </a:p>
        </p:txBody>
      </p:sp>
      <p:sp>
        <p:nvSpPr>
          <p:cNvPr id="2051" name="Rectangle 3">
            <a:extLst>
              <a:ext uri="{FF2B5EF4-FFF2-40B4-BE49-F238E27FC236}">
                <a16:creationId xmlns:a16="http://schemas.microsoft.com/office/drawing/2014/main" id="{382DBDBD-F479-4D56-A567-581BF9C37998}"/>
              </a:ext>
            </a:extLst>
          </p:cNvPr>
          <p:cNvSpPr>
            <a:spLocks noGrp="1" noChangeArrowheads="1"/>
          </p:cNvSpPr>
          <p:nvPr>
            <p:ph idx="1"/>
          </p:nvPr>
        </p:nvSpPr>
        <p:spPr>
          <a:xfrm>
            <a:off x="1066800" y="1752600"/>
            <a:ext cx="7216775" cy="4114800"/>
          </a:xfrm>
        </p:spPr>
        <p:txBody>
          <a:bodyPr/>
          <a:lstStyle/>
          <a:p>
            <a:r>
              <a:rPr lang="en-US" altLang="en-US" dirty="0"/>
              <a:t>Is a unit of the US Department of Transportation</a:t>
            </a:r>
          </a:p>
          <a:p>
            <a:r>
              <a:rPr lang="en-US" altLang="en-US" dirty="0"/>
              <a:t>Is responsible for overseeing the safe and efficient operation of the American aerospace system.</a:t>
            </a:r>
          </a:p>
          <a:p>
            <a:r>
              <a:rPr lang="en-US" altLang="en-US" dirty="0"/>
              <a:t>Controls the certification standards for both aircraft and airmen.</a:t>
            </a:r>
          </a:p>
          <a:p>
            <a:endParaRPr lang="en-US" altLang="en-US" dirty="0"/>
          </a:p>
          <a:p>
            <a:endParaRPr lang="en-US" altLang="en-US" dirty="0"/>
          </a:p>
          <a:p>
            <a:pPr>
              <a:buFontTx/>
              <a:buNone/>
            </a:pPr>
            <a:endParaRPr lang="en-US" altLang="en-US" dirty="0">
              <a:solidFill>
                <a:schemeClr val="accent2"/>
              </a:solidFill>
            </a:endParaRPr>
          </a:p>
        </p:txBody>
      </p:sp>
    </p:spTree>
    <p:extLst>
      <p:ext uri="{BB962C8B-B14F-4D97-AF65-F5344CB8AC3E}">
        <p14:creationId xmlns:p14="http://schemas.microsoft.com/office/powerpoint/2010/main" val="1486532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D6CD4515-53A9-48E0-86B9-1C874A56A964}"/>
              </a:ext>
            </a:extLst>
          </p:cNvPr>
          <p:cNvSpPr>
            <a:spLocks noGrp="1" noChangeArrowheads="1"/>
          </p:cNvSpPr>
          <p:nvPr>
            <p:ph type="title"/>
          </p:nvPr>
        </p:nvSpPr>
        <p:spPr/>
        <p:txBody>
          <a:bodyPr/>
          <a:lstStyle/>
          <a:p>
            <a:r>
              <a:rPr lang="en-US" altLang="en-US" dirty="0">
                <a:solidFill>
                  <a:srgbClr val="0099CC"/>
                </a:solidFill>
              </a:rPr>
              <a:t>More Definitions: </a:t>
            </a:r>
            <a:r>
              <a:rPr lang="en-US" altLang="en-US" b="1" dirty="0">
                <a:solidFill>
                  <a:schemeClr val="tx2">
                    <a:lumMod val="40000"/>
                    <a:lumOff val="60000"/>
                  </a:schemeClr>
                </a:solidFill>
              </a:rPr>
              <a:t>PIC</a:t>
            </a:r>
          </a:p>
        </p:txBody>
      </p:sp>
      <p:sp>
        <p:nvSpPr>
          <p:cNvPr id="146435" name="Rectangle 3">
            <a:extLst>
              <a:ext uri="{FF2B5EF4-FFF2-40B4-BE49-F238E27FC236}">
                <a16:creationId xmlns:a16="http://schemas.microsoft.com/office/drawing/2014/main" id="{31D8FCEF-8088-424F-B1CE-D3C3DA00D9F4}"/>
              </a:ext>
            </a:extLst>
          </p:cNvPr>
          <p:cNvSpPr>
            <a:spLocks noGrp="1" noChangeArrowheads="1"/>
          </p:cNvSpPr>
          <p:nvPr>
            <p:ph idx="1"/>
          </p:nvPr>
        </p:nvSpPr>
        <p:spPr/>
        <p:txBody>
          <a:bodyPr/>
          <a:lstStyle/>
          <a:p>
            <a:pPr marL="0" indent="0">
              <a:buNone/>
            </a:pPr>
            <a:r>
              <a:rPr lang="en-US" altLang="en-US" sz="3200" b="1" dirty="0"/>
              <a:t>Pilot in Command</a:t>
            </a:r>
            <a:r>
              <a:rPr lang="en-US" altLang="en-US" sz="2800" dirty="0"/>
              <a:t>: The person who </a:t>
            </a:r>
          </a:p>
          <a:p>
            <a:r>
              <a:rPr lang="en-US" altLang="en-US" sz="2800" dirty="0"/>
              <a:t>has final authority and responsibility for the operation and safety of the flight; </a:t>
            </a:r>
          </a:p>
          <a:p>
            <a:r>
              <a:rPr lang="en-US" altLang="en-US" sz="2800" dirty="0"/>
              <a:t>has been designated as PIC before or during the flight; and </a:t>
            </a:r>
          </a:p>
          <a:p>
            <a:r>
              <a:rPr lang="en-US" altLang="en-US" sz="2800" dirty="0"/>
              <a:t>holds the appropriate category, class and type rating, if appropriate, for the conduct of the flight.</a:t>
            </a:r>
          </a:p>
          <a:p>
            <a:pPr marL="0" indent="0">
              <a:buNone/>
            </a:pPr>
            <a:endParaRPr lang="en-US" altLang="en-US" sz="2800" dirty="0"/>
          </a:p>
        </p:txBody>
      </p:sp>
    </p:spTree>
    <p:extLst>
      <p:ext uri="{BB962C8B-B14F-4D97-AF65-F5344CB8AC3E}">
        <p14:creationId xmlns:p14="http://schemas.microsoft.com/office/powerpoint/2010/main" val="1337321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C8CAF63B-91D5-45E2-8EE1-582E4B67D8A5}"/>
              </a:ext>
            </a:extLst>
          </p:cNvPr>
          <p:cNvSpPr>
            <a:spLocks noGrp="1" noChangeArrowheads="1"/>
          </p:cNvSpPr>
          <p:nvPr>
            <p:ph type="ctrTitle"/>
          </p:nvPr>
        </p:nvSpPr>
        <p:spPr/>
        <p:txBody>
          <a:bodyPr/>
          <a:lstStyle/>
          <a:p>
            <a:r>
              <a:rPr lang="en-US" altLang="en-US" dirty="0">
                <a:solidFill>
                  <a:srgbClr val="0099CC"/>
                </a:solidFill>
              </a:rPr>
              <a:t>14 CFR Part 61</a:t>
            </a:r>
          </a:p>
        </p:txBody>
      </p:sp>
      <p:sp>
        <p:nvSpPr>
          <p:cNvPr id="126979" name="Rectangle 3">
            <a:extLst>
              <a:ext uri="{FF2B5EF4-FFF2-40B4-BE49-F238E27FC236}">
                <a16:creationId xmlns:a16="http://schemas.microsoft.com/office/drawing/2014/main" id="{B683CA32-05EB-4274-A09A-A6A7099D72C5}"/>
              </a:ext>
            </a:extLst>
          </p:cNvPr>
          <p:cNvSpPr>
            <a:spLocks noGrp="1" noChangeArrowheads="1"/>
          </p:cNvSpPr>
          <p:nvPr>
            <p:ph type="subTitle" idx="1"/>
          </p:nvPr>
        </p:nvSpPr>
        <p:spPr/>
        <p:txBody>
          <a:bodyPr>
            <a:normAutofit lnSpcReduction="10000"/>
          </a:bodyPr>
          <a:lstStyle/>
          <a:p>
            <a:r>
              <a:rPr lang="en-US" altLang="en-US" sz="4000" dirty="0"/>
              <a:t>Airmen</a:t>
            </a:r>
          </a:p>
        </p:txBody>
      </p:sp>
    </p:spTree>
    <p:extLst>
      <p:ext uri="{BB962C8B-B14F-4D97-AF65-F5344CB8AC3E}">
        <p14:creationId xmlns:p14="http://schemas.microsoft.com/office/powerpoint/2010/main" val="3380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D6CD4515-53A9-48E0-86B9-1C874A56A964}"/>
              </a:ext>
            </a:extLst>
          </p:cNvPr>
          <p:cNvSpPr>
            <a:spLocks noGrp="1" noChangeArrowheads="1"/>
          </p:cNvSpPr>
          <p:nvPr>
            <p:ph type="title"/>
          </p:nvPr>
        </p:nvSpPr>
        <p:spPr/>
        <p:txBody>
          <a:bodyPr/>
          <a:lstStyle/>
          <a:p>
            <a:r>
              <a:rPr lang="en-US" altLang="en-US" sz="3600" dirty="0">
                <a:solidFill>
                  <a:srgbClr val="0099CC"/>
                </a:solidFill>
              </a:rPr>
              <a:t>Now On to the Actual FARs: Part 61</a:t>
            </a:r>
            <a:endParaRPr lang="en-US" altLang="en-US" sz="3600" dirty="0"/>
          </a:p>
        </p:txBody>
      </p:sp>
      <p:sp>
        <p:nvSpPr>
          <p:cNvPr id="146435" name="Rectangle 3">
            <a:extLst>
              <a:ext uri="{FF2B5EF4-FFF2-40B4-BE49-F238E27FC236}">
                <a16:creationId xmlns:a16="http://schemas.microsoft.com/office/drawing/2014/main" id="{31D8FCEF-8088-424F-B1CE-D3C3DA00D9F4}"/>
              </a:ext>
            </a:extLst>
          </p:cNvPr>
          <p:cNvSpPr>
            <a:spLocks noGrp="1" noChangeArrowheads="1"/>
          </p:cNvSpPr>
          <p:nvPr>
            <p:ph idx="1"/>
          </p:nvPr>
        </p:nvSpPr>
        <p:spPr/>
        <p:txBody>
          <a:bodyPr/>
          <a:lstStyle/>
          <a:p>
            <a:pPr marL="0" indent="0">
              <a:buNone/>
            </a:pPr>
            <a:r>
              <a:rPr lang="en-US" altLang="en-US" sz="3600" dirty="0"/>
              <a:t>Two basic categories of regulations regarding airmen:</a:t>
            </a:r>
          </a:p>
          <a:p>
            <a:r>
              <a:rPr lang="en-US" altLang="en-US" sz="3600" dirty="0"/>
              <a:t>Paperwork requirements</a:t>
            </a:r>
          </a:p>
          <a:p>
            <a:r>
              <a:rPr lang="en-US" altLang="en-US" sz="3600" dirty="0"/>
              <a:t>Skill certifications and recency of experience</a:t>
            </a:r>
          </a:p>
          <a:p>
            <a:pPr marL="0" indent="0">
              <a:buNone/>
            </a:pPr>
            <a:endParaRPr lang="en-US" altLang="en-US" sz="2800" dirty="0"/>
          </a:p>
        </p:txBody>
      </p:sp>
    </p:spTree>
    <p:extLst>
      <p:ext uri="{BB962C8B-B14F-4D97-AF65-F5344CB8AC3E}">
        <p14:creationId xmlns:p14="http://schemas.microsoft.com/office/powerpoint/2010/main" val="2399947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E888221-3323-4941-9C86-72711FD87831}"/>
              </a:ext>
            </a:extLst>
          </p:cNvPr>
          <p:cNvSpPr>
            <a:spLocks noGrp="1" noChangeArrowheads="1"/>
          </p:cNvSpPr>
          <p:nvPr>
            <p:ph type="title"/>
          </p:nvPr>
        </p:nvSpPr>
        <p:spPr/>
        <p:txBody>
          <a:bodyPr/>
          <a:lstStyle/>
          <a:p>
            <a:r>
              <a:rPr lang="en-US" altLang="en-US" sz="4000" dirty="0">
                <a:solidFill>
                  <a:srgbClr val="0099CC"/>
                </a:solidFill>
              </a:rPr>
              <a:t>Airmen Regulations: Identification</a:t>
            </a:r>
          </a:p>
        </p:txBody>
      </p:sp>
      <p:sp>
        <p:nvSpPr>
          <p:cNvPr id="10243" name="Rectangle 3">
            <a:extLst>
              <a:ext uri="{FF2B5EF4-FFF2-40B4-BE49-F238E27FC236}">
                <a16:creationId xmlns:a16="http://schemas.microsoft.com/office/drawing/2014/main" id="{E672174A-21B1-4F96-94C3-DA2A20E31247}"/>
              </a:ext>
            </a:extLst>
          </p:cNvPr>
          <p:cNvSpPr>
            <a:spLocks noGrp="1" noChangeArrowheads="1"/>
          </p:cNvSpPr>
          <p:nvPr>
            <p:ph idx="1"/>
          </p:nvPr>
        </p:nvSpPr>
        <p:spPr>
          <a:xfrm>
            <a:off x="1041400" y="1600200"/>
            <a:ext cx="7620000" cy="4114800"/>
          </a:xfrm>
        </p:spPr>
        <p:txBody>
          <a:bodyPr/>
          <a:lstStyle/>
          <a:p>
            <a:pPr marL="0" indent="0" algn="ctr">
              <a:lnSpc>
                <a:spcPct val="90000"/>
              </a:lnSpc>
              <a:buNone/>
            </a:pPr>
            <a:r>
              <a:rPr lang="en-US" altLang="en-US" sz="2800" dirty="0"/>
              <a:t>To act as pilot in command you must have your </a:t>
            </a:r>
            <a:r>
              <a:rPr lang="en-US" altLang="en-US" sz="2800" dirty="0">
                <a:solidFill>
                  <a:srgbClr val="FF0000"/>
                </a:solidFill>
              </a:rPr>
              <a:t>pilot certificate</a:t>
            </a:r>
            <a:r>
              <a:rPr lang="en-US" altLang="en-US" sz="2800" dirty="0"/>
              <a:t> and </a:t>
            </a:r>
            <a:r>
              <a:rPr lang="en-US" altLang="en-US" sz="2800" dirty="0">
                <a:solidFill>
                  <a:srgbClr val="FF0000"/>
                </a:solidFill>
              </a:rPr>
              <a:t>photo identification</a:t>
            </a:r>
            <a:r>
              <a:rPr lang="en-US" altLang="en-US" sz="2800" dirty="0"/>
              <a:t> (a driver’s license or passport, for example). </a:t>
            </a:r>
            <a:r>
              <a:rPr lang="en-US" altLang="en-US" sz="2800" b="1" dirty="0"/>
              <a:t>[14 CFR 61.3]</a:t>
            </a:r>
          </a:p>
        </p:txBody>
      </p:sp>
      <p:pic>
        <p:nvPicPr>
          <p:cNvPr id="5" name="Picture 2" descr="Image result for image us pilot certificate">
            <a:extLst>
              <a:ext uri="{FF2B5EF4-FFF2-40B4-BE49-F238E27FC236}">
                <a16:creationId xmlns:a16="http://schemas.microsoft.com/office/drawing/2014/main" id="{85565C67-DE5F-42B5-AB03-D66DE468C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402" y="3004814"/>
            <a:ext cx="2496598" cy="3292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us Sign 2">
            <a:extLst>
              <a:ext uri="{FF2B5EF4-FFF2-40B4-BE49-F238E27FC236}">
                <a16:creationId xmlns:a16="http://schemas.microsoft.com/office/drawing/2014/main" id="{C7AE855C-2F53-4E8B-A1D4-59584E100271}"/>
              </a:ext>
            </a:extLst>
          </p:cNvPr>
          <p:cNvSpPr/>
          <p:nvPr/>
        </p:nvSpPr>
        <p:spPr bwMode="auto">
          <a:xfrm>
            <a:off x="4463002" y="4308077"/>
            <a:ext cx="762000" cy="685800"/>
          </a:xfrm>
          <a:prstGeom prst="mathPlus">
            <a:avLst/>
          </a:prstGeom>
          <a:solidFill>
            <a:schemeClr val="tx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pic>
        <p:nvPicPr>
          <p:cNvPr id="8" name="Picture 4" descr="Image result for image american passport">
            <a:extLst>
              <a:ext uri="{FF2B5EF4-FFF2-40B4-BE49-F238E27FC236}">
                <a16:creationId xmlns:a16="http://schemas.microsoft.com/office/drawing/2014/main" id="{D512DA8D-5DE8-4358-8592-AE97709AC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895600"/>
            <a:ext cx="2485561" cy="346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218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D6017F9-4059-4F29-9E0B-D79FD9DA0FD3}"/>
              </a:ext>
            </a:extLst>
          </p:cNvPr>
          <p:cNvSpPr>
            <a:spLocks noGrp="1" noChangeArrowheads="1"/>
          </p:cNvSpPr>
          <p:nvPr>
            <p:ph type="title"/>
          </p:nvPr>
        </p:nvSpPr>
        <p:spPr/>
        <p:txBody>
          <a:bodyPr/>
          <a:lstStyle/>
          <a:p>
            <a:r>
              <a:rPr lang="en-US" altLang="en-US" sz="4000" dirty="0">
                <a:solidFill>
                  <a:srgbClr val="0099CC"/>
                </a:solidFill>
              </a:rPr>
              <a:t>Airmen Regulations: Identification</a:t>
            </a:r>
          </a:p>
        </p:txBody>
      </p:sp>
      <p:sp>
        <p:nvSpPr>
          <p:cNvPr id="21507" name="Rectangle 3">
            <a:extLst>
              <a:ext uri="{FF2B5EF4-FFF2-40B4-BE49-F238E27FC236}">
                <a16:creationId xmlns:a16="http://schemas.microsoft.com/office/drawing/2014/main" id="{87E73983-D0B9-4744-90EF-72942B0143CB}"/>
              </a:ext>
            </a:extLst>
          </p:cNvPr>
          <p:cNvSpPr>
            <a:spLocks noGrp="1" noChangeArrowheads="1"/>
          </p:cNvSpPr>
          <p:nvPr>
            <p:ph idx="1"/>
          </p:nvPr>
        </p:nvSpPr>
        <p:spPr/>
        <p:txBody>
          <a:bodyPr/>
          <a:lstStyle/>
          <a:p>
            <a:pPr>
              <a:buFontTx/>
              <a:buNone/>
            </a:pPr>
            <a:r>
              <a:rPr lang="en-US" altLang="en-US" b="1" dirty="0"/>
              <a:t>Change of Address: </a:t>
            </a:r>
            <a:r>
              <a:rPr lang="en-US" altLang="en-US" dirty="0"/>
              <a:t>In order to exercise your privilege to fly as PIC, you must notify the FAA when you change your address within thirty days of the move.   </a:t>
            </a:r>
            <a:r>
              <a:rPr lang="en-US" altLang="en-US" b="1" dirty="0"/>
              <a:t>[14 CFR 61.60]</a:t>
            </a:r>
          </a:p>
        </p:txBody>
      </p:sp>
    </p:spTree>
    <p:extLst>
      <p:ext uri="{BB962C8B-B14F-4D97-AF65-F5344CB8AC3E}">
        <p14:creationId xmlns:p14="http://schemas.microsoft.com/office/powerpoint/2010/main" val="3108111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E888221-3323-4941-9C86-72711FD87831}"/>
              </a:ext>
            </a:extLst>
          </p:cNvPr>
          <p:cNvSpPr>
            <a:spLocks noGrp="1" noChangeArrowheads="1"/>
          </p:cNvSpPr>
          <p:nvPr>
            <p:ph type="title"/>
          </p:nvPr>
        </p:nvSpPr>
        <p:spPr/>
        <p:txBody>
          <a:bodyPr/>
          <a:lstStyle/>
          <a:p>
            <a:r>
              <a:rPr lang="en-US" altLang="en-US" sz="4000" dirty="0">
                <a:solidFill>
                  <a:srgbClr val="0099CC"/>
                </a:solidFill>
              </a:rPr>
              <a:t>Airmen Regulations: </a:t>
            </a:r>
            <a:br>
              <a:rPr lang="en-US" altLang="en-US" sz="4000" dirty="0">
                <a:solidFill>
                  <a:srgbClr val="0099CC"/>
                </a:solidFill>
              </a:rPr>
            </a:br>
            <a:r>
              <a:rPr lang="en-US" altLang="en-US" sz="4000" dirty="0">
                <a:solidFill>
                  <a:srgbClr val="0099CC"/>
                </a:solidFill>
              </a:rPr>
              <a:t>Medical Certificates</a:t>
            </a:r>
          </a:p>
        </p:txBody>
      </p:sp>
      <p:sp>
        <p:nvSpPr>
          <p:cNvPr id="10243" name="Rectangle 3">
            <a:extLst>
              <a:ext uri="{FF2B5EF4-FFF2-40B4-BE49-F238E27FC236}">
                <a16:creationId xmlns:a16="http://schemas.microsoft.com/office/drawing/2014/main" id="{E672174A-21B1-4F96-94C3-DA2A20E31247}"/>
              </a:ext>
            </a:extLst>
          </p:cNvPr>
          <p:cNvSpPr>
            <a:spLocks noGrp="1" noChangeArrowheads="1"/>
          </p:cNvSpPr>
          <p:nvPr>
            <p:ph idx="1"/>
          </p:nvPr>
        </p:nvSpPr>
        <p:spPr>
          <a:xfrm>
            <a:off x="1066800" y="1905000"/>
            <a:ext cx="7620000" cy="4114800"/>
          </a:xfrm>
        </p:spPr>
        <p:txBody>
          <a:bodyPr/>
          <a:lstStyle/>
          <a:p>
            <a:pPr>
              <a:lnSpc>
                <a:spcPct val="90000"/>
              </a:lnSpc>
            </a:pPr>
            <a:r>
              <a:rPr lang="en-US" altLang="en-US" sz="2800" dirty="0"/>
              <a:t>If you are exercising your pilot privileges on the basis of an FAA medical exam you must have your </a:t>
            </a:r>
            <a:r>
              <a:rPr lang="en-US" altLang="en-US" sz="2800" dirty="0">
                <a:solidFill>
                  <a:srgbClr val="FF0000"/>
                </a:solidFill>
              </a:rPr>
              <a:t>medical certificate </a:t>
            </a:r>
            <a:r>
              <a:rPr lang="en-US" altLang="en-US" sz="2800" dirty="0"/>
              <a:t>in your </a:t>
            </a:r>
            <a:r>
              <a:rPr lang="en-US" altLang="en-US" sz="2800" i="1" dirty="0"/>
              <a:t>physical possession</a:t>
            </a:r>
            <a:r>
              <a:rPr lang="en-US" altLang="en-US" sz="2800" dirty="0"/>
              <a:t> or </a:t>
            </a:r>
            <a:r>
              <a:rPr lang="en-US" altLang="en-US" sz="2800" i="1" dirty="0"/>
              <a:t>readily accessible</a:t>
            </a:r>
            <a:r>
              <a:rPr lang="en-US" altLang="en-US" sz="2800" dirty="0"/>
              <a:t> in the </a:t>
            </a:r>
            <a:r>
              <a:rPr lang="en-US" altLang="en-US" sz="2800" i="1" dirty="0"/>
              <a:t>aircraft</a:t>
            </a:r>
            <a:r>
              <a:rPr lang="en-US" altLang="en-US" sz="2800" dirty="0"/>
              <a:t>. </a:t>
            </a:r>
            <a:r>
              <a:rPr lang="en-US" altLang="en-US" sz="2800" b="1" dirty="0"/>
              <a:t>[14 CFR 61.23]</a:t>
            </a:r>
          </a:p>
          <a:p>
            <a:pPr>
              <a:lnSpc>
                <a:spcPct val="90000"/>
              </a:lnSpc>
            </a:pPr>
            <a:r>
              <a:rPr lang="en-US" altLang="en-US" sz="2800" dirty="0"/>
              <a:t>If you are exercising the privileges of a private pilot under </a:t>
            </a:r>
            <a:r>
              <a:rPr lang="en-US" altLang="en-US" sz="2800" dirty="0" err="1"/>
              <a:t>BasicMed</a:t>
            </a:r>
            <a:r>
              <a:rPr lang="en-US" altLang="en-US" sz="2800" dirty="0"/>
              <a:t> you must have a copy of your medical paperwork stored with your logbook (which you are not required to carry in flight). </a:t>
            </a:r>
            <a:r>
              <a:rPr lang="en-US" altLang="en-US" sz="2800" b="1" dirty="0"/>
              <a:t>[14 CFR 61.68]</a:t>
            </a:r>
          </a:p>
        </p:txBody>
      </p:sp>
    </p:spTree>
    <p:extLst>
      <p:ext uri="{BB962C8B-B14F-4D97-AF65-F5344CB8AC3E}">
        <p14:creationId xmlns:p14="http://schemas.microsoft.com/office/powerpoint/2010/main" val="4195316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65A17-0F22-7F5E-A5EE-497777D71EE9}"/>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4907FD81-F49E-D999-9408-F4E58F9A8748}"/>
              </a:ext>
            </a:extLst>
          </p:cNvPr>
          <p:cNvSpPr>
            <a:spLocks noGrp="1" noChangeArrowheads="1"/>
          </p:cNvSpPr>
          <p:nvPr>
            <p:ph type="title"/>
          </p:nvPr>
        </p:nvSpPr>
        <p:spPr/>
        <p:txBody>
          <a:bodyPr/>
          <a:lstStyle/>
          <a:p>
            <a:r>
              <a:rPr lang="en-US" altLang="en-US" sz="4000" dirty="0">
                <a:solidFill>
                  <a:srgbClr val="0099CC"/>
                </a:solidFill>
              </a:rPr>
              <a:t>Airmen Regulations: </a:t>
            </a:r>
            <a:br>
              <a:rPr lang="en-US" altLang="en-US" sz="4000" dirty="0">
                <a:solidFill>
                  <a:srgbClr val="0099CC"/>
                </a:solidFill>
              </a:rPr>
            </a:br>
            <a:r>
              <a:rPr lang="en-US" altLang="en-US" sz="4000" dirty="0">
                <a:solidFill>
                  <a:srgbClr val="0099CC"/>
                </a:solidFill>
              </a:rPr>
              <a:t>Medical Certificates</a:t>
            </a:r>
          </a:p>
        </p:txBody>
      </p:sp>
      <p:sp>
        <p:nvSpPr>
          <p:cNvPr id="10243" name="Rectangle 3">
            <a:extLst>
              <a:ext uri="{FF2B5EF4-FFF2-40B4-BE49-F238E27FC236}">
                <a16:creationId xmlns:a16="http://schemas.microsoft.com/office/drawing/2014/main" id="{7A0691A1-251D-67E1-4DE3-292494143C49}"/>
              </a:ext>
            </a:extLst>
          </p:cNvPr>
          <p:cNvSpPr>
            <a:spLocks noGrp="1" noChangeArrowheads="1"/>
          </p:cNvSpPr>
          <p:nvPr>
            <p:ph idx="1"/>
          </p:nvPr>
        </p:nvSpPr>
        <p:spPr>
          <a:xfrm>
            <a:off x="1066800" y="1905000"/>
            <a:ext cx="7620000" cy="4114800"/>
          </a:xfrm>
        </p:spPr>
        <p:txBody>
          <a:bodyPr/>
          <a:lstStyle/>
          <a:p>
            <a:pPr>
              <a:lnSpc>
                <a:spcPct val="90000"/>
              </a:lnSpc>
            </a:pPr>
            <a:r>
              <a:rPr lang="en-US" altLang="en-US" sz="2800" dirty="0"/>
              <a:t>If you are exercising the privileges of a sport pilot you must have a copy of your medical paperwork stored with your logbook. </a:t>
            </a:r>
            <a:r>
              <a:rPr lang="en-US" altLang="en-US" sz="2800" b="1" dirty="0"/>
              <a:t>[14 CFR 68.3.b]</a:t>
            </a:r>
          </a:p>
          <a:p>
            <a:pPr>
              <a:lnSpc>
                <a:spcPct val="90000"/>
              </a:lnSpc>
            </a:pPr>
            <a:endParaRPr lang="en-US" altLang="en-US" sz="2800" b="1" dirty="0"/>
          </a:p>
          <a:p>
            <a:pPr>
              <a:lnSpc>
                <a:spcPct val="90000"/>
              </a:lnSpc>
            </a:pPr>
            <a:r>
              <a:rPr lang="en-US" altLang="en-US" sz="2800" dirty="0"/>
              <a:t>Sport pilots are supposed to carry logbooks if they contain specialized endorsements</a:t>
            </a:r>
          </a:p>
          <a:p>
            <a:pPr>
              <a:lnSpc>
                <a:spcPct val="90000"/>
              </a:lnSpc>
            </a:pPr>
            <a:endParaRPr lang="en-US" altLang="en-US" sz="2800" dirty="0"/>
          </a:p>
          <a:p>
            <a:pPr>
              <a:lnSpc>
                <a:spcPct val="90000"/>
              </a:lnSpc>
            </a:pPr>
            <a:r>
              <a:rPr lang="en-US" altLang="en-US" sz="2800" dirty="0"/>
              <a:t>You must also have your US drivers license</a:t>
            </a:r>
          </a:p>
        </p:txBody>
      </p:sp>
    </p:spTree>
    <p:extLst>
      <p:ext uri="{BB962C8B-B14F-4D97-AF65-F5344CB8AC3E}">
        <p14:creationId xmlns:p14="http://schemas.microsoft.com/office/powerpoint/2010/main" val="127140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E888221-3323-4941-9C86-72711FD87831}"/>
              </a:ext>
            </a:extLst>
          </p:cNvPr>
          <p:cNvSpPr>
            <a:spLocks noGrp="1" noChangeArrowheads="1"/>
          </p:cNvSpPr>
          <p:nvPr>
            <p:ph type="title"/>
          </p:nvPr>
        </p:nvSpPr>
        <p:spPr/>
        <p:txBody>
          <a:bodyPr/>
          <a:lstStyle/>
          <a:p>
            <a:r>
              <a:rPr lang="en-US" altLang="en-US" sz="4000" dirty="0">
                <a:solidFill>
                  <a:srgbClr val="0099CC"/>
                </a:solidFill>
              </a:rPr>
              <a:t>Airmen Regulations: </a:t>
            </a:r>
            <a:br>
              <a:rPr lang="en-US" altLang="en-US" sz="4000" dirty="0">
                <a:solidFill>
                  <a:srgbClr val="0099CC"/>
                </a:solidFill>
              </a:rPr>
            </a:br>
            <a:r>
              <a:rPr lang="en-US" altLang="en-US" sz="4000" dirty="0">
                <a:solidFill>
                  <a:srgbClr val="0099CC"/>
                </a:solidFill>
              </a:rPr>
              <a:t>Medical Standards</a:t>
            </a:r>
          </a:p>
        </p:txBody>
      </p:sp>
      <p:sp>
        <p:nvSpPr>
          <p:cNvPr id="10243" name="Rectangle 3">
            <a:extLst>
              <a:ext uri="{FF2B5EF4-FFF2-40B4-BE49-F238E27FC236}">
                <a16:creationId xmlns:a16="http://schemas.microsoft.com/office/drawing/2014/main" id="{E672174A-21B1-4F96-94C3-DA2A20E31247}"/>
              </a:ext>
            </a:extLst>
          </p:cNvPr>
          <p:cNvSpPr>
            <a:spLocks noGrp="1" noChangeArrowheads="1"/>
          </p:cNvSpPr>
          <p:nvPr>
            <p:ph idx="1"/>
          </p:nvPr>
        </p:nvSpPr>
        <p:spPr/>
        <p:txBody>
          <a:bodyPr/>
          <a:lstStyle/>
          <a:p>
            <a:r>
              <a:rPr lang="en-US" altLang="en-US" sz="2800" dirty="0"/>
              <a:t>The greater the passenger carrying responsibility you have, the more stringent the medical exam and the shorter the duration of the medical certificate. </a:t>
            </a:r>
            <a:r>
              <a:rPr lang="en-US" altLang="en-US" sz="2800" b="1" dirty="0"/>
              <a:t>[14 CFR 61.23]</a:t>
            </a:r>
          </a:p>
        </p:txBody>
      </p:sp>
      <p:graphicFrame>
        <p:nvGraphicFramePr>
          <p:cNvPr id="2" name="Table 1">
            <a:extLst>
              <a:ext uri="{FF2B5EF4-FFF2-40B4-BE49-F238E27FC236}">
                <a16:creationId xmlns:a16="http://schemas.microsoft.com/office/drawing/2014/main" id="{9F413A60-8658-4C9A-B03D-EF3F9FEA2EDF}"/>
              </a:ext>
            </a:extLst>
          </p:cNvPr>
          <p:cNvGraphicFramePr>
            <a:graphicFrameLocks noGrp="1"/>
          </p:cNvGraphicFramePr>
          <p:nvPr>
            <p:extLst>
              <p:ext uri="{D42A27DB-BD31-4B8C-83A1-F6EECF244321}">
                <p14:modId xmlns:p14="http://schemas.microsoft.com/office/powerpoint/2010/main" val="3928962859"/>
              </p:ext>
            </p:extLst>
          </p:nvPr>
        </p:nvGraphicFramePr>
        <p:xfrm>
          <a:off x="1066800" y="3733800"/>
          <a:ext cx="7619999" cy="2612094"/>
        </p:xfrm>
        <a:graphic>
          <a:graphicData uri="http://schemas.openxmlformats.org/drawingml/2006/table">
            <a:tbl>
              <a:tblPr firstRow="1" bandRow="1">
                <a:tableStyleId>{21E4AEA4-8DFA-4A89-87EB-49C32662AFE0}</a:tableStyleId>
              </a:tblPr>
              <a:tblGrid>
                <a:gridCol w="1702341">
                  <a:extLst>
                    <a:ext uri="{9D8B030D-6E8A-4147-A177-3AD203B41FA5}">
                      <a16:colId xmlns:a16="http://schemas.microsoft.com/office/drawing/2014/main" val="608654313"/>
                    </a:ext>
                  </a:extLst>
                </a:gridCol>
                <a:gridCol w="1421859">
                  <a:extLst>
                    <a:ext uri="{9D8B030D-6E8A-4147-A177-3AD203B41FA5}">
                      <a16:colId xmlns:a16="http://schemas.microsoft.com/office/drawing/2014/main" val="3338759318"/>
                    </a:ext>
                  </a:extLst>
                </a:gridCol>
                <a:gridCol w="1447800">
                  <a:extLst>
                    <a:ext uri="{9D8B030D-6E8A-4147-A177-3AD203B41FA5}">
                      <a16:colId xmlns:a16="http://schemas.microsoft.com/office/drawing/2014/main" val="2684442604"/>
                    </a:ext>
                  </a:extLst>
                </a:gridCol>
                <a:gridCol w="1752600">
                  <a:extLst>
                    <a:ext uri="{9D8B030D-6E8A-4147-A177-3AD203B41FA5}">
                      <a16:colId xmlns:a16="http://schemas.microsoft.com/office/drawing/2014/main" val="122219187"/>
                    </a:ext>
                  </a:extLst>
                </a:gridCol>
                <a:gridCol w="1295399">
                  <a:extLst>
                    <a:ext uri="{9D8B030D-6E8A-4147-A177-3AD203B41FA5}">
                      <a16:colId xmlns:a16="http://schemas.microsoft.com/office/drawing/2014/main" val="1986165558"/>
                    </a:ext>
                  </a:extLst>
                </a:gridCol>
              </a:tblGrid>
              <a:tr h="751353">
                <a:tc>
                  <a:txBody>
                    <a:bodyPr/>
                    <a:lstStyle/>
                    <a:p>
                      <a:pPr algn="ctr"/>
                      <a:r>
                        <a:rPr lang="en-US" dirty="0"/>
                        <a:t>ATP</a:t>
                      </a:r>
                    </a:p>
                  </a:txBody>
                  <a:tcPr>
                    <a:solidFill>
                      <a:schemeClr val="tx2">
                        <a:lumMod val="75000"/>
                      </a:schemeClr>
                    </a:solidFill>
                  </a:tcPr>
                </a:tc>
                <a:tc>
                  <a:txBody>
                    <a:bodyPr/>
                    <a:lstStyle/>
                    <a:p>
                      <a:pPr algn="ctr"/>
                      <a:r>
                        <a:rPr lang="en-US" dirty="0"/>
                        <a:t>Commercial</a:t>
                      </a:r>
                    </a:p>
                  </a:txBody>
                  <a:tcPr>
                    <a:solidFill>
                      <a:schemeClr val="tx2">
                        <a:lumMod val="75000"/>
                      </a:schemeClr>
                    </a:solidFill>
                  </a:tcPr>
                </a:tc>
                <a:tc gridSpan="2">
                  <a:txBody>
                    <a:bodyPr/>
                    <a:lstStyle/>
                    <a:p>
                      <a:pPr algn="ctr"/>
                      <a:r>
                        <a:rPr lang="en-US" dirty="0"/>
                        <a:t>Private</a:t>
                      </a:r>
                    </a:p>
                  </a:txBody>
                  <a:tcPr>
                    <a:solidFill>
                      <a:schemeClr val="tx2">
                        <a:lumMod val="75000"/>
                      </a:schemeClr>
                    </a:solidFill>
                  </a:tcPr>
                </a:tc>
                <a:tc hMerge="1">
                  <a:txBody>
                    <a:bodyPr/>
                    <a:lstStyle/>
                    <a:p>
                      <a:endParaRPr lang="en-US"/>
                    </a:p>
                  </a:txBody>
                  <a:tcPr/>
                </a:tc>
                <a:tc>
                  <a:txBody>
                    <a:bodyPr/>
                    <a:lstStyle/>
                    <a:p>
                      <a:pPr algn="ctr"/>
                      <a:r>
                        <a:rPr lang="en-US" dirty="0"/>
                        <a:t>Sport</a:t>
                      </a:r>
                    </a:p>
                  </a:txBody>
                  <a:tcPr>
                    <a:solidFill>
                      <a:schemeClr val="tx2">
                        <a:lumMod val="75000"/>
                      </a:schemeClr>
                    </a:solidFill>
                  </a:tcPr>
                </a:tc>
                <a:extLst>
                  <a:ext uri="{0D108BD9-81ED-4DB2-BD59-A6C34878D82A}">
                    <a16:rowId xmlns:a16="http://schemas.microsoft.com/office/drawing/2014/main" val="4189323177"/>
                  </a:ext>
                </a:extLst>
              </a:tr>
              <a:tr h="620247">
                <a:tc>
                  <a:txBody>
                    <a:bodyPr/>
                    <a:lstStyle/>
                    <a:p>
                      <a:r>
                        <a:rPr lang="en-US" dirty="0"/>
                        <a:t>1st Class</a:t>
                      </a:r>
                    </a:p>
                  </a:txBody>
                  <a:tcPr/>
                </a:tc>
                <a:tc>
                  <a:txBody>
                    <a:bodyPr/>
                    <a:lstStyle/>
                    <a:p>
                      <a:r>
                        <a:rPr lang="en-US" dirty="0"/>
                        <a:t>2nd Class</a:t>
                      </a:r>
                    </a:p>
                  </a:txBody>
                  <a:tcPr/>
                </a:tc>
                <a:tc>
                  <a:txBody>
                    <a:bodyPr/>
                    <a:lstStyle/>
                    <a:p>
                      <a:r>
                        <a:rPr lang="en-US" dirty="0"/>
                        <a:t>Third Class</a:t>
                      </a:r>
                    </a:p>
                  </a:txBody>
                  <a:tcPr/>
                </a:tc>
                <a:tc>
                  <a:txBody>
                    <a:bodyPr/>
                    <a:lstStyle/>
                    <a:p>
                      <a:r>
                        <a:rPr lang="en-US" dirty="0" err="1"/>
                        <a:t>BasicMed</a:t>
                      </a:r>
                      <a:endParaRPr lang="en-US" dirty="0"/>
                    </a:p>
                  </a:txBody>
                  <a:tcPr/>
                </a:tc>
                <a:tc>
                  <a:txBody>
                    <a:bodyPr/>
                    <a:lstStyle/>
                    <a:p>
                      <a:r>
                        <a:rPr lang="en-US" dirty="0"/>
                        <a:t>No Medical</a:t>
                      </a:r>
                    </a:p>
                  </a:txBody>
                  <a:tcPr/>
                </a:tc>
                <a:extLst>
                  <a:ext uri="{0D108BD9-81ED-4DB2-BD59-A6C34878D82A}">
                    <a16:rowId xmlns:a16="http://schemas.microsoft.com/office/drawing/2014/main" val="2418632891"/>
                  </a:ext>
                </a:extLst>
              </a:tr>
              <a:tr h="1240494">
                <a:tc>
                  <a:txBody>
                    <a:bodyPr/>
                    <a:lstStyle/>
                    <a:p>
                      <a:r>
                        <a:rPr lang="en-US" dirty="0"/>
                        <a:t>6 months (40+)</a:t>
                      </a:r>
                    </a:p>
                    <a:p>
                      <a:r>
                        <a:rPr lang="en-US" dirty="0"/>
                        <a:t>1 year (&lt;40)</a:t>
                      </a:r>
                    </a:p>
                  </a:txBody>
                  <a:tcPr/>
                </a:tc>
                <a:tc>
                  <a:txBody>
                    <a:bodyPr/>
                    <a:lstStyle/>
                    <a:p>
                      <a:r>
                        <a:rPr lang="en-US" dirty="0"/>
                        <a:t>1 year</a:t>
                      </a:r>
                    </a:p>
                  </a:txBody>
                  <a:tcPr/>
                </a:tc>
                <a:tc>
                  <a:txBody>
                    <a:bodyPr/>
                    <a:lstStyle/>
                    <a:p>
                      <a:r>
                        <a:rPr lang="en-US" dirty="0"/>
                        <a:t>2 years (40+)</a:t>
                      </a:r>
                    </a:p>
                    <a:p>
                      <a:r>
                        <a:rPr lang="en-US" dirty="0"/>
                        <a:t>5 years (&lt;40)</a:t>
                      </a:r>
                    </a:p>
                  </a:txBody>
                  <a:tcPr/>
                </a:tc>
                <a:tc>
                  <a:txBody>
                    <a:bodyPr/>
                    <a:lstStyle/>
                    <a:p>
                      <a:r>
                        <a:rPr lang="en-US" dirty="0"/>
                        <a:t>4 years (exam)</a:t>
                      </a:r>
                    </a:p>
                    <a:p>
                      <a:r>
                        <a:rPr lang="en-US" dirty="0"/>
                        <a:t>2 years (course)</a:t>
                      </a:r>
                    </a:p>
                  </a:txBody>
                  <a:tcPr/>
                </a:tc>
                <a:tc>
                  <a:txBody>
                    <a:bodyPr/>
                    <a:lstStyle/>
                    <a:p>
                      <a:endParaRPr lang="en-US" dirty="0"/>
                    </a:p>
                  </a:txBody>
                  <a:tcPr/>
                </a:tc>
                <a:extLst>
                  <a:ext uri="{0D108BD9-81ED-4DB2-BD59-A6C34878D82A}">
                    <a16:rowId xmlns:a16="http://schemas.microsoft.com/office/drawing/2014/main" val="1629669617"/>
                  </a:ext>
                </a:extLst>
              </a:tr>
            </a:tbl>
          </a:graphicData>
        </a:graphic>
      </p:graphicFrame>
    </p:spTree>
    <p:extLst>
      <p:ext uri="{BB962C8B-B14F-4D97-AF65-F5344CB8AC3E}">
        <p14:creationId xmlns:p14="http://schemas.microsoft.com/office/powerpoint/2010/main" val="884369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E888221-3323-4941-9C86-72711FD87831}"/>
              </a:ext>
            </a:extLst>
          </p:cNvPr>
          <p:cNvSpPr>
            <a:spLocks noGrp="1" noChangeArrowheads="1"/>
          </p:cNvSpPr>
          <p:nvPr>
            <p:ph type="title"/>
          </p:nvPr>
        </p:nvSpPr>
        <p:spPr/>
        <p:txBody>
          <a:bodyPr/>
          <a:lstStyle/>
          <a:p>
            <a:r>
              <a:rPr lang="en-US" altLang="en-US" sz="4000" dirty="0">
                <a:solidFill>
                  <a:srgbClr val="0099CC"/>
                </a:solidFill>
              </a:rPr>
              <a:t>Airmen Regulations: </a:t>
            </a:r>
            <a:br>
              <a:rPr lang="en-US" altLang="en-US" sz="4000" dirty="0">
                <a:solidFill>
                  <a:srgbClr val="0099CC"/>
                </a:solidFill>
              </a:rPr>
            </a:br>
            <a:r>
              <a:rPr lang="en-US" altLang="en-US" sz="4000" dirty="0">
                <a:solidFill>
                  <a:srgbClr val="0099CC"/>
                </a:solidFill>
              </a:rPr>
              <a:t>Medical Standards</a:t>
            </a:r>
          </a:p>
        </p:txBody>
      </p:sp>
      <p:sp>
        <p:nvSpPr>
          <p:cNvPr id="10243" name="Rectangle 3">
            <a:extLst>
              <a:ext uri="{FF2B5EF4-FFF2-40B4-BE49-F238E27FC236}">
                <a16:creationId xmlns:a16="http://schemas.microsoft.com/office/drawing/2014/main" id="{E672174A-21B1-4F96-94C3-DA2A20E31247}"/>
              </a:ext>
            </a:extLst>
          </p:cNvPr>
          <p:cNvSpPr>
            <a:spLocks noGrp="1" noChangeArrowheads="1"/>
          </p:cNvSpPr>
          <p:nvPr>
            <p:ph idx="1"/>
          </p:nvPr>
        </p:nvSpPr>
        <p:spPr/>
        <p:txBody>
          <a:bodyPr/>
          <a:lstStyle/>
          <a:p>
            <a:r>
              <a:rPr lang="en-US" altLang="en-US" sz="2800" dirty="0"/>
              <a:t>The terms of all medical certificates are calculated in calendar months. In other words, the clock starts ticking on the first day of the month after the month in which you get your exam. </a:t>
            </a:r>
          </a:p>
          <a:p>
            <a:r>
              <a:rPr lang="en-US" altLang="en-US" sz="2800" dirty="0"/>
              <a:t>If you obtain your medical in January, the monthly count starts the following month (or February)</a:t>
            </a:r>
          </a:p>
        </p:txBody>
      </p:sp>
    </p:spTree>
    <p:extLst>
      <p:ext uri="{BB962C8B-B14F-4D97-AF65-F5344CB8AC3E}">
        <p14:creationId xmlns:p14="http://schemas.microsoft.com/office/powerpoint/2010/main" val="3666876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E888221-3323-4941-9C86-72711FD87831}"/>
              </a:ext>
            </a:extLst>
          </p:cNvPr>
          <p:cNvSpPr>
            <a:spLocks noGrp="1" noChangeArrowheads="1"/>
          </p:cNvSpPr>
          <p:nvPr>
            <p:ph type="title"/>
          </p:nvPr>
        </p:nvSpPr>
        <p:spPr>
          <a:xfrm>
            <a:off x="-28354" y="0"/>
            <a:ext cx="9143999" cy="1325563"/>
          </a:xfrm>
        </p:spPr>
        <p:txBody>
          <a:bodyPr/>
          <a:lstStyle/>
          <a:p>
            <a:r>
              <a:rPr lang="en-US" altLang="en-US" sz="4000" dirty="0">
                <a:solidFill>
                  <a:srgbClr val="0099CC"/>
                </a:solidFill>
              </a:rPr>
              <a:t>Airmen Regulations: Medical Standards</a:t>
            </a:r>
          </a:p>
        </p:txBody>
      </p:sp>
      <p:sp>
        <p:nvSpPr>
          <p:cNvPr id="10243" name="Rectangle 3">
            <a:extLst>
              <a:ext uri="{FF2B5EF4-FFF2-40B4-BE49-F238E27FC236}">
                <a16:creationId xmlns:a16="http://schemas.microsoft.com/office/drawing/2014/main" id="{E672174A-21B1-4F96-94C3-DA2A20E31247}"/>
              </a:ext>
            </a:extLst>
          </p:cNvPr>
          <p:cNvSpPr>
            <a:spLocks noGrp="1" noChangeArrowheads="1"/>
          </p:cNvSpPr>
          <p:nvPr>
            <p:ph idx="1"/>
          </p:nvPr>
        </p:nvSpPr>
        <p:spPr>
          <a:xfrm>
            <a:off x="152400" y="1066800"/>
            <a:ext cx="8763000" cy="762000"/>
          </a:xfrm>
        </p:spPr>
        <p:txBody>
          <a:bodyPr/>
          <a:lstStyle/>
          <a:p>
            <a:r>
              <a:rPr lang="en-US" altLang="en-US" sz="2800" dirty="0"/>
              <a:t>Assume an FAA medical administered today (1/26/2026)</a:t>
            </a:r>
          </a:p>
          <a:p>
            <a:endParaRPr lang="en-US" altLang="en-US" sz="2800" dirty="0"/>
          </a:p>
          <a:p>
            <a:pPr marL="0" indent="0">
              <a:buNone/>
            </a:pPr>
            <a:endParaRPr lang="en-US" altLang="en-US" sz="2800" dirty="0"/>
          </a:p>
        </p:txBody>
      </p:sp>
      <p:graphicFrame>
        <p:nvGraphicFramePr>
          <p:cNvPr id="3" name="Table 2">
            <a:extLst>
              <a:ext uri="{FF2B5EF4-FFF2-40B4-BE49-F238E27FC236}">
                <a16:creationId xmlns:a16="http://schemas.microsoft.com/office/drawing/2014/main" id="{F7B4E798-99C8-DF84-2D88-6DAB6785C605}"/>
              </a:ext>
            </a:extLst>
          </p:cNvPr>
          <p:cNvGraphicFramePr>
            <a:graphicFrameLocks noGrp="1"/>
          </p:cNvGraphicFramePr>
          <p:nvPr>
            <p:extLst>
              <p:ext uri="{D42A27DB-BD31-4B8C-83A1-F6EECF244321}">
                <p14:modId xmlns:p14="http://schemas.microsoft.com/office/powerpoint/2010/main" val="3472965547"/>
              </p:ext>
            </p:extLst>
          </p:nvPr>
        </p:nvGraphicFramePr>
        <p:xfrm>
          <a:off x="0" y="2590800"/>
          <a:ext cx="9144000" cy="43281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4193686827"/>
                    </a:ext>
                  </a:extLst>
                </a:gridCol>
                <a:gridCol w="2286000">
                  <a:extLst>
                    <a:ext uri="{9D8B030D-6E8A-4147-A177-3AD203B41FA5}">
                      <a16:colId xmlns:a16="http://schemas.microsoft.com/office/drawing/2014/main" val="412470650"/>
                    </a:ext>
                  </a:extLst>
                </a:gridCol>
                <a:gridCol w="2286000">
                  <a:extLst>
                    <a:ext uri="{9D8B030D-6E8A-4147-A177-3AD203B41FA5}">
                      <a16:colId xmlns:a16="http://schemas.microsoft.com/office/drawing/2014/main" val="2927402350"/>
                    </a:ext>
                  </a:extLst>
                </a:gridCol>
                <a:gridCol w="2286000">
                  <a:extLst>
                    <a:ext uri="{9D8B030D-6E8A-4147-A177-3AD203B41FA5}">
                      <a16:colId xmlns:a16="http://schemas.microsoft.com/office/drawing/2014/main" val="1600561666"/>
                    </a:ext>
                  </a:extLst>
                </a:gridCol>
              </a:tblGrid>
              <a:tr h="853440">
                <a:tc>
                  <a:txBody>
                    <a:bodyPr/>
                    <a:lstStyle/>
                    <a:p>
                      <a:endParaRPr lang="en-US" sz="1800" dirty="0"/>
                    </a:p>
                  </a:txBody>
                  <a:tcPr/>
                </a:tc>
                <a:tc>
                  <a:txBody>
                    <a:bodyPr/>
                    <a:lstStyle/>
                    <a:p>
                      <a:r>
                        <a:rPr lang="en-US" sz="1800" dirty="0"/>
                        <a:t>Privileges</a:t>
                      </a:r>
                    </a:p>
                  </a:txBody>
                  <a:tcPr/>
                </a:tc>
                <a:tc>
                  <a:txBody>
                    <a:bodyPr/>
                    <a:lstStyle/>
                    <a:p>
                      <a:r>
                        <a:rPr lang="en-US" sz="1800" dirty="0"/>
                        <a:t>Age &lt; 40</a:t>
                      </a:r>
                    </a:p>
                  </a:txBody>
                  <a:tcPr/>
                </a:tc>
                <a:tc>
                  <a:txBody>
                    <a:bodyPr/>
                    <a:lstStyle/>
                    <a:p>
                      <a:r>
                        <a:rPr lang="en-US" sz="1800" dirty="0"/>
                        <a:t>Age &gt;= 40</a:t>
                      </a:r>
                    </a:p>
                  </a:txBody>
                  <a:tcPr/>
                </a:tc>
                <a:extLst>
                  <a:ext uri="{0D108BD9-81ED-4DB2-BD59-A6C34878D82A}">
                    <a16:rowId xmlns:a16="http://schemas.microsoft.com/office/drawing/2014/main" val="3349116755"/>
                  </a:ext>
                </a:extLst>
              </a:tr>
              <a:tr h="853440">
                <a:tc>
                  <a:txBody>
                    <a:bodyPr/>
                    <a:lstStyle/>
                    <a:p>
                      <a:r>
                        <a:rPr lang="en-US" sz="1800" dirty="0"/>
                        <a:t>First Class</a:t>
                      </a:r>
                    </a:p>
                  </a:txBody>
                  <a:tcPr/>
                </a:tc>
                <a:tc>
                  <a:txBody>
                    <a:bodyPr/>
                    <a:lstStyle/>
                    <a:p>
                      <a:r>
                        <a:rPr lang="en-US" sz="1800" dirty="0"/>
                        <a:t>Airline Transport Pilot</a:t>
                      </a:r>
                    </a:p>
                  </a:txBody>
                  <a:tcPr/>
                </a:tc>
                <a:tc>
                  <a:txBody>
                    <a:bodyPr/>
                    <a:lstStyle/>
                    <a:p>
                      <a:r>
                        <a:rPr lang="en-US" sz="1800" dirty="0"/>
                        <a:t>12 months</a:t>
                      </a:r>
                    </a:p>
                    <a:p>
                      <a:r>
                        <a:rPr lang="en-US" sz="1800" dirty="0"/>
                        <a:t>1/31/2027</a:t>
                      </a:r>
                    </a:p>
                  </a:txBody>
                  <a:tcPr/>
                </a:tc>
                <a:tc>
                  <a:txBody>
                    <a:bodyPr/>
                    <a:lstStyle/>
                    <a:p>
                      <a:r>
                        <a:rPr lang="en-US" sz="1800" dirty="0"/>
                        <a:t>6 months</a:t>
                      </a:r>
                    </a:p>
                    <a:p>
                      <a:r>
                        <a:rPr lang="en-US" sz="1800" dirty="0"/>
                        <a:t>7/31/2026</a:t>
                      </a:r>
                    </a:p>
                  </a:txBody>
                  <a:tcPr/>
                </a:tc>
                <a:extLst>
                  <a:ext uri="{0D108BD9-81ED-4DB2-BD59-A6C34878D82A}">
                    <a16:rowId xmlns:a16="http://schemas.microsoft.com/office/drawing/2014/main" val="1089119373"/>
                  </a:ext>
                </a:extLst>
              </a:tr>
              <a:tr h="853440">
                <a:tc>
                  <a:txBody>
                    <a:bodyPr/>
                    <a:lstStyle/>
                    <a:p>
                      <a:r>
                        <a:rPr lang="en-US" sz="1800" dirty="0"/>
                        <a:t>Second Class</a:t>
                      </a:r>
                    </a:p>
                  </a:txBody>
                  <a:tcPr/>
                </a:tc>
                <a:tc>
                  <a:txBody>
                    <a:bodyPr/>
                    <a:lstStyle/>
                    <a:p>
                      <a:r>
                        <a:rPr lang="en-US" sz="1800" dirty="0"/>
                        <a:t>Commercial</a:t>
                      </a:r>
                    </a:p>
                  </a:txBody>
                  <a:tcPr/>
                </a:tc>
                <a:tc>
                  <a:txBody>
                    <a:bodyPr/>
                    <a:lstStyle/>
                    <a:p>
                      <a:r>
                        <a:rPr lang="en-US" sz="1800" dirty="0"/>
                        <a:t>12 months</a:t>
                      </a:r>
                    </a:p>
                    <a:p>
                      <a:r>
                        <a:rPr lang="en-US" sz="1800" dirty="0"/>
                        <a:t>1/31/2027</a:t>
                      </a:r>
                    </a:p>
                  </a:txBody>
                  <a:tcPr/>
                </a:tc>
                <a:tc>
                  <a:txBody>
                    <a:bodyPr/>
                    <a:lstStyle/>
                    <a:p>
                      <a:r>
                        <a:rPr lang="en-US" sz="1800" dirty="0"/>
                        <a:t>12 months</a:t>
                      </a:r>
                    </a:p>
                    <a:p>
                      <a:r>
                        <a:rPr lang="en-US" sz="1800" dirty="0"/>
                        <a:t>1/31/2027</a:t>
                      </a:r>
                    </a:p>
                  </a:txBody>
                  <a:tcPr/>
                </a:tc>
                <a:extLst>
                  <a:ext uri="{0D108BD9-81ED-4DB2-BD59-A6C34878D82A}">
                    <a16:rowId xmlns:a16="http://schemas.microsoft.com/office/drawing/2014/main" val="1843293180"/>
                  </a:ext>
                </a:extLst>
              </a:tr>
              <a:tr h="853440">
                <a:tc>
                  <a:txBody>
                    <a:bodyPr/>
                    <a:lstStyle/>
                    <a:p>
                      <a:r>
                        <a:rPr lang="en-US" sz="1800" dirty="0"/>
                        <a:t>Third Class</a:t>
                      </a:r>
                    </a:p>
                  </a:txBody>
                  <a:tcPr/>
                </a:tc>
                <a:tc>
                  <a:txBody>
                    <a:bodyPr/>
                    <a:lstStyle/>
                    <a:p>
                      <a:r>
                        <a:rPr lang="en-US" sz="1800" dirty="0"/>
                        <a:t>Private</a:t>
                      </a:r>
                    </a:p>
                  </a:txBody>
                  <a:tcPr/>
                </a:tc>
                <a:tc>
                  <a:txBody>
                    <a:bodyPr/>
                    <a:lstStyle/>
                    <a:p>
                      <a:r>
                        <a:rPr lang="en-US" sz="1800" dirty="0"/>
                        <a:t>60 months</a:t>
                      </a:r>
                    </a:p>
                    <a:p>
                      <a:r>
                        <a:rPr lang="en-US" sz="1800" dirty="0"/>
                        <a:t>1/31/2031</a:t>
                      </a:r>
                    </a:p>
                  </a:txBody>
                  <a:tcPr/>
                </a:tc>
                <a:tc>
                  <a:txBody>
                    <a:bodyPr/>
                    <a:lstStyle/>
                    <a:p>
                      <a:r>
                        <a:rPr lang="en-US" sz="1800" dirty="0"/>
                        <a:t>24 months</a:t>
                      </a:r>
                    </a:p>
                    <a:p>
                      <a:r>
                        <a:rPr lang="en-US" sz="1800" dirty="0"/>
                        <a:t>1/31/2028</a:t>
                      </a:r>
                    </a:p>
                  </a:txBody>
                  <a:tcPr/>
                </a:tc>
                <a:extLst>
                  <a:ext uri="{0D108BD9-81ED-4DB2-BD59-A6C34878D82A}">
                    <a16:rowId xmlns:a16="http://schemas.microsoft.com/office/drawing/2014/main" val="1592061201"/>
                  </a:ext>
                </a:extLst>
              </a:tr>
              <a:tr h="853440">
                <a:tc>
                  <a:txBody>
                    <a:bodyPr/>
                    <a:lstStyle/>
                    <a:p>
                      <a:r>
                        <a:rPr lang="en-US" sz="1800" dirty="0"/>
                        <a:t>Basic Med</a:t>
                      </a:r>
                    </a:p>
                  </a:txBody>
                  <a:tcPr/>
                </a:tc>
                <a:tc>
                  <a:txBody>
                    <a:bodyPr/>
                    <a:lstStyle/>
                    <a:p>
                      <a:r>
                        <a:rPr lang="en-US" sz="1800" dirty="0"/>
                        <a:t>Private</a:t>
                      </a:r>
                    </a:p>
                  </a:txBody>
                  <a:tcPr/>
                </a:tc>
                <a:tc gridSpan="2">
                  <a:txBody>
                    <a:bodyPr/>
                    <a:lstStyle/>
                    <a:p>
                      <a:r>
                        <a:rPr lang="en-US" sz="1800" dirty="0"/>
                        <a:t>Physical exam 48 months (1/31/2030)</a:t>
                      </a:r>
                    </a:p>
                    <a:p>
                      <a:endParaRPr lang="en-US" sz="1800" dirty="0"/>
                    </a:p>
                    <a:p>
                      <a:r>
                        <a:rPr lang="en-US" sz="1800" dirty="0"/>
                        <a:t>Online course 24 months (1/31/2028)</a:t>
                      </a:r>
                    </a:p>
                  </a:txBody>
                  <a:tcPr/>
                </a:tc>
                <a:tc hMerge="1">
                  <a:txBody>
                    <a:bodyPr/>
                    <a:lstStyle/>
                    <a:p>
                      <a:endParaRPr lang="en-US" dirty="0"/>
                    </a:p>
                  </a:txBody>
                  <a:tcPr/>
                </a:tc>
                <a:extLst>
                  <a:ext uri="{0D108BD9-81ED-4DB2-BD59-A6C34878D82A}">
                    <a16:rowId xmlns:a16="http://schemas.microsoft.com/office/drawing/2014/main" val="2341944741"/>
                  </a:ext>
                </a:extLst>
              </a:tr>
            </a:tbl>
          </a:graphicData>
        </a:graphic>
      </p:graphicFrame>
    </p:spTree>
    <p:extLst>
      <p:ext uri="{BB962C8B-B14F-4D97-AF65-F5344CB8AC3E}">
        <p14:creationId xmlns:p14="http://schemas.microsoft.com/office/powerpoint/2010/main" val="71131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3A5026F-5612-44C0-BF90-A2044D1FCE48}"/>
              </a:ext>
            </a:extLst>
          </p:cNvPr>
          <p:cNvSpPr>
            <a:spLocks noGrp="1" noChangeArrowheads="1"/>
          </p:cNvSpPr>
          <p:nvPr>
            <p:ph type="title"/>
          </p:nvPr>
        </p:nvSpPr>
        <p:spPr/>
        <p:txBody>
          <a:bodyPr/>
          <a:lstStyle/>
          <a:p>
            <a:r>
              <a:rPr lang="en-US" altLang="en-US" dirty="0">
                <a:solidFill>
                  <a:srgbClr val="0099CC"/>
                </a:solidFill>
              </a:rPr>
              <a:t>Regulatory Documents</a:t>
            </a:r>
          </a:p>
        </p:txBody>
      </p:sp>
      <p:sp>
        <p:nvSpPr>
          <p:cNvPr id="2051" name="Rectangle 3">
            <a:extLst>
              <a:ext uri="{FF2B5EF4-FFF2-40B4-BE49-F238E27FC236}">
                <a16:creationId xmlns:a16="http://schemas.microsoft.com/office/drawing/2014/main" id="{382DBDBD-F479-4D56-A567-581BF9C37998}"/>
              </a:ext>
            </a:extLst>
          </p:cNvPr>
          <p:cNvSpPr>
            <a:spLocks noGrp="1" noChangeArrowheads="1"/>
          </p:cNvSpPr>
          <p:nvPr>
            <p:ph idx="1"/>
          </p:nvPr>
        </p:nvSpPr>
        <p:spPr>
          <a:xfrm>
            <a:off x="1066800" y="1752600"/>
            <a:ext cx="7216775" cy="4114800"/>
          </a:xfrm>
        </p:spPr>
        <p:txBody>
          <a:bodyPr/>
          <a:lstStyle/>
          <a:p>
            <a:pPr>
              <a:buFontTx/>
              <a:buNone/>
            </a:pPr>
            <a:r>
              <a:rPr lang="en-US" altLang="en-US" b="1" dirty="0"/>
              <a:t>Code of Federal Regulations (CFRs):</a:t>
            </a:r>
            <a:r>
              <a:rPr lang="en-US" altLang="en-US" dirty="0"/>
              <a:t> </a:t>
            </a:r>
          </a:p>
          <a:p>
            <a:r>
              <a:rPr lang="en-US" altLang="en-US" dirty="0"/>
              <a:t>Colloquially referred to as “FARs” (Federal Aviation Regulations)</a:t>
            </a:r>
          </a:p>
          <a:p>
            <a:r>
              <a:rPr lang="en-US" altLang="en-US" dirty="0"/>
              <a:t>Title 14: Aeronautics and Space</a:t>
            </a:r>
          </a:p>
          <a:p>
            <a:r>
              <a:rPr lang="en-US" altLang="en-US" dirty="0"/>
              <a:t>Title 49: Transportation</a:t>
            </a:r>
          </a:p>
          <a:p>
            <a:endParaRPr lang="en-US" altLang="en-US" dirty="0"/>
          </a:p>
          <a:p>
            <a:endParaRPr lang="en-US" altLang="en-US" dirty="0">
              <a:solidFill>
                <a:schemeClr val="accent2"/>
              </a:solidFill>
            </a:endParaRPr>
          </a:p>
        </p:txBody>
      </p:sp>
    </p:spTree>
    <p:extLst>
      <p:ext uri="{BB962C8B-B14F-4D97-AF65-F5344CB8AC3E}">
        <p14:creationId xmlns:p14="http://schemas.microsoft.com/office/powerpoint/2010/main" val="3908156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D37306-93AD-491A-BB01-EC225720E6C9}"/>
              </a:ext>
            </a:extLst>
          </p:cNvPr>
          <p:cNvSpPr>
            <a:spLocks noGrp="1" noChangeArrowheads="1"/>
          </p:cNvSpPr>
          <p:nvPr>
            <p:ph type="title"/>
          </p:nvPr>
        </p:nvSpPr>
        <p:spPr/>
        <p:txBody>
          <a:bodyPr/>
          <a:lstStyle/>
          <a:p>
            <a:r>
              <a:rPr lang="en-US" altLang="en-US" sz="4000" dirty="0">
                <a:solidFill>
                  <a:srgbClr val="0099CC"/>
                </a:solidFill>
              </a:rPr>
              <a:t>Additional Training Requirements</a:t>
            </a:r>
            <a:br>
              <a:rPr lang="en-US" altLang="en-US" sz="4000" dirty="0">
                <a:solidFill>
                  <a:srgbClr val="0099CC"/>
                </a:solidFill>
              </a:rPr>
            </a:br>
            <a:r>
              <a:rPr lang="en-US" altLang="en-US" sz="4000" dirty="0">
                <a:solidFill>
                  <a:srgbClr val="0099CC"/>
                </a:solidFill>
              </a:rPr>
              <a:t>(Private Pilot)</a:t>
            </a:r>
          </a:p>
        </p:txBody>
      </p:sp>
      <p:sp>
        <p:nvSpPr>
          <p:cNvPr id="14339" name="Rectangle 3">
            <a:extLst>
              <a:ext uri="{FF2B5EF4-FFF2-40B4-BE49-F238E27FC236}">
                <a16:creationId xmlns:a16="http://schemas.microsoft.com/office/drawing/2014/main" id="{69F475C0-3825-49B5-BFF6-942CF9CE3D95}"/>
              </a:ext>
            </a:extLst>
          </p:cNvPr>
          <p:cNvSpPr>
            <a:spLocks noGrp="1" noChangeArrowheads="1"/>
          </p:cNvSpPr>
          <p:nvPr>
            <p:ph idx="1"/>
          </p:nvPr>
        </p:nvSpPr>
        <p:spPr/>
        <p:txBody>
          <a:bodyPr/>
          <a:lstStyle/>
          <a:p>
            <a:pPr marL="0" indent="0">
              <a:buNone/>
            </a:pPr>
            <a:r>
              <a:rPr lang="en-US" altLang="en-US" sz="2800" dirty="0"/>
              <a:t>Additional training and endorsements are necessary to fly four different varieties of airplanes: </a:t>
            </a:r>
          </a:p>
          <a:p>
            <a:r>
              <a:rPr lang="en-US" altLang="en-US" sz="2800" i="1" dirty="0"/>
              <a:t>high performance airplanes, </a:t>
            </a:r>
          </a:p>
          <a:p>
            <a:r>
              <a:rPr lang="en-US" altLang="en-US" sz="2800" i="1" dirty="0"/>
              <a:t>complex airplanes, </a:t>
            </a:r>
          </a:p>
          <a:p>
            <a:r>
              <a:rPr lang="en-US" altLang="en-US" sz="2800" i="1" dirty="0"/>
              <a:t>pressurized airplanes</a:t>
            </a:r>
            <a:r>
              <a:rPr lang="en-US" altLang="en-US" sz="2800" dirty="0"/>
              <a:t> </a:t>
            </a:r>
            <a:r>
              <a:rPr lang="en-US" altLang="en-US" sz="2800" i="1" dirty="0"/>
              <a:t>capable of operating at high altitudes</a:t>
            </a:r>
            <a:r>
              <a:rPr lang="en-US" altLang="en-US" sz="2800" dirty="0"/>
              <a:t> and </a:t>
            </a:r>
          </a:p>
          <a:p>
            <a:r>
              <a:rPr lang="en-US" altLang="en-US" sz="2800" i="1" dirty="0"/>
              <a:t>tailwheel airplanes</a:t>
            </a:r>
            <a:r>
              <a:rPr lang="en-US" altLang="en-US" sz="2800" dirty="0"/>
              <a:t>. </a:t>
            </a:r>
          </a:p>
          <a:p>
            <a:r>
              <a:rPr lang="en-US" altLang="en-US" sz="2400" dirty="0"/>
              <a:t>[14 CFR 61.31]</a:t>
            </a:r>
          </a:p>
        </p:txBody>
      </p:sp>
    </p:spTree>
    <p:extLst>
      <p:ext uri="{BB962C8B-B14F-4D97-AF65-F5344CB8AC3E}">
        <p14:creationId xmlns:p14="http://schemas.microsoft.com/office/powerpoint/2010/main" val="798282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8B3FA40-3CAB-420D-8240-4EDCB7BE5875}"/>
              </a:ext>
            </a:extLst>
          </p:cNvPr>
          <p:cNvSpPr>
            <a:spLocks noGrp="1" noChangeArrowheads="1"/>
          </p:cNvSpPr>
          <p:nvPr>
            <p:ph type="title"/>
          </p:nvPr>
        </p:nvSpPr>
        <p:spPr/>
        <p:txBody>
          <a:bodyPr/>
          <a:lstStyle/>
          <a:p>
            <a:r>
              <a:rPr lang="en-US" altLang="en-US" sz="4000" dirty="0">
                <a:solidFill>
                  <a:srgbClr val="0099CC"/>
                </a:solidFill>
              </a:rPr>
              <a:t>Additional Training Requirements</a:t>
            </a:r>
          </a:p>
        </p:txBody>
      </p:sp>
      <p:sp>
        <p:nvSpPr>
          <p:cNvPr id="15363" name="Rectangle 3">
            <a:extLst>
              <a:ext uri="{FF2B5EF4-FFF2-40B4-BE49-F238E27FC236}">
                <a16:creationId xmlns:a16="http://schemas.microsoft.com/office/drawing/2014/main" id="{4EFB649F-7D18-4FB9-9FBE-5C45DF8B3E11}"/>
              </a:ext>
            </a:extLst>
          </p:cNvPr>
          <p:cNvSpPr>
            <a:spLocks noGrp="1" noChangeArrowheads="1"/>
          </p:cNvSpPr>
          <p:nvPr>
            <p:ph idx="1"/>
          </p:nvPr>
        </p:nvSpPr>
        <p:spPr/>
        <p:txBody>
          <a:bodyPr/>
          <a:lstStyle/>
          <a:p>
            <a:pPr marL="0" indent="0" algn="ctr">
              <a:lnSpc>
                <a:spcPct val="90000"/>
              </a:lnSpc>
              <a:buNone/>
            </a:pPr>
            <a:r>
              <a:rPr lang="en-US" altLang="en-US" sz="2400" b="1" i="1" dirty="0"/>
              <a:t>High Performance Airplane</a:t>
            </a:r>
            <a:r>
              <a:rPr lang="en-US" altLang="en-US" sz="2400" dirty="0"/>
              <a:t> </a:t>
            </a:r>
          </a:p>
          <a:p>
            <a:pPr>
              <a:lnSpc>
                <a:spcPct val="90000"/>
              </a:lnSpc>
            </a:pPr>
            <a:endParaRPr lang="en-US" altLang="en-US" sz="2400" dirty="0"/>
          </a:p>
          <a:p>
            <a:pPr>
              <a:lnSpc>
                <a:spcPct val="90000"/>
              </a:lnSpc>
            </a:pPr>
            <a:r>
              <a:rPr lang="en-US" altLang="en-US" sz="2400" dirty="0"/>
              <a:t>To act as pilot in command of a high performance airplane (</a:t>
            </a:r>
            <a:r>
              <a:rPr lang="en-US" altLang="en-US" sz="2400" dirty="0">
                <a:solidFill>
                  <a:srgbClr val="FF0000"/>
                </a:solidFill>
              </a:rPr>
              <a:t>an airplane having more than 200 horsepower</a:t>
            </a:r>
            <a:r>
              <a:rPr lang="en-US" altLang="en-US" sz="2400" dirty="0"/>
              <a:t>) you must have received and logged ground and flight training in such an airplane from an authorized instructor.</a:t>
            </a:r>
          </a:p>
          <a:p>
            <a:pPr>
              <a:lnSpc>
                <a:spcPct val="90000"/>
              </a:lnSpc>
            </a:pPr>
            <a:r>
              <a:rPr lang="en-US" altLang="en-US" sz="2400" dirty="0"/>
              <a:t>Your instructor must also make a one-time endorsement in your logbook certifying that you are proficient to operate a high performance airplane.</a:t>
            </a:r>
          </a:p>
          <a:p>
            <a:pPr>
              <a:lnSpc>
                <a:spcPct val="90000"/>
              </a:lnSpc>
            </a:pPr>
            <a:endParaRPr lang="en-US" altLang="en-US" sz="2400" dirty="0"/>
          </a:p>
        </p:txBody>
      </p:sp>
    </p:spTree>
    <p:extLst>
      <p:ext uri="{BB962C8B-B14F-4D97-AF65-F5344CB8AC3E}">
        <p14:creationId xmlns:p14="http://schemas.microsoft.com/office/powerpoint/2010/main" val="3122030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C6DE26F-C4E4-4C35-A9D6-AE06FBBD4C04}"/>
              </a:ext>
            </a:extLst>
          </p:cNvPr>
          <p:cNvSpPr>
            <a:spLocks noGrp="1" noChangeArrowheads="1"/>
          </p:cNvSpPr>
          <p:nvPr>
            <p:ph type="title"/>
          </p:nvPr>
        </p:nvSpPr>
        <p:spPr/>
        <p:txBody>
          <a:bodyPr/>
          <a:lstStyle/>
          <a:p>
            <a:r>
              <a:rPr lang="en-US" altLang="en-US" sz="4000" dirty="0">
                <a:solidFill>
                  <a:srgbClr val="0099CC"/>
                </a:solidFill>
              </a:rPr>
              <a:t>Additional Training Requirements</a:t>
            </a:r>
          </a:p>
        </p:txBody>
      </p:sp>
      <p:sp>
        <p:nvSpPr>
          <p:cNvPr id="80899" name="Rectangle 3">
            <a:extLst>
              <a:ext uri="{FF2B5EF4-FFF2-40B4-BE49-F238E27FC236}">
                <a16:creationId xmlns:a16="http://schemas.microsoft.com/office/drawing/2014/main" id="{24A4E0E9-13E1-4777-AE44-DB024D12D3D8}"/>
              </a:ext>
            </a:extLst>
          </p:cNvPr>
          <p:cNvSpPr>
            <a:spLocks noGrp="1" noChangeArrowheads="1"/>
          </p:cNvSpPr>
          <p:nvPr>
            <p:ph idx="1"/>
          </p:nvPr>
        </p:nvSpPr>
        <p:spPr/>
        <p:txBody>
          <a:bodyPr/>
          <a:lstStyle/>
          <a:p>
            <a:pPr marL="0" indent="0" algn="ctr">
              <a:buNone/>
            </a:pPr>
            <a:r>
              <a:rPr lang="en-US" altLang="en-US" sz="2400" b="1" i="1" dirty="0"/>
              <a:t>Complex Airplane</a:t>
            </a:r>
            <a:r>
              <a:rPr lang="en-US" altLang="en-US" sz="2400" dirty="0"/>
              <a:t> </a:t>
            </a:r>
          </a:p>
          <a:p>
            <a:r>
              <a:rPr lang="en-US" altLang="en-US" sz="2400" dirty="0"/>
              <a:t>A </a:t>
            </a:r>
            <a:r>
              <a:rPr lang="en-US" altLang="en-US" sz="2400" b="1" dirty="0"/>
              <a:t>complex airplane</a:t>
            </a:r>
            <a:r>
              <a:rPr lang="en-US" altLang="en-US" sz="2400" dirty="0"/>
              <a:t> is an airplane having </a:t>
            </a:r>
            <a:r>
              <a:rPr lang="en-US" altLang="en-US" sz="2400" dirty="0">
                <a:solidFill>
                  <a:srgbClr val="FF0000"/>
                </a:solidFill>
              </a:rPr>
              <a:t>retractable landing gear, flaps,</a:t>
            </a:r>
            <a:r>
              <a:rPr lang="en-US" altLang="en-US" sz="2400" dirty="0"/>
              <a:t> </a:t>
            </a:r>
            <a:r>
              <a:rPr lang="en-US" altLang="en-US" sz="2400" dirty="0">
                <a:solidFill>
                  <a:srgbClr val="FF0000"/>
                </a:solidFill>
              </a:rPr>
              <a:t>and a controllable propeller</a:t>
            </a:r>
            <a:r>
              <a:rPr lang="en-US" altLang="en-US" sz="2400" dirty="0"/>
              <a:t> (regardless of the horsepower).</a:t>
            </a:r>
          </a:p>
          <a:p>
            <a:r>
              <a:rPr lang="en-US" altLang="en-US" sz="2400" dirty="0"/>
              <a:t>To act as pilot in command of a complex airplane also requires ground and flight training from an authorized instructor and a one-time endorsement in your logbook</a:t>
            </a:r>
          </a:p>
        </p:txBody>
      </p:sp>
    </p:spTree>
    <p:extLst>
      <p:ext uri="{BB962C8B-B14F-4D97-AF65-F5344CB8AC3E}">
        <p14:creationId xmlns:p14="http://schemas.microsoft.com/office/powerpoint/2010/main" val="4090649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64F0298-A85B-4042-B699-7B19E77F63DB}"/>
              </a:ext>
            </a:extLst>
          </p:cNvPr>
          <p:cNvSpPr>
            <a:spLocks noGrp="1" noChangeArrowheads="1"/>
          </p:cNvSpPr>
          <p:nvPr>
            <p:ph type="title"/>
          </p:nvPr>
        </p:nvSpPr>
        <p:spPr/>
        <p:txBody>
          <a:bodyPr/>
          <a:lstStyle/>
          <a:p>
            <a:r>
              <a:rPr lang="en-US" altLang="en-US" sz="4000" dirty="0">
                <a:solidFill>
                  <a:srgbClr val="0099CC"/>
                </a:solidFill>
              </a:rPr>
              <a:t>Additional Training Requirements</a:t>
            </a:r>
          </a:p>
        </p:txBody>
      </p:sp>
      <p:sp>
        <p:nvSpPr>
          <p:cNvPr id="16387" name="Rectangle 3">
            <a:extLst>
              <a:ext uri="{FF2B5EF4-FFF2-40B4-BE49-F238E27FC236}">
                <a16:creationId xmlns:a16="http://schemas.microsoft.com/office/drawing/2014/main" id="{B65AEC32-C0BC-46DE-A0A3-E0E2658FCD14}"/>
              </a:ext>
            </a:extLst>
          </p:cNvPr>
          <p:cNvSpPr>
            <a:spLocks noGrp="1" noChangeArrowheads="1"/>
          </p:cNvSpPr>
          <p:nvPr>
            <p:ph idx="1"/>
          </p:nvPr>
        </p:nvSpPr>
        <p:spPr/>
        <p:txBody>
          <a:bodyPr/>
          <a:lstStyle/>
          <a:p>
            <a:pPr marL="0" indent="0" algn="ctr">
              <a:buNone/>
            </a:pPr>
            <a:r>
              <a:rPr lang="en-US" altLang="en-US" sz="2400" b="1" i="1" dirty="0"/>
              <a:t>Pressurized Airplanes Capable of </a:t>
            </a:r>
          </a:p>
          <a:p>
            <a:pPr marL="0" indent="0" algn="ctr">
              <a:buNone/>
            </a:pPr>
            <a:r>
              <a:rPr lang="en-US" altLang="en-US" sz="2400" b="1" i="1" dirty="0"/>
              <a:t>Operating at High Altitudes</a:t>
            </a:r>
          </a:p>
          <a:p>
            <a:r>
              <a:rPr lang="en-US" altLang="en-US" sz="2400" dirty="0"/>
              <a:t>The rule states that you may not act as PIC of a pressurized airplane capable of operating above 25,000 feet MSL unless you’ve received and logged ground training from an authorized instructor as well as flight training in a pressurized aircraft.</a:t>
            </a:r>
          </a:p>
          <a:p>
            <a:r>
              <a:rPr lang="en-US" altLang="en-US" sz="2400" dirty="0"/>
              <a:t>Both the ground and flight training require separate logbook endorsements</a:t>
            </a:r>
          </a:p>
        </p:txBody>
      </p:sp>
    </p:spTree>
    <p:extLst>
      <p:ext uri="{BB962C8B-B14F-4D97-AF65-F5344CB8AC3E}">
        <p14:creationId xmlns:p14="http://schemas.microsoft.com/office/powerpoint/2010/main" val="2982024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B2A6050-43D3-429D-93DB-667B1BF81790}"/>
              </a:ext>
            </a:extLst>
          </p:cNvPr>
          <p:cNvSpPr>
            <a:spLocks noGrp="1" noChangeArrowheads="1"/>
          </p:cNvSpPr>
          <p:nvPr>
            <p:ph type="title"/>
          </p:nvPr>
        </p:nvSpPr>
        <p:spPr/>
        <p:txBody>
          <a:bodyPr/>
          <a:lstStyle/>
          <a:p>
            <a:r>
              <a:rPr lang="en-US" altLang="en-US" sz="4000" dirty="0">
                <a:solidFill>
                  <a:srgbClr val="0099CC"/>
                </a:solidFill>
              </a:rPr>
              <a:t>Additional Training Requirements</a:t>
            </a:r>
          </a:p>
        </p:txBody>
      </p:sp>
      <p:sp>
        <p:nvSpPr>
          <p:cNvPr id="17411" name="Rectangle 3">
            <a:extLst>
              <a:ext uri="{FF2B5EF4-FFF2-40B4-BE49-F238E27FC236}">
                <a16:creationId xmlns:a16="http://schemas.microsoft.com/office/drawing/2014/main" id="{E565D2EE-7E6C-4575-9B07-BA54B4BBA33D}"/>
              </a:ext>
            </a:extLst>
          </p:cNvPr>
          <p:cNvSpPr>
            <a:spLocks noGrp="1" noChangeArrowheads="1"/>
          </p:cNvSpPr>
          <p:nvPr>
            <p:ph idx="1"/>
          </p:nvPr>
        </p:nvSpPr>
        <p:spPr/>
        <p:txBody>
          <a:bodyPr/>
          <a:lstStyle/>
          <a:p>
            <a:pPr marL="0" indent="0" algn="ctr">
              <a:lnSpc>
                <a:spcPct val="90000"/>
              </a:lnSpc>
              <a:buNone/>
            </a:pPr>
            <a:r>
              <a:rPr lang="en-US" altLang="en-US" sz="2400" b="1" i="1" dirty="0"/>
              <a:t>Tailwheel Airplanes</a:t>
            </a:r>
            <a:endParaRPr lang="en-US" altLang="en-US" sz="2000" b="1" i="1" dirty="0"/>
          </a:p>
          <a:p>
            <a:pPr>
              <a:lnSpc>
                <a:spcPct val="90000"/>
              </a:lnSpc>
            </a:pPr>
            <a:endParaRPr lang="en-US" altLang="en-US" sz="2000" b="1" i="1" dirty="0"/>
          </a:p>
          <a:p>
            <a:pPr>
              <a:lnSpc>
                <a:spcPct val="90000"/>
              </a:lnSpc>
            </a:pPr>
            <a:r>
              <a:rPr lang="en-US" altLang="en-US" sz="2200" dirty="0"/>
              <a:t>To act as PIC of a tailwheel airplane, you must have received and logged flight training from an authorized instructor in a tailwheel airplane (authorized means the instructor is qualified in the plane in which he or she is providing instruction). The instructor must find you proficient in the operation of a tailwheel airplane including at least normal and crosswind takeoffs and landings, wheel landings (unless prohibited by the manufacturer) and go-around procedures.</a:t>
            </a:r>
          </a:p>
          <a:p>
            <a:pPr>
              <a:lnSpc>
                <a:spcPct val="90000"/>
              </a:lnSpc>
            </a:pPr>
            <a:r>
              <a:rPr lang="en-US" altLang="en-US" sz="2200" dirty="0"/>
              <a:t>The instructor must place a one-time endorsement in your logbook.</a:t>
            </a:r>
          </a:p>
        </p:txBody>
      </p:sp>
    </p:spTree>
    <p:extLst>
      <p:ext uri="{BB962C8B-B14F-4D97-AF65-F5344CB8AC3E}">
        <p14:creationId xmlns:p14="http://schemas.microsoft.com/office/powerpoint/2010/main" val="2385149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27882-6289-FAC6-ADFC-5737BDEF7D83}"/>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8DBB44F5-0C56-E8DF-88EE-CFC556F9863A}"/>
              </a:ext>
            </a:extLst>
          </p:cNvPr>
          <p:cNvSpPr>
            <a:spLocks noGrp="1" noChangeArrowheads="1"/>
          </p:cNvSpPr>
          <p:nvPr>
            <p:ph type="title"/>
          </p:nvPr>
        </p:nvSpPr>
        <p:spPr/>
        <p:txBody>
          <a:bodyPr/>
          <a:lstStyle/>
          <a:p>
            <a:r>
              <a:rPr lang="en-US" altLang="en-US" sz="4000" dirty="0">
                <a:solidFill>
                  <a:srgbClr val="0099CC"/>
                </a:solidFill>
              </a:rPr>
              <a:t>Additional Training Requirements</a:t>
            </a:r>
            <a:br>
              <a:rPr lang="en-US" altLang="en-US" sz="4000" dirty="0">
                <a:solidFill>
                  <a:srgbClr val="0099CC"/>
                </a:solidFill>
              </a:rPr>
            </a:br>
            <a:r>
              <a:rPr lang="en-US" altLang="en-US" sz="4000" dirty="0">
                <a:solidFill>
                  <a:srgbClr val="0099CC"/>
                </a:solidFill>
              </a:rPr>
              <a:t>(Sport Pilot)</a:t>
            </a:r>
          </a:p>
        </p:txBody>
      </p:sp>
      <p:sp>
        <p:nvSpPr>
          <p:cNvPr id="14339" name="Rectangle 3">
            <a:extLst>
              <a:ext uri="{FF2B5EF4-FFF2-40B4-BE49-F238E27FC236}">
                <a16:creationId xmlns:a16="http://schemas.microsoft.com/office/drawing/2014/main" id="{32DA7B86-46C1-97B7-9241-585DCF7379E2}"/>
              </a:ext>
            </a:extLst>
          </p:cNvPr>
          <p:cNvSpPr>
            <a:spLocks noGrp="1" noChangeArrowheads="1"/>
          </p:cNvSpPr>
          <p:nvPr>
            <p:ph idx="1"/>
          </p:nvPr>
        </p:nvSpPr>
        <p:spPr/>
        <p:txBody>
          <a:bodyPr/>
          <a:lstStyle/>
          <a:p>
            <a:pPr marL="0" indent="0">
              <a:buNone/>
            </a:pPr>
            <a:r>
              <a:rPr lang="en-US" altLang="en-US" sz="2800" dirty="0"/>
              <a:t>Additional training and endorsements are available to extend the privileges of sport pilots: </a:t>
            </a:r>
          </a:p>
          <a:p>
            <a:pPr marL="0" indent="0">
              <a:buNone/>
            </a:pPr>
            <a:endParaRPr lang="en-US" altLang="en-US" sz="2800" dirty="0"/>
          </a:p>
          <a:p>
            <a:r>
              <a:rPr lang="en-US" altLang="en-US" sz="2800" i="1" dirty="0"/>
              <a:t>Retractable gear</a:t>
            </a:r>
          </a:p>
          <a:p>
            <a:r>
              <a:rPr lang="en-US" altLang="en-US" sz="2800" i="1" dirty="0"/>
              <a:t>Constant speed propellers </a:t>
            </a:r>
          </a:p>
          <a:p>
            <a:r>
              <a:rPr lang="en-US" altLang="en-US" sz="2800" i="1" dirty="0"/>
              <a:t>Night VFR</a:t>
            </a:r>
            <a:endParaRPr lang="en-US" altLang="en-US" sz="2800" dirty="0"/>
          </a:p>
        </p:txBody>
      </p:sp>
    </p:spTree>
    <p:extLst>
      <p:ext uri="{BB962C8B-B14F-4D97-AF65-F5344CB8AC3E}">
        <p14:creationId xmlns:p14="http://schemas.microsoft.com/office/powerpoint/2010/main" val="3314444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53FE001-13B9-40FA-BEB2-CC79420263D1}"/>
              </a:ext>
            </a:extLst>
          </p:cNvPr>
          <p:cNvSpPr>
            <a:spLocks noGrp="1" noChangeArrowheads="1"/>
          </p:cNvSpPr>
          <p:nvPr>
            <p:ph type="title"/>
          </p:nvPr>
        </p:nvSpPr>
        <p:spPr/>
        <p:txBody>
          <a:bodyPr/>
          <a:lstStyle/>
          <a:p>
            <a:r>
              <a:rPr lang="en-US" altLang="en-US" sz="4000" dirty="0">
                <a:solidFill>
                  <a:srgbClr val="0099CC"/>
                </a:solidFill>
              </a:rPr>
              <a:t>Recurring Training</a:t>
            </a:r>
          </a:p>
        </p:txBody>
      </p:sp>
      <p:sp>
        <p:nvSpPr>
          <p:cNvPr id="18435" name="Rectangle 3">
            <a:extLst>
              <a:ext uri="{FF2B5EF4-FFF2-40B4-BE49-F238E27FC236}">
                <a16:creationId xmlns:a16="http://schemas.microsoft.com/office/drawing/2014/main" id="{EE1020C0-6E37-4D28-9EC0-040B30163203}"/>
              </a:ext>
            </a:extLst>
          </p:cNvPr>
          <p:cNvSpPr>
            <a:spLocks noGrp="1" noChangeArrowheads="1"/>
          </p:cNvSpPr>
          <p:nvPr>
            <p:ph idx="1"/>
          </p:nvPr>
        </p:nvSpPr>
        <p:spPr>
          <a:xfrm>
            <a:off x="1066800" y="1752600"/>
            <a:ext cx="7515225" cy="4114800"/>
          </a:xfrm>
        </p:spPr>
        <p:txBody>
          <a:bodyPr/>
          <a:lstStyle/>
          <a:p>
            <a:pPr algn="ctr">
              <a:lnSpc>
                <a:spcPct val="90000"/>
              </a:lnSpc>
              <a:buFontTx/>
              <a:buNone/>
            </a:pPr>
            <a:r>
              <a:rPr lang="en-US" altLang="en-US" sz="2800" b="1" dirty="0"/>
              <a:t> 61.56 Flight Review</a:t>
            </a:r>
            <a:endParaRPr lang="en-US" altLang="en-US" sz="2800" dirty="0"/>
          </a:p>
          <a:p>
            <a:pPr>
              <a:lnSpc>
                <a:spcPct val="90000"/>
              </a:lnSpc>
            </a:pPr>
            <a:r>
              <a:rPr lang="en-US" altLang="en-US" sz="2600" dirty="0"/>
              <a:t>To act as PIC, you must have had a flight review within the preceding 24 calendar months.</a:t>
            </a:r>
          </a:p>
          <a:p>
            <a:pPr>
              <a:lnSpc>
                <a:spcPct val="90000"/>
              </a:lnSpc>
            </a:pPr>
            <a:r>
              <a:rPr lang="en-US" altLang="en-US" sz="2600" dirty="0"/>
              <a:t>Just as with the medical, the clock starts on the month following the month in which the review takes place. If you take a flight review on January 27, 2025, this review is valid until February 1, 2027</a:t>
            </a:r>
          </a:p>
        </p:txBody>
      </p:sp>
    </p:spTree>
    <p:extLst>
      <p:ext uri="{BB962C8B-B14F-4D97-AF65-F5344CB8AC3E}">
        <p14:creationId xmlns:p14="http://schemas.microsoft.com/office/powerpoint/2010/main" val="92109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7404B9F-2632-4A65-980C-1DD5C43DFF9E}"/>
              </a:ext>
            </a:extLst>
          </p:cNvPr>
          <p:cNvSpPr>
            <a:spLocks noGrp="1" noChangeArrowheads="1"/>
          </p:cNvSpPr>
          <p:nvPr>
            <p:ph type="title"/>
          </p:nvPr>
        </p:nvSpPr>
        <p:spPr/>
        <p:txBody>
          <a:bodyPr/>
          <a:lstStyle/>
          <a:p>
            <a:r>
              <a:rPr lang="en-US" altLang="en-US" dirty="0">
                <a:solidFill>
                  <a:srgbClr val="0099CC"/>
                </a:solidFill>
              </a:rPr>
              <a:t>Recent Flight Experience</a:t>
            </a:r>
          </a:p>
        </p:txBody>
      </p:sp>
      <p:sp>
        <p:nvSpPr>
          <p:cNvPr id="19459" name="Rectangle 3">
            <a:extLst>
              <a:ext uri="{FF2B5EF4-FFF2-40B4-BE49-F238E27FC236}">
                <a16:creationId xmlns:a16="http://schemas.microsoft.com/office/drawing/2014/main" id="{5908507E-EDD7-42C8-90D8-D9A936C63999}"/>
              </a:ext>
            </a:extLst>
          </p:cNvPr>
          <p:cNvSpPr>
            <a:spLocks noGrp="1" noChangeArrowheads="1"/>
          </p:cNvSpPr>
          <p:nvPr>
            <p:ph idx="1"/>
          </p:nvPr>
        </p:nvSpPr>
        <p:spPr/>
        <p:txBody>
          <a:bodyPr/>
          <a:lstStyle/>
          <a:p>
            <a:pPr algn="ctr">
              <a:buFontTx/>
              <a:buNone/>
            </a:pPr>
            <a:r>
              <a:rPr lang="en-US" altLang="en-US" sz="2400" b="1" dirty="0"/>
              <a:t>Pilot In Command</a:t>
            </a:r>
            <a:endParaRPr lang="en-US" altLang="en-US" sz="2000" dirty="0"/>
          </a:p>
          <a:p>
            <a:r>
              <a:rPr lang="en-US" altLang="en-US" sz="2400" dirty="0"/>
              <a:t>The FAA states that, to act as PIC while carrying passengers, you must have made, within the preceding 90 days, at least three takeoffs and three landings as the sole manipulator of the controls in the same category and class of aircraft you intend to fly. [14 CFR 61.57]</a:t>
            </a:r>
          </a:p>
          <a:p>
            <a:endParaRPr lang="en-US" altLang="en-US" sz="2400" dirty="0"/>
          </a:p>
          <a:p>
            <a:r>
              <a:rPr lang="en-US" altLang="en-US" sz="2400" dirty="0"/>
              <a:t>If you are carrying passengers in a tailwheel airplane, the landings must be full stop. Otherwise, touch-and-goes are permitted.</a:t>
            </a:r>
            <a:endParaRPr lang="en-US" altLang="en-US" sz="2100" dirty="0"/>
          </a:p>
          <a:p>
            <a:endParaRPr lang="en-US" altLang="en-US" sz="2100" dirty="0"/>
          </a:p>
        </p:txBody>
      </p:sp>
    </p:spTree>
    <p:extLst>
      <p:ext uri="{BB962C8B-B14F-4D97-AF65-F5344CB8AC3E}">
        <p14:creationId xmlns:p14="http://schemas.microsoft.com/office/powerpoint/2010/main" val="4050153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D2550A5-D76D-42F8-BC3B-6306679993E4}"/>
              </a:ext>
            </a:extLst>
          </p:cNvPr>
          <p:cNvSpPr>
            <a:spLocks noGrp="1" noChangeArrowheads="1"/>
          </p:cNvSpPr>
          <p:nvPr>
            <p:ph type="title"/>
          </p:nvPr>
        </p:nvSpPr>
        <p:spPr/>
        <p:txBody>
          <a:bodyPr/>
          <a:lstStyle/>
          <a:p>
            <a:r>
              <a:rPr lang="en-US" altLang="en-US" dirty="0">
                <a:solidFill>
                  <a:srgbClr val="0099CC"/>
                </a:solidFill>
              </a:rPr>
              <a:t>Recent Flight Experience</a:t>
            </a:r>
          </a:p>
        </p:txBody>
      </p:sp>
      <p:sp>
        <p:nvSpPr>
          <p:cNvPr id="20483" name="Rectangle 3">
            <a:extLst>
              <a:ext uri="{FF2B5EF4-FFF2-40B4-BE49-F238E27FC236}">
                <a16:creationId xmlns:a16="http://schemas.microsoft.com/office/drawing/2014/main" id="{F30CCE29-158C-41FF-8F67-687F4410A5DD}"/>
              </a:ext>
            </a:extLst>
          </p:cNvPr>
          <p:cNvSpPr>
            <a:spLocks noGrp="1" noChangeArrowheads="1"/>
          </p:cNvSpPr>
          <p:nvPr>
            <p:ph idx="1"/>
          </p:nvPr>
        </p:nvSpPr>
        <p:spPr/>
        <p:txBody>
          <a:bodyPr/>
          <a:lstStyle/>
          <a:p>
            <a:pPr algn="ctr">
              <a:buFontTx/>
              <a:buNone/>
            </a:pPr>
            <a:r>
              <a:rPr lang="en-US" altLang="en-US" sz="2400" b="1" dirty="0"/>
              <a:t>Recent Flight Experience: PIC at Night</a:t>
            </a:r>
            <a:endParaRPr lang="en-US" altLang="en-US" sz="2000" dirty="0"/>
          </a:p>
          <a:p>
            <a:r>
              <a:rPr lang="en-US" altLang="en-US" sz="2400" dirty="0"/>
              <a:t>There is a separate </a:t>
            </a:r>
            <a:r>
              <a:rPr lang="en-US" altLang="en-US" sz="2400" dirty="0" err="1"/>
              <a:t>recency</a:t>
            </a:r>
            <a:r>
              <a:rPr lang="en-US" altLang="en-US" sz="2400" dirty="0"/>
              <a:t> rule if you want to carry passengers on night flights. Night time, for the purpose of passenger currency, begins one hour after sunset and ends one hour before sunrise. </a:t>
            </a:r>
          </a:p>
        </p:txBody>
      </p:sp>
    </p:spTree>
    <p:extLst>
      <p:ext uri="{BB962C8B-B14F-4D97-AF65-F5344CB8AC3E}">
        <p14:creationId xmlns:p14="http://schemas.microsoft.com/office/powerpoint/2010/main" val="1183925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26">
            <a:extLst>
              <a:ext uri="{FF2B5EF4-FFF2-40B4-BE49-F238E27FC236}">
                <a16:creationId xmlns:a16="http://schemas.microsoft.com/office/drawing/2014/main" id="{C43698D4-30D1-4410-8022-D9F992C3A937}"/>
              </a:ext>
            </a:extLst>
          </p:cNvPr>
          <p:cNvSpPr>
            <a:spLocks noGrp="1" noChangeArrowheads="1"/>
          </p:cNvSpPr>
          <p:nvPr>
            <p:ph type="title"/>
          </p:nvPr>
        </p:nvSpPr>
        <p:spPr/>
        <p:txBody>
          <a:bodyPr/>
          <a:lstStyle/>
          <a:p>
            <a:r>
              <a:rPr lang="en-US" altLang="en-US" dirty="0">
                <a:solidFill>
                  <a:srgbClr val="0099CC"/>
                </a:solidFill>
              </a:rPr>
              <a:t>Recent Flight Experience</a:t>
            </a:r>
          </a:p>
        </p:txBody>
      </p:sp>
      <p:sp>
        <p:nvSpPr>
          <p:cNvPr id="131075" name="Rectangle 1027">
            <a:extLst>
              <a:ext uri="{FF2B5EF4-FFF2-40B4-BE49-F238E27FC236}">
                <a16:creationId xmlns:a16="http://schemas.microsoft.com/office/drawing/2014/main" id="{4A8E47F3-9F53-443E-BEA4-7E4AB3AE1317}"/>
              </a:ext>
            </a:extLst>
          </p:cNvPr>
          <p:cNvSpPr>
            <a:spLocks noGrp="1" noChangeArrowheads="1"/>
          </p:cNvSpPr>
          <p:nvPr>
            <p:ph idx="1"/>
          </p:nvPr>
        </p:nvSpPr>
        <p:spPr/>
        <p:txBody>
          <a:bodyPr/>
          <a:lstStyle/>
          <a:p>
            <a:pPr algn="ctr">
              <a:buFontTx/>
              <a:buNone/>
            </a:pPr>
            <a:r>
              <a:rPr lang="en-US" altLang="en-US" sz="2400" b="1" dirty="0"/>
              <a:t>Recent Flight Experience: PIC at Night</a:t>
            </a:r>
            <a:endParaRPr lang="en-US" altLang="en-US" sz="2000" dirty="0"/>
          </a:p>
          <a:p>
            <a:r>
              <a:rPr lang="en-US" altLang="en-US" sz="2400" dirty="0"/>
              <a:t>If you desire to carry passengers during this time, you must have made three night takeoffs and three night landings within the preceding 90 days. </a:t>
            </a:r>
          </a:p>
          <a:p>
            <a:r>
              <a:rPr lang="en-US" altLang="en-US" sz="2400" dirty="0"/>
              <a:t>Once again, this must be done in the same category and class of aircraft in which you intend to carry passengers.</a:t>
            </a:r>
          </a:p>
          <a:p>
            <a:r>
              <a:rPr lang="en-US" altLang="en-US" sz="2400" dirty="0"/>
              <a:t>Landings for the purpose of night currency must be to a full stop. </a:t>
            </a:r>
          </a:p>
          <a:p>
            <a:endParaRPr lang="en-US" altLang="en-US" dirty="0"/>
          </a:p>
        </p:txBody>
      </p:sp>
    </p:spTree>
    <p:extLst>
      <p:ext uri="{BB962C8B-B14F-4D97-AF65-F5344CB8AC3E}">
        <p14:creationId xmlns:p14="http://schemas.microsoft.com/office/powerpoint/2010/main" val="1631301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382DBDBD-F479-4D56-A567-581BF9C37998}"/>
              </a:ext>
            </a:extLst>
          </p:cNvPr>
          <p:cNvSpPr>
            <a:spLocks noGrp="1" noChangeArrowheads="1"/>
          </p:cNvSpPr>
          <p:nvPr>
            <p:ph idx="1"/>
          </p:nvPr>
        </p:nvSpPr>
        <p:spPr>
          <a:xfrm>
            <a:off x="1066800" y="1752600"/>
            <a:ext cx="7216775" cy="4114800"/>
          </a:xfrm>
        </p:spPr>
        <p:txBody>
          <a:bodyPr/>
          <a:lstStyle/>
          <a:p>
            <a:pPr>
              <a:buFontTx/>
              <a:buNone/>
            </a:pPr>
            <a:r>
              <a:rPr lang="en-US" altLang="en-US" b="1" dirty="0"/>
              <a:t>Code of Federal Regulations (CFRs):</a:t>
            </a:r>
            <a:r>
              <a:rPr lang="en-US" altLang="en-US" dirty="0"/>
              <a:t> </a:t>
            </a:r>
          </a:p>
          <a:p>
            <a:r>
              <a:rPr lang="en-US" altLang="en-US" dirty="0"/>
              <a:t>Colloquially referred to as “FARs” (Federal Aviation Regulations)</a:t>
            </a:r>
          </a:p>
          <a:p>
            <a:r>
              <a:rPr lang="en-US" altLang="en-US" dirty="0"/>
              <a:t>Title 14: Aeronautics and Space</a:t>
            </a:r>
          </a:p>
          <a:p>
            <a:r>
              <a:rPr lang="en-US" altLang="en-US" dirty="0"/>
              <a:t>Title 49: Transportation</a:t>
            </a:r>
          </a:p>
          <a:p>
            <a:endParaRPr lang="en-US" altLang="en-US" dirty="0"/>
          </a:p>
          <a:p>
            <a:endParaRPr lang="en-US" altLang="en-US" dirty="0">
              <a:solidFill>
                <a:schemeClr val="accent2"/>
              </a:solidFill>
            </a:endParaRPr>
          </a:p>
        </p:txBody>
      </p:sp>
      <p:pic>
        <p:nvPicPr>
          <p:cNvPr id="3" name="Picture 2">
            <a:extLst>
              <a:ext uri="{FF2B5EF4-FFF2-40B4-BE49-F238E27FC236}">
                <a16:creationId xmlns:a16="http://schemas.microsoft.com/office/drawing/2014/main" id="{C2AEA5AC-CE6A-4F71-A106-E88D4843EF9B}"/>
              </a:ext>
            </a:extLst>
          </p:cNvPr>
          <p:cNvPicPr>
            <a:picLocks noChangeAspect="1"/>
          </p:cNvPicPr>
          <p:nvPr/>
        </p:nvPicPr>
        <p:blipFill>
          <a:blip r:embed="rId2"/>
          <a:stretch>
            <a:fillRect/>
          </a:stretch>
        </p:blipFill>
        <p:spPr>
          <a:xfrm>
            <a:off x="1039586" y="762000"/>
            <a:ext cx="7791450" cy="5105400"/>
          </a:xfrm>
          <a:prstGeom prst="rect">
            <a:avLst/>
          </a:prstGeom>
        </p:spPr>
      </p:pic>
    </p:spTree>
    <p:extLst>
      <p:ext uri="{BB962C8B-B14F-4D97-AF65-F5344CB8AC3E}">
        <p14:creationId xmlns:p14="http://schemas.microsoft.com/office/powerpoint/2010/main" val="2622419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5FD7E5B-A732-4730-8944-EEE2C3773E05}"/>
              </a:ext>
            </a:extLst>
          </p:cNvPr>
          <p:cNvSpPr>
            <a:spLocks noGrp="1" noChangeArrowheads="1"/>
          </p:cNvSpPr>
          <p:nvPr>
            <p:ph type="title"/>
          </p:nvPr>
        </p:nvSpPr>
        <p:spPr/>
        <p:txBody>
          <a:bodyPr/>
          <a:lstStyle/>
          <a:p>
            <a:r>
              <a:rPr lang="en-US" altLang="en-US" dirty="0">
                <a:solidFill>
                  <a:srgbClr val="0099CC"/>
                </a:solidFill>
              </a:rPr>
              <a:t>No “Flying for Hire”</a:t>
            </a:r>
          </a:p>
        </p:txBody>
      </p:sp>
      <p:sp>
        <p:nvSpPr>
          <p:cNvPr id="26627" name="Rectangle 3">
            <a:extLst>
              <a:ext uri="{FF2B5EF4-FFF2-40B4-BE49-F238E27FC236}">
                <a16:creationId xmlns:a16="http://schemas.microsoft.com/office/drawing/2014/main" id="{F10253F9-916E-4BF7-8DCF-87ED6CB803EA}"/>
              </a:ext>
            </a:extLst>
          </p:cNvPr>
          <p:cNvSpPr>
            <a:spLocks noGrp="1" noChangeArrowheads="1"/>
          </p:cNvSpPr>
          <p:nvPr>
            <p:ph idx="1"/>
          </p:nvPr>
        </p:nvSpPr>
        <p:spPr/>
        <p:txBody>
          <a:bodyPr/>
          <a:lstStyle/>
          <a:p>
            <a:pPr algn="ctr">
              <a:lnSpc>
                <a:spcPct val="90000"/>
              </a:lnSpc>
              <a:buFontTx/>
              <a:buNone/>
            </a:pPr>
            <a:endParaRPr lang="en-US" altLang="en-US" sz="2400" dirty="0"/>
          </a:p>
          <a:p>
            <a:pPr>
              <a:lnSpc>
                <a:spcPct val="90000"/>
              </a:lnSpc>
            </a:pPr>
            <a:r>
              <a:rPr lang="en-US" altLang="en-US" sz="2500" dirty="0"/>
              <a:t>A private pilot may not pay less than the pro rata share of the </a:t>
            </a:r>
            <a:r>
              <a:rPr lang="en-US" altLang="en-US" sz="2500" i="1" dirty="0"/>
              <a:t>operating expenses</a:t>
            </a:r>
            <a:r>
              <a:rPr lang="en-US" altLang="en-US" sz="2500" dirty="0"/>
              <a:t> of a flight with the passengers, providing the expenses involve only fuel, oil, airport expenditures or rental fees.</a:t>
            </a:r>
          </a:p>
          <a:p>
            <a:pPr>
              <a:lnSpc>
                <a:spcPct val="90000"/>
              </a:lnSpc>
            </a:pPr>
            <a:r>
              <a:rPr lang="en-US" altLang="en-US" sz="2500" dirty="0"/>
              <a:t> The only exception to this rule is if a pilot provides a ride in exchange for a donation to a charitable organization, with advance notification to the FAA. [</a:t>
            </a:r>
            <a:r>
              <a:rPr lang="en-US" altLang="en-US" sz="2400" b="1" dirty="0"/>
              <a:t>FAR 61.113]</a:t>
            </a:r>
            <a:endParaRPr lang="en-US" altLang="en-US" sz="2500" dirty="0"/>
          </a:p>
        </p:txBody>
      </p:sp>
    </p:spTree>
    <p:extLst>
      <p:ext uri="{BB962C8B-B14F-4D97-AF65-F5344CB8AC3E}">
        <p14:creationId xmlns:p14="http://schemas.microsoft.com/office/powerpoint/2010/main" val="1830636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D96C92F-9C39-45DC-B6B0-F69926948FD0}"/>
              </a:ext>
            </a:extLst>
          </p:cNvPr>
          <p:cNvSpPr>
            <a:spLocks noGrp="1" noChangeArrowheads="1"/>
          </p:cNvSpPr>
          <p:nvPr>
            <p:ph type="title"/>
          </p:nvPr>
        </p:nvSpPr>
        <p:spPr/>
        <p:txBody>
          <a:bodyPr/>
          <a:lstStyle/>
          <a:p>
            <a:r>
              <a:rPr lang="en-US" altLang="en-US" dirty="0">
                <a:solidFill>
                  <a:srgbClr val="0099CC"/>
                </a:solidFill>
              </a:rPr>
              <a:t>Drugs and Alcohol</a:t>
            </a:r>
          </a:p>
        </p:txBody>
      </p:sp>
      <p:sp>
        <p:nvSpPr>
          <p:cNvPr id="11267" name="Rectangle 3">
            <a:extLst>
              <a:ext uri="{FF2B5EF4-FFF2-40B4-BE49-F238E27FC236}">
                <a16:creationId xmlns:a16="http://schemas.microsoft.com/office/drawing/2014/main" id="{25C643CC-EBF2-46B6-A577-2E01FE6822C7}"/>
              </a:ext>
            </a:extLst>
          </p:cNvPr>
          <p:cNvSpPr>
            <a:spLocks noGrp="1" noChangeArrowheads="1"/>
          </p:cNvSpPr>
          <p:nvPr>
            <p:ph idx="1"/>
          </p:nvPr>
        </p:nvSpPr>
        <p:spPr/>
        <p:txBody>
          <a:bodyPr/>
          <a:lstStyle/>
          <a:p>
            <a:pPr algn="ctr">
              <a:lnSpc>
                <a:spcPct val="90000"/>
              </a:lnSpc>
              <a:buFontTx/>
              <a:buNone/>
            </a:pPr>
            <a:r>
              <a:rPr lang="en-US" altLang="en-US" sz="2800" b="1" dirty="0"/>
              <a:t>The Bottle to Throttle Rule</a:t>
            </a:r>
            <a:endParaRPr lang="en-US" altLang="en-US" sz="2400" dirty="0"/>
          </a:p>
          <a:p>
            <a:pPr>
              <a:lnSpc>
                <a:spcPct val="90000"/>
              </a:lnSpc>
            </a:pPr>
            <a:r>
              <a:rPr lang="en-US" altLang="en-US" sz="2400" dirty="0"/>
              <a:t>Regulations require you to avoid acting as pilot in command or as a required crewmember for 8 hours after consuming alcohol.</a:t>
            </a:r>
          </a:p>
          <a:p>
            <a:pPr>
              <a:lnSpc>
                <a:spcPct val="90000"/>
              </a:lnSpc>
            </a:pPr>
            <a:r>
              <a:rPr lang="en-US" altLang="en-US" sz="2400" dirty="0"/>
              <a:t>Another part of this rule states that you may not act as PIC if you have blood alcohol content of .04% or more (by weight). (This is half the legal limit for operating a motor vehicle.)</a:t>
            </a:r>
            <a:endParaRPr lang="en-US" altLang="en-US" dirty="0"/>
          </a:p>
          <a:p>
            <a:pPr>
              <a:lnSpc>
                <a:spcPct val="90000"/>
              </a:lnSpc>
            </a:pPr>
            <a:endParaRPr lang="en-US" altLang="en-US" dirty="0"/>
          </a:p>
        </p:txBody>
      </p:sp>
    </p:spTree>
    <p:extLst>
      <p:ext uri="{BB962C8B-B14F-4D97-AF65-F5344CB8AC3E}">
        <p14:creationId xmlns:p14="http://schemas.microsoft.com/office/powerpoint/2010/main" val="768212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D96C92F-9C39-45DC-B6B0-F69926948FD0}"/>
              </a:ext>
            </a:extLst>
          </p:cNvPr>
          <p:cNvSpPr>
            <a:spLocks noGrp="1" noChangeArrowheads="1"/>
          </p:cNvSpPr>
          <p:nvPr>
            <p:ph type="title"/>
          </p:nvPr>
        </p:nvSpPr>
        <p:spPr/>
        <p:txBody>
          <a:bodyPr/>
          <a:lstStyle/>
          <a:p>
            <a:r>
              <a:rPr lang="en-US" altLang="en-US" dirty="0">
                <a:solidFill>
                  <a:srgbClr val="0099CC"/>
                </a:solidFill>
              </a:rPr>
              <a:t>Drugs and Alcohol</a:t>
            </a:r>
          </a:p>
        </p:txBody>
      </p:sp>
      <p:sp>
        <p:nvSpPr>
          <p:cNvPr id="11267" name="Rectangle 3">
            <a:extLst>
              <a:ext uri="{FF2B5EF4-FFF2-40B4-BE49-F238E27FC236}">
                <a16:creationId xmlns:a16="http://schemas.microsoft.com/office/drawing/2014/main" id="{25C643CC-EBF2-46B6-A577-2E01FE6822C7}"/>
              </a:ext>
            </a:extLst>
          </p:cNvPr>
          <p:cNvSpPr>
            <a:spLocks noGrp="1" noChangeArrowheads="1"/>
          </p:cNvSpPr>
          <p:nvPr>
            <p:ph idx="1"/>
          </p:nvPr>
        </p:nvSpPr>
        <p:spPr/>
        <p:txBody>
          <a:bodyPr/>
          <a:lstStyle/>
          <a:p>
            <a:pPr algn="ctr">
              <a:lnSpc>
                <a:spcPct val="90000"/>
              </a:lnSpc>
              <a:buFontTx/>
              <a:buNone/>
            </a:pPr>
            <a:r>
              <a:rPr lang="en-US" altLang="en-US" sz="2800" b="1" dirty="0"/>
              <a:t>Notification of “Motor Vehicle Action”</a:t>
            </a:r>
            <a:endParaRPr lang="en-US" altLang="en-US" sz="2400" dirty="0"/>
          </a:p>
          <a:p>
            <a:pPr>
              <a:lnSpc>
                <a:spcPct val="90000"/>
              </a:lnSpc>
            </a:pPr>
            <a:r>
              <a:rPr lang="en-US" altLang="en-US" sz="2800" dirty="0"/>
              <a:t>The FAA must be notified within 60 days if action is taken against your driver’s license for an offence involving alcohol or drugs.</a:t>
            </a:r>
          </a:p>
          <a:p>
            <a:pPr>
              <a:lnSpc>
                <a:spcPct val="90000"/>
              </a:lnSpc>
            </a:pPr>
            <a:r>
              <a:rPr lang="en-US" altLang="en-US" sz="2800" dirty="0"/>
              <a:t>Two or more actions within three years are grounds for suspension or revocation of certificates or ratings.</a:t>
            </a:r>
          </a:p>
          <a:p>
            <a:pPr>
              <a:lnSpc>
                <a:spcPct val="90000"/>
              </a:lnSpc>
            </a:pPr>
            <a:r>
              <a:rPr lang="en-US" altLang="en-US" sz="2800" dirty="0"/>
              <a:t>An action within the past year is grounds for denial of an application for a new certificate or rating.</a:t>
            </a:r>
          </a:p>
          <a:p>
            <a:pPr>
              <a:lnSpc>
                <a:spcPct val="90000"/>
              </a:lnSpc>
            </a:pPr>
            <a:endParaRPr lang="en-US" altLang="en-US" dirty="0"/>
          </a:p>
        </p:txBody>
      </p:sp>
    </p:spTree>
    <p:extLst>
      <p:ext uri="{BB962C8B-B14F-4D97-AF65-F5344CB8AC3E}">
        <p14:creationId xmlns:p14="http://schemas.microsoft.com/office/powerpoint/2010/main" val="2656788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C8CAF63B-91D5-45E2-8EE1-582E4B67D8A5}"/>
              </a:ext>
            </a:extLst>
          </p:cNvPr>
          <p:cNvSpPr>
            <a:spLocks noGrp="1" noChangeArrowheads="1"/>
          </p:cNvSpPr>
          <p:nvPr>
            <p:ph type="ctrTitle"/>
          </p:nvPr>
        </p:nvSpPr>
        <p:spPr/>
        <p:txBody>
          <a:bodyPr/>
          <a:lstStyle/>
          <a:p>
            <a:r>
              <a:rPr lang="en-US" altLang="en-US" dirty="0">
                <a:solidFill>
                  <a:srgbClr val="0099CC"/>
                </a:solidFill>
              </a:rPr>
              <a:t>14 CFR Part 91</a:t>
            </a:r>
          </a:p>
        </p:txBody>
      </p:sp>
      <p:sp>
        <p:nvSpPr>
          <p:cNvPr id="126979" name="Rectangle 3">
            <a:extLst>
              <a:ext uri="{FF2B5EF4-FFF2-40B4-BE49-F238E27FC236}">
                <a16:creationId xmlns:a16="http://schemas.microsoft.com/office/drawing/2014/main" id="{B683CA32-05EB-4274-A09A-A6A7099D72C5}"/>
              </a:ext>
            </a:extLst>
          </p:cNvPr>
          <p:cNvSpPr>
            <a:spLocks noGrp="1" noChangeArrowheads="1"/>
          </p:cNvSpPr>
          <p:nvPr>
            <p:ph type="subTitle" idx="1"/>
          </p:nvPr>
        </p:nvSpPr>
        <p:spPr>
          <a:xfrm>
            <a:off x="2812612" y="2393972"/>
            <a:ext cx="5689600" cy="1771650"/>
          </a:xfrm>
        </p:spPr>
        <p:txBody>
          <a:bodyPr/>
          <a:lstStyle/>
          <a:p>
            <a:r>
              <a:rPr lang="en-US" altLang="en-US" sz="4000" dirty="0"/>
              <a:t>General Operation and Flight Rules</a:t>
            </a:r>
          </a:p>
        </p:txBody>
      </p:sp>
    </p:spTree>
    <p:extLst>
      <p:ext uri="{BB962C8B-B14F-4D97-AF65-F5344CB8AC3E}">
        <p14:creationId xmlns:p14="http://schemas.microsoft.com/office/powerpoint/2010/main" val="2955153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D6CD4515-53A9-48E0-86B9-1C874A56A964}"/>
              </a:ext>
            </a:extLst>
          </p:cNvPr>
          <p:cNvSpPr>
            <a:spLocks noGrp="1" noChangeArrowheads="1"/>
          </p:cNvSpPr>
          <p:nvPr>
            <p:ph type="title"/>
          </p:nvPr>
        </p:nvSpPr>
        <p:spPr/>
        <p:txBody>
          <a:bodyPr/>
          <a:lstStyle/>
          <a:p>
            <a:r>
              <a:rPr lang="en-US" altLang="en-US" sz="3600" dirty="0">
                <a:solidFill>
                  <a:srgbClr val="0099CC"/>
                </a:solidFill>
              </a:rPr>
              <a:t>Now More Actual FARs: Part 91</a:t>
            </a:r>
            <a:endParaRPr lang="en-US" altLang="en-US" sz="3600" dirty="0"/>
          </a:p>
        </p:txBody>
      </p:sp>
      <p:sp>
        <p:nvSpPr>
          <p:cNvPr id="146435" name="Rectangle 3">
            <a:extLst>
              <a:ext uri="{FF2B5EF4-FFF2-40B4-BE49-F238E27FC236}">
                <a16:creationId xmlns:a16="http://schemas.microsoft.com/office/drawing/2014/main" id="{31D8FCEF-8088-424F-B1CE-D3C3DA00D9F4}"/>
              </a:ext>
            </a:extLst>
          </p:cNvPr>
          <p:cNvSpPr>
            <a:spLocks noGrp="1" noChangeArrowheads="1"/>
          </p:cNvSpPr>
          <p:nvPr>
            <p:ph idx="1"/>
          </p:nvPr>
        </p:nvSpPr>
        <p:spPr/>
        <p:txBody>
          <a:bodyPr/>
          <a:lstStyle/>
          <a:p>
            <a:r>
              <a:rPr lang="en-US" altLang="en-US" sz="3600" dirty="0"/>
              <a:t>General operating rules</a:t>
            </a:r>
          </a:p>
          <a:p>
            <a:r>
              <a:rPr lang="en-US" altLang="en-US" sz="3600" dirty="0"/>
              <a:t>Flight rules</a:t>
            </a:r>
          </a:p>
          <a:p>
            <a:r>
              <a:rPr lang="en-US" altLang="en-US" sz="3600" dirty="0"/>
              <a:t>Equipment, instrument, and certificate requirements</a:t>
            </a:r>
          </a:p>
          <a:p>
            <a:r>
              <a:rPr lang="en-US" altLang="en-US" sz="3600" dirty="0"/>
              <a:t>Special flight operations</a:t>
            </a:r>
          </a:p>
          <a:p>
            <a:r>
              <a:rPr lang="en-US" altLang="en-US" sz="3600" dirty="0"/>
              <a:t>Maintenance and alterations</a:t>
            </a:r>
          </a:p>
          <a:p>
            <a:pPr marL="0" indent="0">
              <a:buNone/>
            </a:pPr>
            <a:endParaRPr lang="en-US" altLang="en-US" sz="2800" dirty="0"/>
          </a:p>
        </p:txBody>
      </p:sp>
    </p:spTree>
    <p:extLst>
      <p:ext uri="{BB962C8B-B14F-4D97-AF65-F5344CB8AC3E}">
        <p14:creationId xmlns:p14="http://schemas.microsoft.com/office/powerpoint/2010/main" val="4145177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E88EE8A-9903-4C5D-8D50-8EE48EA9D268}"/>
              </a:ext>
            </a:extLst>
          </p:cNvPr>
          <p:cNvSpPr>
            <a:spLocks noGrp="1" noChangeArrowheads="1"/>
          </p:cNvSpPr>
          <p:nvPr>
            <p:ph type="title"/>
          </p:nvPr>
        </p:nvSpPr>
        <p:spPr/>
        <p:txBody>
          <a:bodyPr/>
          <a:lstStyle/>
          <a:p>
            <a:r>
              <a:rPr lang="en-US" altLang="en-US" dirty="0">
                <a:solidFill>
                  <a:srgbClr val="0099CC"/>
                </a:solidFill>
              </a:rPr>
              <a:t>General Operating Rules</a:t>
            </a:r>
          </a:p>
        </p:txBody>
      </p:sp>
      <p:sp>
        <p:nvSpPr>
          <p:cNvPr id="29699" name="Rectangle 3">
            <a:extLst>
              <a:ext uri="{FF2B5EF4-FFF2-40B4-BE49-F238E27FC236}">
                <a16:creationId xmlns:a16="http://schemas.microsoft.com/office/drawing/2014/main" id="{59CB9069-3C89-490F-864A-0AB357893F26}"/>
              </a:ext>
            </a:extLst>
          </p:cNvPr>
          <p:cNvSpPr>
            <a:spLocks noGrp="1" noChangeArrowheads="1"/>
          </p:cNvSpPr>
          <p:nvPr>
            <p:ph idx="1"/>
          </p:nvPr>
        </p:nvSpPr>
        <p:spPr/>
        <p:txBody>
          <a:bodyPr/>
          <a:lstStyle/>
          <a:p>
            <a:pPr algn="ctr">
              <a:buFontTx/>
              <a:buNone/>
            </a:pPr>
            <a:r>
              <a:rPr lang="en-US" altLang="en-US" sz="2800" b="1" dirty="0"/>
              <a:t>FAR 91.3 Responsibility and Authority of the Pilot In Command</a:t>
            </a:r>
            <a:endParaRPr lang="en-US" altLang="en-US" sz="2400" dirty="0"/>
          </a:p>
          <a:p>
            <a:r>
              <a:rPr lang="en-US" altLang="en-US" sz="2400" dirty="0"/>
              <a:t>The regulation states that you, the pilot in command, are directly responsible for, and are the final authority as to the operation of the aircraft. It doesn't get much simpler than that.</a:t>
            </a:r>
          </a:p>
          <a:p>
            <a:endParaRPr lang="en-US" altLang="en-US" sz="2400" dirty="0"/>
          </a:p>
        </p:txBody>
      </p:sp>
    </p:spTree>
    <p:extLst>
      <p:ext uri="{BB962C8B-B14F-4D97-AF65-F5344CB8AC3E}">
        <p14:creationId xmlns:p14="http://schemas.microsoft.com/office/powerpoint/2010/main" val="1503417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0D979BB-450C-4ED2-95D7-CE5273C3D89A}"/>
              </a:ext>
            </a:extLst>
          </p:cNvPr>
          <p:cNvSpPr>
            <a:spLocks noGrp="1" noChangeArrowheads="1"/>
          </p:cNvSpPr>
          <p:nvPr>
            <p:ph type="title"/>
          </p:nvPr>
        </p:nvSpPr>
        <p:spPr/>
        <p:txBody>
          <a:bodyPr/>
          <a:lstStyle/>
          <a:p>
            <a:r>
              <a:rPr lang="en-US" altLang="en-US" dirty="0">
                <a:solidFill>
                  <a:srgbClr val="0099CC"/>
                </a:solidFill>
              </a:rPr>
              <a:t>General Operating Rules</a:t>
            </a:r>
          </a:p>
        </p:txBody>
      </p:sp>
      <p:sp>
        <p:nvSpPr>
          <p:cNvPr id="30723" name="Rectangle 3">
            <a:extLst>
              <a:ext uri="{FF2B5EF4-FFF2-40B4-BE49-F238E27FC236}">
                <a16:creationId xmlns:a16="http://schemas.microsoft.com/office/drawing/2014/main" id="{ADEAC894-4ED1-4D5C-9EFC-D2796A2C8C45}"/>
              </a:ext>
            </a:extLst>
          </p:cNvPr>
          <p:cNvSpPr>
            <a:spLocks noGrp="1" noChangeArrowheads="1"/>
          </p:cNvSpPr>
          <p:nvPr>
            <p:ph idx="1"/>
          </p:nvPr>
        </p:nvSpPr>
        <p:spPr/>
        <p:txBody>
          <a:bodyPr/>
          <a:lstStyle/>
          <a:p>
            <a:pPr algn="ctr">
              <a:buFontTx/>
              <a:buNone/>
            </a:pPr>
            <a:r>
              <a:rPr lang="en-US" altLang="en-US" b="1" dirty="0"/>
              <a:t>FAR 91.7 Civil Aircraft Airworthiness</a:t>
            </a:r>
            <a:endParaRPr lang="en-US" altLang="en-US" dirty="0"/>
          </a:p>
          <a:p>
            <a:r>
              <a:rPr lang="en-US" altLang="en-US" sz="2800" dirty="0"/>
              <a:t>This regulation states you may not operate an aircraft unless it's in an airworthy condition.</a:t>
            </a:r>
          </a:p>
          <a:p>
            <a:r>
              <a:rPr lang="en-US" altLang="en-US" sz="2800" dirty="0"/>
              <a:t>It also makes you, as PIC, responsible for terminating a flight any time you believe the airplane is not airworthy due to the failure of a mechanical, electrical, or structural component.</a:t>
            </a:r>
          </a:p>
          <a:p>
            <a:pPr marL="0" indent="0">
              <a:buNone/>
            </a:pPr>
            <a:endParaRPr lang="en-US" altLang="en-US" sz="2400" dirty="0"/>
          </a:p>
        </p:txBody>
      </p:sp>
    </p:spTree>
    <p:extLst>
      <p:ext uri="{BB962C8B-B14F-4D97-AF65-F5344CB8AC3E}">
        <p14:creationId xmlns:p14="http://schemas.microsoft.com/office/powerpoint/2010/main" val="3069375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EEDFB6A-D650-4B4B-905B-B13E71EDECB5}"/>
              </a:ext>
            </a:extLst>
          </p:cNvPr>
          <p:cNvSpPr>
            <a:spLocks noGrp="1" noChangeArrowheads="1"/>
          </p:cNvSpPr>
          <p:nvPr>
            <p:ph type="title"/>
          </p:nvPr>
        </p:nvSpPr>
        <p:spPr/>
        <p:txBody>
          <a:bodyPr/>
          <a:lstStyle/>
          <a:p>
            <a:r>
              <a:rPr lang="en-US" altLang="en-US" dirty="0">
                <a:solidFill>
                  <a:srgbClr val="0099CC"/>
                </a:solidFill>
              </a:rPr>
              <a:t>General Operating Rules</a:t>
            </a:r>
          </a:p>
        </p:txBody>
      </p:sp>
      <p:sp>
        <p:nvSpPr>
          <p:cNvPr id="31747" name="Rectangle 3">
            <a:extLst>
              <a:ext uri="{FF2B5EF4-FFF2-40B4-BE49-F238E27FC236}">
                <a16:creationId xmlns:a16="http://schemas.microsoft.com/office/drawing/2014/main" id="{3D9EFC21-0DE1-4B20-A1BE-868EE6858AEF}"/>
              </a:ext>
            </a:extLst>
          </p:cNvPr>
          <p:cNvSpPr>
            <a:spLocks noGrp="1" noChangeArrowheads="1"/>
          </p:cNvSpPr>
          <p:nvPr>
            <p:ph idx="1"/>
          </p:nvPr>
        </p:nvSpPr>
        <p:spPr/>
        <p:txBody>
          <a:bodyPr/>
          <a:lstStyle/>
          <a:p>
            <a:pPr algn="ctr">
              <a:lnSpc>
                <a:spcPct val="90000"/>
              </a:lnSpc>
              <a:buFontTx/>
              <a:buNone/>
            </a:pPr>
            <a:r>
              <a:rPr lang="en-US" altLang="en-US" sz="2800" b="1" dirty="0"/>
              <a:t>FAR 91.9 Civil Aircraft Flight Manual, Markings and Placard Requirements.</a:t>
            </a:r>
            <a:endParaRPr lang="en-US" altLang="en-US" dirty="0"/>
          </a:p>
          <a:p>
            <a:pPr>
              <a:lnSpc>
                <a:spcPct val="90000"/>
              </a:lnSpc>
            </a:pPr>
            <a:r>
              <a:rPr lang="en-US" altLang="en-US" sz="2800" dirty="0"/>
              <a:t>Airplane operating limitations come in the form of color codes, placards, and approved flight manuals.</a:t>
            </a:r>
          </a:p>
          <a:p>
            <a:pPr>
              <a:lnSpc>
                <a:spcPct val="90000"/>
              </a:lnSpc>
            </a:pPr>
            <a:r>
              <a:rPr lang="en-US" altLang="en-US" sz="2800" dirty="0"/>
              <a:t>You, as pilot in command, are required by this regulation to comply with all the operating limitations specified in any of these ways.</a:t>
            </a:r>
          </a:p>
          <a:p>
            <a:pPr marL="0" indent="0">
              <a:lnSpc>
                <a:spcPct val="90000"/>
              </a:lnSpc>
              <a:buNone/>
            </a:pPr>
            <a:endParaRPr lang="en-US" altLang="en-US" dirty="0"/>
          </a:p>
        </p:txBody>
      </p:sp>
    </p:spTree>
    <p:extLst>
      <p:ext uri="{BB962C8B-B14F-4D97-AF65-F5344CB8AC3E}">
        <p14:creationId xmlns:p14="http://schemas.microsoft.com/office/powerpoint/2010/main" val="1121799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97276C7-A598-49EB-8F85-ABDF932A7FA3}"/>
              </a:ext>
            </a:extLst>
          </p:cNvPr>
          <p:cNvSpPr>
            <a:spLocks noGrp="1" noChangeArrowheads="1"/>
          </p:cNvSpPr>
          <p:nvPr>
            <p:ph type="title"/>
          </p:nvPr>
        </p:nvSpPr>
        <p:spPr/>
        <p:txBody>
          <a:bodyPr/>
          <a:lstStyle/>
          <a:p>
            <a:r>
              <a:rPr lang="en-US" altLang="en-US" dirty="0">
                <a:solidFill>
                  <a:srgbClr val="0099CC"/>
                </a:solidFill>
              </a:rPr>
              <a:t>General Operating Rules</a:t>
            </a:r>
          </a:p>
        </p:txBody>
      </p:sp>
      <p:sp>
        <p:nvSpPr>
          <p:cNvPr id="32771" name="Rectangle 3">
            <a:extLst>
              <a:ext uri="{FF2B5EF4-FFF2-40B4-BE49-F238E27FC236}">
                <a16:creationId xmlns:a16="http://schemas.microsoft.com/office/drawing/2014/main" id="{C1966660-6B80-4997-93BA-B773A302A029}"/>
              </a:ext>
            </a:extLst>
          </p:cNvPr>
          <p:cNvSpPr>
            <a:spLocks noGrp="1" noChangeArrowheads="1"/>
          </p:cNvSpPr>
          <p:nvPr>
            <p:ph idx="1"/>
          </p:nvPr>
        </p:nvSpPr>
        <p:spPr/>
        <p:txBody>
          <a:bodyPr/>
          <a:lstStyle/>
          <a:p>
            <a:pPr algn="ctr">
              <a:buFontTx/>
              <a:buNone/>
            </a:pPr>
            <a:r>
              <a:rPr lang="en-US" altLang="en-US" b="1" dirty="0"/>
              <a:t>FAR 91.15 Dropping Objects</a:t>
            </a:r>
          </a:p>
          <a:p>
            <a:r>
              <a:rPr lang="en-US" altLang="en-US" dirty="0"/>
              <a:t>According to the regulations, the pilot in command may not drop any object in flight if it creates a hazard to persons or property.</a:t>
            </a:r>
          </a:p>
          <a:p>
            <a:pPr marL="0" indent="0">
              <a:buNone/>
            </a:pPr>
            <a:endParaRPr lang="en-US" altLang="en-US" dirty="0"/>
          </a:p>
        </p:txBody>
      </p:sp>
    </p:spTree>
    <p:extLst>
      <p:ext uri="{BB962C8B-B14F-4D97-AF65-F5344CB8AC3E}">
        <p14:creationId xmlns:p14="http://schemas.microsoft.com/office/powerpoint/2010/main" val="1412520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86BDAF5-7BC0-4201-B44B-FA491A54477B}"/>
              </a:ext>
            </a:extLst>
          </p:cNvPr>
          <p:cNvSpPr>
            <a:spLocks noGrp="1" noChangeArrowheads="1"/>
          </p:cNvSpPr>
          <p:nvPr>
            <p:ph type="title"/>
          </p:nvPr>
        </p:nvSpPr>
        <p:spPr/>
        <p:txBody>
          <a:bodyPr/>
          <a:lstStyle/>
          <a:p>
            <a:r>
              <a:rPr lang="en-US" altLang="en-US" dirty="0">
                <a:solidFill>
                  <a:srgbClr val="0099CC"/>
                </a:solidFill>
              </a:rPr>
              <a:t>General Flight Rules</a:t>
            </a:r>
          </a:p>
        </p:txBody>
      </p:sp>
      <p:sp>
        <p:nvSpPr>
          <p:cNvPr id="33795" name="Rectangle 3">
            <a:extLst>
              <a:ext uri="{FF2B5EF4-FFF2-40B4-BE49-F238E27FC236}">
                <a16:creationId xmlns:a16="http://schemas.microsoft.com/office/drawing/2014/main" id="{0F9D2459-52E1-451E-95D3-F17F67C64E02}"/>
              </a:ext>
            </a:extLst>
          </p:cNvPr>
          <p:cNvSpPr>
            <a:spLocks noGrp="1" noChangeArrowheads="1"/>
          </p:cNvSpPr>
          <p:nvPr>
            <p:ph idx="1"/>
          </p:nvPr>
        </p:nvSpPr>
        <p:spPr/>
        <p:txBody>
          <a:bodyPr/>
          <a:lstStyle/>
          <a:p>
            <a:pPr algn="ctr">
              <a:lnSpc>
                <a:spcPct val="90000"/>
              </a:lnSpc>
              <a:buFontTx/>
              <a:buNone/>
            </a:pPr>
            <a:r>
              <a:rPr lang="en-US" altLang="en-US" b="1" dirty="0"/>
              <a:t>91.103 Preflight Action</a:t>
            </a:r>
            <a:endParaRPr lang="en-US" altLang="en-US" sz="2400" dirty="0"/>
          </a:p>
          <a:p>
            <a:pPr>
              <a:lnSpc>
                <a:spcPct val="90000"/>
              </a:lnSpc>
            </a:pPr>
            <a:r>
              <a:rPr lang="en-US" altLang="en-US" sz="2400" dirty="0"/>
              <a:t>Before you begin any flight you are required to become familiar with all the available information concerning that flight. </a:t>
            </a:r>
          </a:p>
          <a:p>
            <a:pPr>
              <a:lnSpc>
                <a:spcPct val="90000"/>
              </a:lnSpc>
            </a:pPr>
            <a:r>
              <a:rPr lang="en-US" altLang="en-US" sz="2400" dirty="0"/>
              <a:t>For a flight not in the vicinity of the departure airport, you must check the weather reports and forecasts, fuel requirements, alternatives available if the flight cannot be completed, and any known traffic delays advised by ATC.</a:t>
            </a:r>
          </a:p>
          <a:p>
            <a:pPr>
              <a:lnSpc>
                <a:spcPct val="90000"/>
              </a:lnSpc>
            </a:pPr>
            <a:r>
              <a:rPr lang="en-US" altLang="en-US" sz="2400" dirty="0"/>
              <a:t>You are also required to check the runway lengths at the airport you'll use. </a:t>
            </a:r>
          </a:p>
        </p:txBody>
      </p:sp>
    </p:spTree>
    <p:extLst>
      <p:ext uri="{BB962C8B-B14F-4D97-AF65-F5344CB8AC3E}">
        <p14:creationId xmlns:p14="http://schemas.microsoft.com/office/powerpoint/2010/main" val="2438193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382DBDBD-F479-4D56-A567-581BF9C37998}"/>
              </a:ext>
            </a:extLst>
          </p:cNvPr>
          <p:cNvSpPr>
            <a:spLocks noGrp="1" noChangeArrowheads="1"/>
          </p:cNvSpPr>
          <p:nvPr>
            <p:ph idx="1"/>
          </p:nvPr>
        </p:nvSpPr>
        <p:spPr>
          <a:xfrm>
            <a:off x="1066800" y="1752600"/>
            <a:ext cx="7216775" cy="4114800"/>
          </a:xfrm>
        </p:spPr>
        <p:txBody>
          <a:bodyPr/>
          <a:lstStyle/>
          <a:p>
            <a:pPr>
              <a:buFontTx/>
              <a:buNone/>
            </a:pPr>
            <a:r>
              <a:rPr lang="en-US" altLang="en-US" b="1" dirty="0"/>
              <a:t>Code of Federal Regulations (CFRs):</a:t>
            </a:r>
            <a:r>
              <a:rPr lang="en-US" altLang="en-US" dirty="0"/>
              <a:t> </a:t>
            </a:r>
          </a:p>
          <a:p>
            <a:r>
              <a:rPr lang="en-US" altLang="en-US" dirty="0"/>
              <a:t>Colloquially referred to as “FARs” (Federal Aviation Regulations)</a:t>
            </a:r>
          </a:p>
          <a:p>
            <a:r>
              <a:rPr lang="en-US" altLang="en-US" dirty="0"/>
              <a:t>Title 14: Aeronautics and Space</a:t>
            </a:r>
          </a:p>
          <a:p>
            <a:r>
              <a:rPr lang="en-US" altLang="en-US" dirty="0"/>
              <a:t>Title 49: Transportation</a:t>
            </a:r>
          </a:p>
          <a:p>
            <a:endParaRPr lang="en-US" altLang="en-US" dirty="0"/>
          </a:p>
          <a:p>
            <a:endParaRPr lang="en-US" altLang="en-US" dirty="0">
              <a:solidFill>
                <a:schemeClr val="accent2"/>
              </a:solidFill>
            </a:endParaRPr>
          </a:p>
        </p:txBody>
      </p:sp>
      <p:pic>
        <p:nvPicPr>
          <p:cNvPr id="3" name="Picture 2">
            <a:extLst>
              <a:ext uri="{FF2B5EF4-FFF2-40B4-BE49-F238E27FC236}">
                <a16:creationId xmlns:a16="http://schemas.microsoft.com/office/drawing/2014/main" id="{C2AEA5AC-CE6A-4F71-A106-E88D4843EF9B}"/>
              </a:ext>
            </a:extLst>
          </p:cNvPr>
          <p:cNvPicPr>
            <a:picLocks noChangeAspect="1"/>
          </p:cNvPicPr>
          <p:nvPr/>
        </p:nvPicPr>
        <p:blipFill>
          <a:blip r:embed="rId2"/>
          <a:stretch>
            <a:fillRect/>
          </a:stretch>
        </p:blipFill>
        <p:spPr>
          <a:xfrm>
            <a:off x="1039586" y="762000"/>
            <a:ext cx="7791450" cy="5105400"/>
          </a:xfrm>
          <a:prstGeom prst="rect">
            <a:avLst/>
          </a:prstGeom>
        </p:spPr>
      </p:pic>
      <p:pic>
        <p:nvPicPr>
          <p:cNvPr id="4" name="Picture 3">
            <a:extLst>
              <a:ext uri="{FF2B5EF4-FFF2-40B4-BE49-F238E27FC236}">
                <a16:creationId xmlns:a16="http://schemas.microsoft.com/office/drawing/2014/main" id="{1726E078-177E-48F3-9B97-C5A561339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6" y="755073"/>
            <a:ext cx="7791450" cy="5086350"/>
          </a:xfrm>
          <a:prstGeom prst="rect">
            <a:avLst/>
          </a:prstGeom>
        </p:spPr>
      </p:pic>
    </p:spTree>
    <p:extLst>
      <p:ext uri="{BB962C8B-B14F-4D97-AF65-F5344CB8AC3E}">
        <p14:creationId xmlns:p14="http://schemas.microsoft.com/office/powerpoint/2010/main" val="346953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B572CE9-C7DD-4046-9C19-C92C40E959E5}"/>
              </a:ext>
            </a:extLst>
          </p:cNvPr>
          <p:cNvSpPr>
            <a:spLocks noGrp="1" noChangeArrowheads="1"/>
          </p:cNvSpPr>
          <p:nvPr>
            <p:ph type="title"/>
          </p:nvPr>
        </p:nvSpPr>
        <p:spPr/>
        <p:txBody>
          <a:bodyPr/>
          <a:lstStyle/>
          <a:p>
            <a:r>
              <a:rPr lang="en-US" altLang="en-US" dirty="0">
                <a:solidFill>
                  <a:srgbClr val="0099CC"/>
                </a:solidFill>
              </a:rPr>
              <a:t>General Flight Rules</a:t>
            </a:r>
          </a:p>
        </p:txBody>
      </p:sp>
      <p:sp>
        <p:nvSpPr>
          <p:cNvPr id="34819" name="Rectangle 3">
            <a:extLst>
              <a:ext uri="{FF2B5EF4-FFF2-40B4-BE49-F238E27FC236}">
                <a16:creationId xmlns:a16="http://schemas.microsoft.com/office/drawing/2014/main" id="{E8B7F200-EE64-4AB6-8BD9-3B9C9A0B717B}"/>
              </a:ext>
            </a:extLst>
          </p:cNvPr>
          <p:cNvSpPr>
            <a:spLocks noGrp="1" noChangeArrowheads="1"/>
          </p:cNvSpPr>
          <p:nvPr>
            <p:ph idx="1"/>
          </p:nvPr>
        </p:nvSpPr>
        <p:spPr/>
        <p:txBody>
          <a:bodyPr/>
          <a:lstStyle/>
          <a:p>
            <a:pPr algn="ctr">
              <a:buFontTx/>
              <a:buNone/>
            </a:pPr>
            <a:r>
              <a:rPr lang="en-US" altLang="en-US" sz="2800" b="1" dirty="0"/>
              <a:t>FAR 91.105 Flight Crewmembers at Stations</a:t>
            </a:r>
            <a:endParaRPr lang="en-US" altLang="en-US" sz="2400" dirty="0"/>
          </a:p>
          <a:p>
            <a:r>
              <a:rPr lang="en-US" altLang="en-US" sz="2400" dirty="0"/>
              <a:t>During takeoff, landing, and while </a:t>
            </a:r>
            <a:r>
              <a:rPr lang="en-US" altLang="en-US" sz="2400" dirty="0" err="1"/>
              <a:t>en</a:t>
            </a:r>
            <a:r>
              <a:rPr lang="en-US" altLang="en-US" sz="2400" dirty="0"/>
              <a:t> route, you, the pilot in command, shall be in your seat (sometimes called a station). </a:t>
            </a:r>
          </a:p>
          <a:p>
            <a:r>
              <a:rPr lang="en-US" altLang="en-US" sz="2400" dirty="0"/>
              <a:t>You are required to keep your safety belt fastened while seated, and if your airplane is equipped with a shoulder harness and wearing it doesn't interfere with your duties, it must be kept fastened during takeoff and landing.</a:t>
            </a:r>
          </a:p>
        </p:txBody>
      </p:sp>
    </p:spTree>
    <p:extLst>
      <p:ext uri="{BB962C8B-B14F-4D97-AF65-F5344CB8AC3E}">
        <p14:creationId xmlns:p14="http://schemas.microsoft.com/office/powerpoint/2010/main" val="1916465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AFECEA1-D8E2-4D2F-9D5C-A7306E99CF9B}"/>
              </a:ext>
            </a:extLst>
          </p:cNvPr>
          <p:cNvSpPr>
            <a:spLocks noGrp="1" noChangeArrowheads="1"/>
          </p:cNvSpPr>
          <p:nvPr>
            <p:ph type="title"/>
          </p:nvPr>
        </p:nvSpPr>
        <p:spPr/>
        <p:txBody>
          <a:bodyPr/>
          <a:lstStyle/>
          <a:p>
            <a:r>
              <a:rPr lang="en-US" altLang="en-US" dirty="0">
                <a:solidFill>
                  <a:srgbClr val="0099CC"/>
                </a:solidFill>
              </a:rPr>
              <a:t>General Flight Rules</a:t>
            </a:r>
          </a:p>
        </p:txBody>
      </p:sp>
      <p:sp>
        <p:nvSpPr>
          <p:cNvPr id="35843" name="Rectangle 3">
            <a:extLst>
              <a:ext uri="{FF2B5EF4-FFF2-40B4-BE49-F238E27FC236}">
                <a16:creationId xmlns:a16="http://schemas.microsoft.com/office/drawing/2014/main" id="{CCBDFBEC-92CE-4F2B-9735-7AE8B2B93A8E}"/>
              </a:ext>
            </a:extLst>
          </p:cNvPr>
          <p:cNvSpPr>
            <a:spLocks noGrp="1" noChangeArrowheads="1"/>
          </p:cNvSpPr>
          <p:nvPr>
            <p:ph idx="1"/>
          </p:nvPr>
        </p:nvSpPr>
        <p:spPr>
          <a:xfrm>
            <a:off x="1066800" y="1752600"/>
            <a:ext cx="7442200" cy="4114800"/>
          </a:xfrm>
        </p:spPr>
        <p:txBody>
          <a:bodyPr/>
          <a:lstStyle/>
          <a:p>
            <a:pPr algn="ctr">
              <a:buFontTx/>
              <a:buNone/>
            </a:pPr>
            <a:r>
              <a:rPr lang="en-US" altLang="en-US" b="1" dirty="0"/>
              <a:t>FAR 91.107 Use of Safety Belts</a:t>
            </a:r>
            <a:endParaRPr lang="en-US" altLang="en-US" dirty="0"/>
          </a:p>
          <a:p>
            <a:r>
              <a:rPr lang="en-US" altLang="en-US" dirty="0"/>
              <a:t>What about passengers and seatbelts? Prior to takeoff, the PIC is required to brief each passenger on how to fasten and unfasten their seatbelt &amp; shoulder harness.</a:t>
            </a:r>
          </a:p>
        </p:txBody>
      </p:sp>
    </p:spTree>
    <p:extLst>
      <p:ext uri="{BB962C8B-B14F-4D97-AF65-F5344CB8AC3E}">
        <p14:creationId xmlns:p14="http://schemas.microsoft.com/office/powerpoint/2010/main" val="341376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F010C48-8EB5-4C57-9699-978FD7F1AE38}"/>
              </a:ext>
            </a:extLst>
          </p:cNvPr>
          <p:cNvSpPr>
            <a:spLocks noGrp="1" noChangeArrowheads="1"/>
          </p:cNvSpPr>
          <p:nvPr>
            <p:ph type="title"/>
          </p:nvPr>
        </p:nvSpPr>
        <p:spPr/>
        <p:txBody>
          <a:bodyPr/>
          <a:lstStyle/>
          <a:p>
            <a:r>
              <a:rPr lang="en-US" altLang="en-US" dirty="0">
                <a:solidFill>
                  <a:srgbClr val="0099CC"/>
                </a:solidFill>
              </a:rPr>
              <a:t>General Flight Rules</a:t>
            </a:r>
          </a:p>
        </p:txBody>
      </p:sp>
      <p:sp>
        <p:nvSpPr>
          <p:cNvPr id="36867" name="Rectangle 3">
            <a:extLst>
              <a:ext uri="{FF2B5EF4-FFF2-40B4-BE49-F238E27FC236}">
                <a16:creationId xmlns:a16="http://schemas.microsoft.com/office/drawing/2014/main" id="{BA36C090-FC11-4BA8-8721-5B461D7DC2DC}"/>
              </a:ext>
            </a:extLst>
          </p:cNvPr>
          <p:cNvSpPr>
            <a:spLocks noGrp="1" noChangeArrowheads="1"/>
          </p:cNvSpPr>
          <p:nvPr>
            <p:ph idx="1"/>
          </p:nvPr>
        </p:nvSpPr>
        <p:spPr/>
        <p:txBody>
          <a:bodyPr/>
          <a:lstStyle/>
          <a:p>
            <a:pPr algn="ctr">
              <a:buFontTx/>
              <a:buNone/>
            </a:pPr>
            <a:r>
              <a:rPr lang="en-US" altLang="en-US" sz="2800" b="1" dirty="0"/>
              <a:t>FAR 91.111 Operating Near Other Aircraft</a:t>
            </a:r>
            <a:endParaRPr lang="en-US" altLang="en-US" sz="2800" dirty="0"/>
          </a:p>
          <a:p>
            <a:r>
              <a:rPr lang="en-US" altLang="en-US" sz="2800" dirty="0"/>
              <a:t>No person may operate an aircraft so close to another aircraft as to create a collision hazard. </a:t>
            </a:r>
          </a:p>
          <a:p>
            <a:r>
              <a:rPr lang="en-US" altLang="en-US" sz="2800" dirty="0"/>
              <a:t>No person may operate an aircraft in formation flight except by prior arrangement with the pilot in command of each aircraft in the formation.</a:t>
            </a:r>
          </a:p>
        </p:txBody>
      </p:sp>
    </p:spTree>
    <p:extLst>
      <p:ext uri="{BB962C8B-B14F-4D97-AF65-F5344CB8AC3E}">
        <p14:creationId xmlns:p14="http://schemas.microsoft.com/office/powerpoint/2010/main" val="2983316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26">
            <a:extLst>
              <a:ext uri="{FF2B5EF4-FFF2-40B4-BE49-F238E27FC236}">
                <a16:creationId xmlns:a16="http://schemas.microsoft.com/office/drawing/2014/main" id="{F4DD052A-E40B-457E-AB69-8F9B64CC831C}"/>
              </a:ext>
            </a:extLst>
          </p:cNvPr>
          <p:cNvSpPr>
            <a:spLocks noGrp="1" noChangeArrowheads="1"/>
          </p:cNvSpPr>
          <p:nvPr>
            <p:ph type="title"/>
          </p:nvPr>
        </p:nvSpPr>
        <p:spPr/>
        <p:txBody>
          <a:bodyPr/>
          <a:lstStyle/>
          <a:p>
            <a:r>
              <a:rPr lang="en-US" altLang="en-US" dirty="0">
                <a:solidFill>
                  <a:srgbClr val="0099CC"/>
                </a:solidFill>
              </a:rPr>
              <a:t>General Flight Rules</a:t>
            </a:r>
          </a:p>
        </p:txBody>
      </p:sp>
      <p:sp>
        <p:nvSpPr>
          <p:cNvPr id="132100" name="Rectangle 1028">
            <a:extLst>
              <a:ext uri="{FF2B5EF4-FFF2-40B4-BE49-F238E27FC236}">
                <a16:creationId xmlns:a16="http://schemas.microsoft.com/office/drawing/2014/main" id="{C567EF8A-4454-4EF0-98CA-0AA94DEA643E}"/>
              </a:ext>
            </a:extLst>
          </p:cNvPr>
          <p:cNvSpPr>
            <a:spLocks noGrp="1" noChangeArrowheads="1"/>
          </p:cNvSpPr>
          <p:nvPr>
            <p:ph idx="1"/>
          </p:nvPr>
        </p:nvSpPr>
        <p:spPr/>
        <p:txBody>
          <a:bodyPr/>
          <a:lstStyle/>
          <a:p>
            <a:pPr algn="ctr">
              <a:buFontTx/>
              <a:buNone/>
            </a:pPr>
            <a:r>
              <a:rPr lang="en-US" altLang="en-US" b="1" dirty="0"/>
              <a:t>FAR 91.123 Compliance with ATC Clearances and Instructions</a:t>
            </a:r>
          </a:p>
          <a:p>
            <a:r>
              <a:rPr lang="en-US" altLang="en-US" sz="2600" dirty="0"/>
              <a:t>This regulation also states that, except in an emergency, no person may operate an aircraft contrary to an ATC instruction in an area in which air traffic control is exercised. All this statement does is clarify that an emergency situation allows deviation from an ATC clearance. </a:t>
            </a:r>
            <a:endParaRPr lang="en-US" altLang="en-US" sz="2000" dirty="0"/>
          </a:p>
        </p:txBody>
      </p:sp>
    </p:spTree>
    <p:extLst>
      <p:ext uri="{BB962C8B-B14F-4D97-AF65-F5344CB8AC3E}">
        <p14:creationId xmlns:p14="http://schemas.microsoft.com/office/powerpoint/2010/main" val="1704507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a:extLst>
              <a:ext uri="{FF2B5EF4-FFF2-40B4-BE49-F238E27FC236}">
                <a16:creationId xmlns:a16="http://schemas.microsoft.com/office/drawing/2014/main" id="{BADB0D3C-C6D3-4AF5-B6E4-645B8C165B18}"/>
              </a:ext>
            </a:extLst>
          </p:cNvPr>
          <p:cNvSpPr>
            <a:spLocks noGrp="1" noChangeArrowheads="1"/>
          </p:cNvSpPr>
          <p:nvPr>
            <p:ph type="title"/>
          </p:nvPr>
        </p:nvSpPr>
        <p:spPr/>
        <p:txBody>
          <a:bodyPr/>
          <a:lstStyle/>
          <a:p>
            <a:r>
              <a:rPr lang="en-US" altLang="en-US" dirty="0">
                <a:solidFill>
                  <a:srgbClr val="0099CC"/>
                </a:solidFill>
              </a:rPr>
              <a:t>General Flight Rules</a:t>
            </a:r>
          </a:p>
        </p:txBody>
      </p:sp>
      <p:sp>
        <p:nvSpPr>
          <p:cNvPr id="133123" name="Rectangle 1027">
            <a:extLst>
              <a:ext uri="{FF2B5EF4-FFF2-40B4-BE49-F238E27FC236}">
                <a16:creationId xmlns:a16="http://schemas.microsoft.com/office/drawing/2014/main" id="{4E85C900-12A5-490F-AB89-733B9923F184}"/>
              </a:ext>
            </a:extLst>
          </p:cNvPr>
          <p:cNvSpPr>
            <a:spLocks noGrp="1" noChangeArrowheads="1"/>
          </p:cNvSpPr>
          <p:nvPr>
            <p:ph idx="1"/>
          </p:nvPr>
        </p:nvSpPr>
        <p:spPr/>
        <p:txBody>
          <a:bodyPr/>
          <a:lstStyle/>
          <a:p>
            <a:pPr algn="ctr">
              <a:buFontTx/>
              <a:buNone/>
            </a:pPr>
            <a:r>
              <a:rPr lang="en-US" altLang="en-US" b="1" dirty="0"/>
              <a:t>FAR 91.123 Compliance with ATC Clearances and Instructions</a:t>
            </a:r>
            <a:endParaRPr lang="en-US" altLang="en-US" sz="1800" dirty="0"/>
          </a:p>
          <a:p>
            <a:r>
              <a:rPr lang="en-US" altLang="en-US" sz="2800" dirty="0"/>
              <a:t>Each pilot in command who, in an emergency, deviates from an ATC clearance or instruction is obligated to notify ATC of that deviation as soon as possible.</a:t>
            </a:r>
          </a:p>
        </p:txBody>
      </p:sp>
    </p:spTree>
    <p:extLst>
      <p:ext uri="{BB962C8B-B14F-4D97-AF65-F5344CB8AC3E}">
        <p14:creationId xmlns:p14="http://schemas.microsoft.com/office/powerpoint/2010/main" val="8284941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536DD72-8DBA-4B5C-B100-56D90F6AD5B4}"/>
              </a:ext>
            </a:extLst>
          </p:cNvPr>
          <p:cNvSpPr>
            <a:spLocks noGrp="1" noChangeArrowheads="1"/>
          </p:cNvSpPr>
          <p:nvPr>
            <p:ph type="title"/>
          </p:nvPr>
        </p:nvSpPr>
        <p:spPr/>
        <p:txBody>
          <a:bodyPr/>
          <a:lstStyle/>
          <a:p>
            <a:r>
              <a:rPr lang="en-US" altLang="en-US" sz="3600" dirty="0">
                <a:solidFill>
                  <a:srgbClr val="0099CC"/>
                </a:solidFill>
              </a:rPr>
              <a:t>Equipment, Instrument, Certifications</a:t>
            </a:r>
          </a:p>
        </p:txBody>
      </p:sp>
      <p:sp>
        <p:nvSpPr>
          <p:cNvPr id="50179" name="Rectangle 3">
            <a:extLst>
              <a:ext uri="{FF2B5EF4-FFF2-40B4-BE49-F238E27FC236}">
                <a16:creationId xmlns:a16="http://schemas.microsoft.com/office/drawing/2014/main" id="{2EACEFAF-5B5A-41F3-8290-B4E2C7CCA67F}"/>
              </a:ext>
            </a:extLst>
          </p:cNvPr>
          <p:cNvSpPr>
            <a:spLocks noGrp="1" noChangeArrowheads="1"/>
          </p:cNvSpPr>
          <p:nvPr>
            <p:ph idx="1"/>
          </p:nvPr>
        </p:nvSpPr>
        <p:spPr/>
        <p:txBody>
          <a:bodyPr/>
          <a:lstStyle/>
          <a:p>
            <a:pPr algn="ctr">
              <a:buFontTx/>
              <a:buNone/>
            </a:pPr>
            <a:r>
              <a:rPr lang="en-US" altLang="en-US" sz="2600" b="1" dirty="0"/>
              <a:t>FAR 91.203 Civil Aircraft: Certifications Required</a:t>
            </a:r>
            <a:endParaRPr lang="en-US" altLang="en-US" sz="2400" dirty="0"/>
          </a:p>
          <a:p>
            <a:pPr marL="0" indent="0" algn="ctr">
              <a:buNone/>
            </a:pPr>
            <a:r>
              <a:rPr lang="en-US" altLang="en-US" sz="2800" dirty="0"/>
              <a:t>There are four items that must be on board the aircraft at all times when it’s being operated:</a:t>
            </a:r>
          </a:p>
          <a:p>
            <a:pPr marL="0" indent="0" algn="ctr">
              <a:buNone/>
            </a:pPr>
            <a:endParaRPr lang="en-US" altLang="en-US" sz="2400" dirty="0"/>
          </a:p>
          <a:p>
            <a:r>
              <a:rPr lang="en-US" altLang="en-US" sz="2800" b="1" dirty="0"/>
              <a:t>A</a:t>
            </a:r>
            <a:r>
              <a:rPr lang="en-US" altLang="en-US" sz="2800" dirty="0"/>
              <a:t>irworthiness certificate</a:t>
            </a:r>
          </a:p>
          <a:p>
            <a:r>
              <a:rPr lang="en-US" altLang="en-US" sz="2800" b="1" dirty="0"/>
              <a:t>R</a:t>
            </a:r>
            <a:r>
              <a:rPr lang="en-US" altLang="en-US" sz="2800" dirty="0"/>
              <a:t>egistration certificate</a:t>
            </a:r>
          </a:p>
          <a:p>
            <a:r>
              <a:rPr lang="en-US" altLang="en-US" sz="2800" b="1" dirty="0"/>
              <a:t>O</a:t>
            </a:r>
            <a:r>
              <a:rPr lang="en-US" altLang="en-US" sz="2800" dirty="0"/>
              <a:t>perating limitations</a:t>
            </a:r>
          </a:p>
          <a:p>
            <a:r>
              <a:rPr lang="en-US" altLang="en-US" sz="2800" b="1" dirty="0"/>
              <a:t>W</a:t>
            </a:r>
            <a:r>
              <a:rPr lang="en-US" altLang="en-US" sz="2800" dirty="0"/>
              <a:t>eight and balance information</a:t>
            </a:r>
          </a:p>
        </p:txBody>
      </p:sp>
    </p:spTree>
    <p:extLst>
      <p:ext uri="{BB962C8B-B14F-4D97-AF65-F5344CB8AC3E}">
        <p14:creationId xmlns:p14="http://schemas.microsoft.com/office/powerpoint/2010/main" val="614549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EEEF9BD-1BD8-40FB-AE6D-1A0A92BA89DF}"/>
              </a:ext>
            </a:extLst>
          </p:cNvPr>
          <p:cNvSpPr>
            <a:spLocks noGrp="1" noChangeArrowheads="1"/>
          </p:cNvSpPr>
          <p:nvPr>
            <p:ph type="title"/>
          </p:nvPr>
        </p:nvSpPr>
        <p:spPr/>
        <p:txBody>
          <a:bodyPr/>
          <a:lstStyle/>
          <a:p>
            <a:r>
              <a:rPr lang="en-US" altLang="en-US" sz="3600" dirty="0">
                <a:solidFill>
                  <a:srgbClr val="0099CC"/>
                </a:solidFill>
              </a:rPr>
              <a:t>Equipment, Instrument, Certifications</a:t>
            </a:r>
          </a:p>
        </p:txBody>
      </p:sp>
      <p:sp>
        <p:nvSpPr>
          <p:cNvPr id="51203" name="Rectangle 3">
            <a:extLst>
              <a:ext uri="{FF2B5EF4-FFF2-40B4-BE49-F238E27FC236}">
                <a16:creationId xmlns:a16="http://schemas.microsoft.com/office/drawing/2014/main" id="{9C047C70-6E55-4CD4-8E34-00DFBF469925}"/>
              </a:ext>
            </a:extLst>
          </p:cNvPr>
          <p:cNvSpPr>
            <a:spLocks noGrp="1" noChangeArrowheads="1"/>
          </p:cNvSpPr>
          <p:nvPr>
            <p:ph idx="1"/>
          </p:nvPr>
        </p:nvSpPr>
        <p:spPr/>
        <p:txBody>
          <a:bodyPr/>
          <a:lstStyle/>
          <a:p>
            <a:pPr marL="533400" indent="-533400" algn="ctr">
              <a:lnSpc>
                <a:spcPct val="90000"/>
              </a:lnSpc>
              <a:buFontTx/>
              <a:buNone/>
            </a:pPr>
            <a:r>
              <a:rPr lang="en-US" altLang="en-US" sz="2800" b="1" dirty="0"/>
              <a:t>FAR 91.207 Emergency Locator Transmitters</a:t>
            </a:r>
          </a:p>
          <a:p>
            <a:pPr marL="533400" indent="-533400">
              <a:lnSpc>
                <a:spcPct val="90000"/>
              </a:lnSpc>
            </a:pPr>
            <a:r>
              <a:rPr lang="en-US" altLang="en-US" sz="2400" dirty="0"/>
              <a:t>The batteries must be replaced or recharged if the device has been in use for more than one cumulative hour, or when 50% of their useful life has expired.</a:t>
            </a:r>
          </a:p>
          <a:p>
            <a:pPr marL="533400" indent="-533400">
              <a:lnSpc>
                <a:spcPct val="90000"/>
              </a:lnSpc>
            </a:pPr>
            <a:endParaRPr lang="en-US" altLang="en-US" sz="2400" dirty="0"/>
          </a:p>
          <a:p>
            <a:pPr marL="533400" indent="-533400">
              <a:lnSpc>
                <a:spcPct val="90000"/>
              </a:lnSpc>
            </a:pPr>
            <a:r>
              <a:rPr lang="en-US" altLang="en-US" sz="2400" dirty="0"/>
              <a:t>You may manually test the airplane’s ELT on the ground during the first five minutes past the hour.</a:t>
            </a:r>
          </a:p>
          <a:p>
            <a:pPr marL="533400" indent="-533400">
              <a:lnSpc>
                <a:spcPct val="90000"/>
              </a:lnSpc>
            </a:pPr>
            <a:endParaRPr lang="en-US" altLang="en-US" sz="2400" dirty="0"/>
          </a:p>
          <a:p>
            <a:pPr marL="533400" indent="-533400">
              <a:lnSpc>
                <a:spcPct val="90000"/>
              </a:lnSpc>
            </a:pPr>
            <a:r>
              <a:rPr lang="en-US" altLang="en-US" sz="2400" dirty="0"/>
              <a:t>Each ELT must be inspected within 12 calendar months after the last inspection for proper operation and battery expiration dates.</a:t>
            </a:r>
          </a:p>
        </p:txBody>
      </p:sp>
    </p:spTree>
    <p:extLst>
      <p:ext uri="{BB962C8B-B14F-4D97-AF65-F5344CB8AC3E}">
        <p14:creationId xmlns:p14="http://schemas.microsoft.com/office/powerpoint/2010/main" val="2524109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CC6A233-5C68-41AC-9093-477A2F49ACC6}"/>
              </a:ext>
            </a:extLst>
          </p:cNvPr>
          <p:cNvSpPr>
            <a:spLocks noGrp="1" noChangeArrowheads="1"/>
          </p:cNvSpPr>
          <p:nvPr>
            <p:ph type="title"/>
          </p:nvPr>
        </p:nvSpPr>
        <p:spPr/>
        <p:txBody>
          <a:bodyPr/>
          <a:lstStyle/>
          <a:p>
            <a:r>
              <a:rPr lang="en-US" altLang="en-US" sz="3600" dirty="0">
                <a:solidFill>
                  <a:srgbClr val="0099CC"/>
                </a:solidFill>
              </a:rPr>
              <a:t>Equipment, Instrument, Certifications</a:t>
            </a:r>
          </a:p>
        </p:txBody>
      </p:sp>
      <p:sp>
        <p:nvSpPr>
          <p:cNvPr id="52227" name="Rectangle 3">
            <a:extLst>
              <a:ext uri="{FF2B5EF4-FFF2-40B4-BE49-F238E27FC236}">
                <a16:creationId xmlns:a16="http://schemas.microsoft.com/office/drawing/2014/main" id="{4B427489-7DDF-4B3E-9B73-3C5677A47901}"/>
              </a:ext>
            </a:extLst>
          </p:cNvPr>
          <p:cNvSpPr>
            <a:spLocks noGrp="1" noChangeArrowheads="1"/>
          </p:cNvSpPr>
          <p:nvPr>
            <p:ph idx="1"/>
          </p:nvPr>
        </p:nvSpPr>
        <p:spPr/>
        <p:txBody>
          <a:bodyPr/>
          <a:lstStyle/>
          <a:p>
            <a:pPr algn="ctr">
              <a:lnSpc>
                <a:spcPct val="90000"/>
              </a:lnSpc>
              <a:buFontTx/>
              <a:buNone/>
            </a:pPr>
            <a:r>
              <a:rPr lang="en-US" altLang="en-US" sz="2800" b="1" dirty="0"/>
              <a:t>FAR 91.209 Aircraft Lights</a:t>
            </a:r>
            <a:endParaRPr lang="en-US" altLang="en-US" sz="2400" dirty="0"/>
          </a:p>
          <a:p>
            <a:pPr>
              <a:lnSpc>
                <a:spcPct val="90000"/>
              </a:lnSpc>
            </a:pPr>
            <a:r>
              <a:rPr lang="en-US" altLang="en-US" sz="2300" dirty="0"/>
              <a:t>Official night time for </a:t>
            </a:r>
            <a:r>
              <a:rPr lang="en-US" altLang="en-US" sz="2300" b="1" u="sng" dirty="0"/>
              <a:t>airplanes</a:t>
            </a:r>
            <a:r>
              <a:rPr lang="en-US" altLang="en-US" sz="2300" dirty="0"/>
              <a:t> is from sunset to sunrise. No person may operate an aircraft during this period unless it has lighted position lights.</a:t>
            </a:r>
          </a:p>
          <a:p>
            <a:pPr>
              <a:lnSpc>
                <a:spcPct val="90000"/>
              </a:lnSpc>
            </a:pPr>
            <a:r>
              <a:rPr lang="en-US" altLang="en-US" sz="2300" dirty="0"/>
              <a:t>Airplanes with an anti-collision light system must have these lights on at all times when the airplane is in operation. This typically consists of white strobe lights or a red rotating beacon. </a:t>
            </a:r>
          </a:p>
          <a:p>
            <a:pPr>
              <a:lnSpc>
                <a:spcPct val="90000"/>
              </a:lnSpc>
            </a:pPr>
            <a:r>
              <a:rPr lang="en-US" altLang="en-US" sz="2300" dirty="0"/>
              <a:t>Pilots are allowed to turn off the anti-collision lighting system if the pilot in command determines, because of the operating conditions, it is unsafe.</a:t>
            </a:r>
          </a:p>
        </p:txBody>
      </p:sp>
    </p:spTree>
    <p:extLst>
      <p:ext uri="{BB962C8B-B14F-4D97-AF65-F5344CB8AC3E}">
        <p14:creationId xmlns:p14="http://schemas.microsoft.com/office/powerpoint/2010/main" val="1757791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699715FE-5346-464D-A7FE-6780AA062093}"/>
              </a:ext>
            </a:extLst>
          </p:cNvPr>
          <p:cNvSpPr>
            <a:spLocks noGrp="1" noChangeArrowheads="1"/>
          </p:cNvSpPr>
          <p:nvPr>
            <p:ph type="title"/>
          </p:nvPr>
        </p:nvSpPr>
        <p:spPr>
          <a:xfrm>
            <a:off x="0" y="1"/>
            <a:ext cx="7886700" cy="914400"/>
          </a:xfrm>
        </p:spPr>
        <p:txBody>
          <a:bodyPr/>
          <a:lstStyle/>
          <a:p>
            <a:r>
              <a:rPr lang="en-US" altLang="en-US" dirty="0">
                <a:solidFill>
                  <a:srgbClr val="0099CC"/>
                </a:solidFill>
              </a:rPr>
              <a:t>Federal Aviation Regulations</a:t>
            </a:r>
          </a:p>
        </p:txBody>
      </p:sp>
      <p:graphicFrame>
        <p:nvGraphicFramePr>
          <p:cNvPr id="124931" name="Object 3">
            <a:extLst>
              <a:ext uri="{FF2B5EF4-FFF2-40B4-BE49-F238E27FC236}">
                <a16:creationId xmlns:a16="http://schemas.microsoft.com/office/drawing/2014/main" id="{93CDDC19-6671-48F2-B9D2-99881F9681BB}"/>
              </a:ext>
            </a:extLst>
          </p:cNvPr>
          <p:cNvGraphicFramePr>
            <a:graphicFrameLocks noChangeAspect="1"/>
          </p:cNvGraphicFramePr>
          <p:nvPr>
            <p:extLst>
              <p:ext uri="{D42A27DB-BD31-4B8C-83A1-F6EECF244321}">
                <p14:modId xmlns:p14="http://schemas.microsoft.com/office/powerpoint/2010/main" val="1908417668"/>
              </p:ext>
            </p:extLst>
          </p:nvPr>
        </p:nvGraphicFramePr>
        <p:xfrm>
          <a:off x="-2628" y="945932"/>
          <a:ext cx="9146628" cy="5964386"/>
        </p:xfrm>
        <a:graphic>
          <a:graphicData uri="http://schemas.openxmlformats.org/presentationml/2006/ole">
            <mc:AlternateContent xmlns:mc="http://schemas.openxmlformats.org/markup-compatibility/2006">
              <mc:Choice xmlns:v="urn:schemas-microsoft-com:vml" Requires="v">
                <p:oleObj name="Clip" r:id="rId2" imgW="7038095" imgH="4590476" progId="MS_ClipArt_Gallery.2">
                  <p:embed/>
                </p:oleObj>
              </mc:Choice>
              <mc:Fallback>
                <p:oleObj name="Clip" r:id="rId2" imgW="7038095" imgH="4590476" progId="MS_ClipArt_Gallery.2">
                  <p:embed/>
                  <p:pic>
                    <p:nvPicPr>
                      <p:cNvPr id="124931" name="Object 3">
                        <a:extLst>
                          <a:ext uri="{FF2B5EF4-FFF2-40B4-BE49-F238E27FC236}">
                            <a16:creationId xmlns:a16="http://schemas.microsoft.com/office/drawing/2014/main" id="{93CDDC19-6671-48F2-B9D2-99881F968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 y="945932"/>
                        <a:ext cx="9146628" cy="596438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61893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D0E6178-E629-43F9-8711-4B39BBBF1844}"/>
              </a:ext>
            </a:extLst>
          </p:cNvPr>
          <p:cNvSpPr>
            <a:spLocks noGrp="1" noChangeArrowheads="1"/>
          </p:cNvSpPr>
          <p:nvPr>
            <p:ph type="title"/>
          </p:nvPr>
        </p:nvSpPr>
        <p:spPr/>
        <p:txBody>
          <a:bodyPr/>
          <a:lstStyle/>
          <a:p>
            <a:r>
              <a:rPr lang="en-US" altLang="en-US">
                <a:solidFill>
                  <a:srgbClr val="0099CC"/>
                </a:solidFill>
              </a:rPr>
              <a:t>Federal Aviation Regulations</a:t>
            </a:r>
          </a:p>
        </p:txBody>
      </p:sp>
      <p:sp>
        <p:nvSpPr>
          <p:cNvPr id="53251" name="Rectangle 3">
            <a:extLst>
              <a:ext uri="{FF2B5EF4-FFF2-40B4-BE49-F238E27FC236}">
                <a16:creationId xmlns:a16="http://schemas.microsoft.com/office/drawing/2014/main" id="{26D418CB-79F8-4792-8380-9C5E9BAB1F55}"/>
              </a:ext>
            </a:extLst>
          </p:cNvPr>
          <p:cNvSpPr>
            <a:spLocks noGrp="1" noChangeArrowheads="1"/>
          </p:cNvSpPr>
          <p:nvPr>
            <p:ph idx="1"/>
          </p:nvPr>
        </p:nvSpPr>
        <p:spPr/>
        <p:txBody>
          <a:bodyPr/>
          <a:lstStyle/>
          <a:p>
            <a:pPr algn="ctr">
              <a:lnSpc>
                <a:spcPct val="90000"/>
              </a:lnSpc>
              <a:buFontTx/>
              <a:buNone/>
            </a:pPr>
            <a:r>
              <a:rPr lang="en-US" altLang="en-US" sz="2800" b="1" dirty="0"/>
              <a:t>FAR 91.211 Use of Supplemental Oxygen</a:t>
            </a:r>
            <a:endParaRPr lang="en-US" altLang="en-US" sz="2000" dirty="0"/>
          </a:p>
          <a:p>
            <a:pPr>
              <a:lnSpc>
                <a:spcPct val="90000"/>
              </a:lnSpc>
            </a:pPr>
            <a:r>
              <a:rPr lang="en-US" altLang="en-US" sz="2800" dirty="0"/>
              <a:t>The regulations require the PIC (and any required flight crewmembers) to use supplemental oxygen when flying for more than 30 minutes above 12,500 feet up to and including 14,000 feet. If you go above 14,000 feet, you must use oxygen from the moment you exceed that altitude.</a:t>
            </a:r>
          </a:p>
          <a:p>
            <a:pPr>
              <a:lnSpc>
                <a:spcPct val="90000"/>
              </a:lnSpc>
            </a:pPr>
            <a:endParaRPr lang="en-US" altLang="en-US" sz="2000" dirty="0"/>
          </a:p>
        </p:txBody>
      </p:sp>
    </p:spTree>
    <p:extLst>
      <p:ext uri="{BB962C8B-B14F-4D97-AF65-F5344CB8AC3E}">
        <p14:creationId xmlns:p14="http://schemas.microsoft.com/office/powerpoint/2010/main" val="43538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3A5026F-5612-44C0-BF90-A2044D1FCE48}"/>
              </a:ext>
            </a:extLst>
          </p:cNvPr>
          <p:cNvSpPr>
            <a:spLocks noGrp="1" noChangeArrowheads="1"/>
          </p:cNvSpPr>
          <p:nvPr>
            <p:ph type="title"/>
          </p:nvPr>
        </p:nvSpPr>
        <p:spPr/>
        <p:txBody>
          <a:bodyPr/>
          <a:lstStyle/>
          <a:p>
            <a:r>
              <a:rPr lang="en-US" altLang="en-US" dirty="0">
                <a:solidFill>
                  <a:srgbClr val="0099CC"/>
                </a:solidFill>
              </a:rPr>
              <a:t>“Regulatory” Documents</a:t>
            </a:r>
          </a:p>
        </p:txBody>
      </p:sp>
      <p:sp>
        <p:nvSpPr>
          <p:cNvPr id="2051" name="Rectangle 3">
            <a:extLst>
              <a:ext uri="{FF2B5EF4-FFF2-40B4-BE49-F238E27FC236}">
                <a16:creationId xmlns:a16="http://schemas.microsoft.com/office/drawing/2014/main" id="{382DBDBD-F479-4D56-A567-581BF9C37998}"/>
              </a:ext>
            </a:extLst>
          </p:cNvPr>
          <p:cNvSpPr>
            <a:spLocks noGrp="1" noChangeArrowheads="1"/>
          </p:cNvSpPr>
          <p:nvPr>
            <p:ph idx="1"/>
          </p:nvPr>
        </p:nvSpPr>
        <p:spPr>
          <a:xfrm>
            <a:off x="1066800" y="1752600"/>
            <a:ext cx="7216775" cy="4114800"/>
          </a:xfrm>
        </p:spPr>
        <p:txBody>
          <a:bodyPr/>
          <a:lstStyle/>
          <a:p>
            <a:pPr>
              <a:buFontTx/>
              <a:buNone/>
            </a:pPr>
            <a:r>
              <a:rPr lang="en-US" altLang="en-US" b="1" dirty="0"/>
              <a:t>Aeronautical Information Manual (AIM):</a:t>
            </a:r>
            <a:r>
              <a:rPr lang="en-US" altLang="en-US" dirty="0"/>
              <a:t> </a:t>
            </a:r>
          </a:p>
          <a:p>
            <a:r>
              <a:rPr lang="en-US" altLang="en-US" dirty="0"/>
              <a:t>Basic flight information and ATC procedures</a:t>
            </a:r>
          </a:p>
          <a:p>
            <a:r>
              <a:rPr lang="en-US" altLang="en-US" dirty="0"/>
              <a:t>“Pilot-Controller Glossary”</a:t>
            </a:r>
          </a:p>
          <a:p>
            <a:endParaRPr lang="en-US" altLang="en-US" dirty="0"/>
          </a:p>
          <a:p>
            <a:endParaRPr lang="en-US" altLang="en-US" dirty="0">
              <a:solidFill>
                <a:schemeClr val="accent2"/>
              </a:solidFill>
            </a:endParaRPr>
          </a:p>
        </p:txBody>
      </p:sp>
    </p:spTree>
    <p:extLst>
      <p:ext uri="{BB962C8B-B14F-4D97-AF65-F5344CB8AC3E}">
        <p14:creationId xmlns:p14="http://schemas.microsoft.com/office/powerpoint/2010/main" val="15583463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a:extLst>
              <a:ext uri="{FF2B5EF4-FFF2-40B4-BE49-F238E27FC236}">
                <a16:creationId xmlns:a16="http://schemas.microsoft.com/office/drawing/2014/main" id="{52B82F8B-97C7-400C-8EE5-D5A46436A504}"/>
              </a:ext>
            </a:extLst>
          </p:cNvPr>
          <p:cNvSpPr>
            <a:spLocks noGrp="1" noChangeArrowheads="1"/>
          </p:cNvSpPr>
          <p:nvPr>
            <p:ph type="title"/>
          </p:nvPr>
        </p:nvSpPr>
        <p:spPr/>
        <p:txBody>
          <a:bodyPr/>
          <a:lstStyle/>
          <a:p>
            <a:r>
              <a:rPr lang="en-US" altLang="en-US" sz="3600" dirty="0">
                <a:solidFill>
                  <a:srgbClr val="0099CC"/>
                </a:solidFill>
              </a:rPr>
              <a:t>Equipment, Instrument, Certifications</a:t>
            </a:r>
          </a:p>
        </p:txBody>
      </p:sp>
      <p:sp>
        <p:nvSpPr>
          <p:cNvPr id="136195" name="Rectangle 1027">
            <a:extLst>
              <a:ext uri="{FF2B5EF4-FFF2-40B4-BE49-F238E27FC236}">
                <a16:creationId xmlns:a16="http://schemas.microsoft.com/office/drawing/2014/main" id="{3F99A537-A9E6-442B-8835-F11132DADC6A}"/>
              </a:ext>
            </a:extLst>
          </p:cNvPr>
          <p:cNvSpPr>
            <a:spLocks noGrp="1" noChangeArrowheads="1"/>
          </p:cNvSpPr>
          <p:nvPr>
            <p:ph idx="1"/>
          </p:nvPr>
        </p:nvSpPr>
        <p:spPr/>
        <p:txBody>
          <a:bodyPr/>
          <a:lstStyle/>
          <a:p>
            <a:pPr algn="ctr">
              <a:buFontTx/>
              <a:buNone/>
            </a:pPr>
            <a:r>
              <a:rPr lang="en-US" altLang="en-US" sz="2800" b="1" dirty="0"/>
              <a:t>FAR 91.211 Use of Supplemental Oxygen</a:t>
            </a:r>
          </a:p>
          <a:p>
            <a:r>
              <a:rPr lang="en-US" altLang="en-US" sz="2800" dirty="0"/>
              <a:t>The pilot in command is required to provide each occupant of the aircraft with supplemental oxygen when operating at altitudes above 15,000 foot MSL. </a:t>
            </a:r>
            <a:endParaRPr lang="en-US" altLang="en-US" sz="2000" dirty="0"/>
          </a:p>
        </p:txBody>
      </p:sp>
    </p:spTree>
    <p:extLst>
      <p:ext uri="{BB962C8B-B14F-4D97-AF65-F5344CB8AC3E}">
        <p14:creationId xmlns:p14="http://schemas.microsoft.com/office/powerpoint/2010/main" val="8966231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7022FCF-3A7B-4576-B371-24BE5D427EF0}"/>
              </a:ext>
            </a:extLst>
          </p:cNvPr>
          <p:cNvSpPr>
            <a:spLocks noGrp="1" noChangeArrowheads="1"/>
          </p:cNvSpPr>
          <p:nvPr>
            <p:ph type="title"/>
          </p:nvPr>
        </p:nvSpPr>
        <p:spPr/>
        <p:txBody>
          <a:bodyPr/>
          <a:lstStyle/>
          <a:p>
            <a:r>
              <a:rPr lang="en-US" altLang="en-US" dirty="0">
                <a:solidFill>
                  <a:srgbClr val="0099CC"/>
                </a:solidFill>
              </a:rPr>
              <a:t>Special Flight Rules</a:t>
            </a:r>
          </a:p>
        </p:txBody>
      </p:sp>
      <p:sp>
        <p:nvSpPr>
          <p:cNvPr id="57347" name="Rectangle 3">
            <a:extLst>
              <a:ext uri="{FF2B5EF4-FFF2-40B4-BE49-F238E27FC236}">
                <a16:creationId xmlns:a16="http://schemas.microsoft.com/office/drawing/2014/main" id="{CEC37051-DFFE-4F39-82DB-3975F097A613}"/>
              </a:ext>
            </a:extLst>
          </p:cNvPr>
          <p:cNvSpPr>
            <a:spLocks noGrp="1" noChangeArrowheads="1"/>
          </p:cNvSpPr>
          <p:nvPr>
            <p:ph idx="1"/>
          </p:nvPr>
        </p:nvSpPr>
        <p:spPr/>
        <p:txBody>
          <a:bodyPr/>
          <a:lstStyle/>
          <a:p>
            <a:pPr algn="ctr">
              <a:buFontTx/>
              <a:buNone/>
            </a:pPr>
            <a:r>
              <a:rPr lang="en-US" altLang="en-US" sz="2800" b="1" dirty="0"/>
              <a:t>FAR 91.313 Restricted Category Civil Aircraft: Operating Limitations</a:t>
            </a:r>
          </a:p>
          <a:p>
            <a:r>
              <a:rPr lang="en-US" altLang="en-US" sz="2400" dirty="0"/>
              <a:t>A restricted category aircraft (such as a </a:t>
            </a:r>
            <a:r>
              <a:rPr lang="en-US" altLang="en-US" sz="2400" dirty="0" err="1"/>
              <a:t>cropduster</a:t>
            </a:r>
            <a:r>
              <a:rPr lang="en-US" altLang="en-US" sz="2400" dirty="0"/>
              <a:t>) can only be used for the special purpose for which it was certificated. It cannot be used for flight involving compensation or hire when a passenger is being carried.</a:t>
            </a:r>
          </a:p>
          <a:p>
            <a:r>
              <a:rPr lang="en-US" altLang="en-US" sz="2400" dirty="0"/>
              <a:t>Restricted category aircraft cannot be operated over a densely populated area, on a congested airway or near a busy airport where the airlines fly. </a:t>
            </a:r>
          </a:p>
        </p:txBody>
      </p:sp>
    </p:spTree>
    <p:extLst>
      <p:ext uri="{BB962C8B-B14F-4D97-AF65-F5344CB8AC3E}">
        <p14:creationId xmlns:p14="http://schemas.microsoft.com/office/powerpoint/2010/main" val="1928931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DA0657C-6E72-47FD-AA6F-7405C8497723}"/>
              </a:ext>
            </a:extLst>
          </p:cNvPr>
          <p:cNvSpPr>
            <a:spLocks noGrp="1" noChangeArrowheads="1"/>
          </p:cNvSpPr>
          <p:nvPr>
            <p:ph type="title"/>
          </p:nvPr>
        </p:nvSpPr>
        <p:spPr/>
        <p:txBody>
          <a:bodyPr/>
          <a:lstStyle/>
          <a:p>
            <a:r>
              <a:rPr lang="en-US" altLang="en-US" dirty="0">
                <a:solidFill>
                  <a:srgbClr val="0099CC"/>
                </a:solidFill>
              </a:rPr>
              <a:t>Special Flight Rules</a:t>
            </a:r>
          </a:p>
        </p:txBody>
      </p:sp>
      <p:sp>
        <p:nvSpPr>
          <p:cNvPr id="58371" name="Rectangle 3">
            <a:extLst>
              <a:ext uri="{FF2B5EF4-FFF2-40B4-BE49-F238E27FC236}">
                <a16:creationId xmlns:a16="http://schemas.microsoft.com/office/drawing/2014/main" id="{502B8EAE-CD35-4BCC-8B97-9CC0B4A015F0}"/>
              </a:ext>
            </a:extLst>
          </p:cNvPr>
          <p:cNvSpPr>
            <a:spLocks noGrp="1" noChangeArrowheads="1"/>
          </p:cNvSpPr>
          <p:nvPr>
            <p:ph idx="1"/>
          </p:nvPr>
        </p:nvSpPr>
        <p:spPr/>
        <p:txBody>
          <a:bodyPr/>
          <a:lstStyle/>
          <a:p>
            <a:pPr algn="ctr">
              <a:buFontTx/>
              <a:buNone/>
            </a:pPr>
            <a:r>
              <a:rPr lang="en-US" altLang="en-US" sz="2800" b="1" dirty="0"/>
              <a:t>FAR 91.319 Aircraft Having Experimental Certificates: Operating Limitations</a:t>
            </a:r>
          </a:p>
          <a:p>
            <a:r>
              <a:rPr lang="en-US" altLang="en-US" sz="2400" dirty="0"/>
              <a:t>Until it’s proven to the FAA that a homebuilt aircraft is safe to fly, no person can operate that aircraft outside a designated area. </a:t>
            </a:r>
          </a:p>
          <a:p>
            <a:r>
              <a:rPr lang="en-US" altLang="en-US" sz="2400" dirty="0"/>
              <a:t>Passengers may be carried but passengers and property can’t be carried for compensation or hire. The pilot is required to advise each person carried of the nature of the aircraft.</a:t>
            </a:r>
          </a:p>
          <a:p>
            <a:pPr marL="0" indent="0">
              <a:buNone/>
            </a:pPr>
            <a:endParaRPr lang="en-US" altLang="en-US" sz="1800" dirty="0"/>
          </a:p>
        </p:txBody>
      </p:sp>
    </p:spTree>
    <p:extLst>
      <p:ext uri="{BB962C8B-B14F-4D97-AF65-F5344CB8AC3E}">
        <p14:creationId xmlns:p14="http://schemas.microsoft.com/office/powerpoint/2010/main" val="37351925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C2C0B2F-8FB0-4851-85A5-D019536ADFA7}"/>
              </a:ext>
            </a:extLst>
          </p:cNvPr>
          <p:cNvSpPr>
            <a:spLocks noGrp="1" noChangeArrowheads="1"/>
          </p:cNvSpPr>
          <p:nvPr>
            <p:ph type="title"/>
          </p:nvPr>
        </p:nvSpPr>
        <p:spPr/>
        <p:txBody>
          <a:bodyPr/>
          <a:lstStyle/>
          <a:p>
            <a:r>
              <a:rPr lang="en-US" altLang="en-US" dirty="0">
                <a:solidFill>
                  <a:srgbClr val="0099CC"/>
                </a:solidFill>
              </a:rPr>
              <a:t>Maintenance and Alterations</a:t>
            </a:r>
          </a:p>
        </p:txBody>
      </p:sp>
      <p:sp>
        <p:nvSpPr>
          <p:cNvPr id="59395" name="Rectangle 3">
            <a:extLst>
              <a:ext uri="{FF2B5EF4-FFF2-40B4-BE49-F238E27FC236}">
                <a16:creationId xmlns:a16="http://schemas.microsoft.com/office/drawing/2014/main" id="{4966B4A6-0C65-4EA4-9D0C-7A98E82C1C46}"/>
              </a:ext>
            </a:extLst>
          </p:cNvPr>
          <p:cNvSpPr>
            <a:spLocks noGrp="1" noChangeArrowheads="1"/>
          </p:cNvSpPr>
          <p:nvPr>
            <p:ph idx="1"/>
          </p:nvPr>
        </p:nvSpPr>
        <p:spPr/>
        <p:txBody>
          <a:bodyPr/>
          <a:lstStyle/>
          <a:p>
            <a:pPr algn="ctr">
              <a:lnSpc>
                <a:spcPct val="90000"/>
              </a:lnSpc>
              <a:buFontTx/>
              <a:buNone/>
            </a:pPr>
            <a:r>
              <a:rPr lang="en-US" altLang="en-US" sz="2800" b="1" dirty="0"/>
              <a:t>FAR 91.403 Aircraft Maintenance: General</a:t>
            </a:r>
            <a:endParaRPr lang="en-US" altLang="en-US" sz="2000" dirty="0"/>
          </a:p>
          <a:p>
            <a:pPr>
              <a:lnSpc>
                <a:spcPct val="90000"/>
              </a:lnSpc>
            </a:pPr>
            <a:endParaRPr lang="en-US" altLang="en-US" sz="2200" dirty="0"/>
          </a:p>
          <a:p>
            <a:pPr>
              <a:lnSpc>
                <a:spcPct val="90000"/>
              </a:lnSpc>
            </a:pPr>
            <a:r>
              <a:rPr lang="en-US" altLang="en-US" sz="2200" dirty="0"/>
              <a:t>Regulations place primary responsibility for maintaining an aircraft in an airworthy condition on the owner or operator. </a:t>
            </a:r>
          </a:p>
          <a:p>
            <a:pPr>
              <a:lnSpc>
                <a:spcPct val="90000"/>
              </a:lnSpc>
            </a:pPr>
            <a:r>
              <a:rPr lang="en-US" altLang="en-US" sz="2200" dirty="0"/>
              <a:t>The owner is the person who has legal title to the aircraft. But this isn't always the person in charge of its maintenance. When an airplane is leased back to a flight school, the legal responsibility for maintaining airworthiness passes to the operator of the school. </a:t>
            </a:r>
          </a:p>
          <a:p>
            <a:pPr>
              <a:lnSpc>
                <a:spcPct val="90000"/>
              </a:lnSpc>
            </a:pPr>
            <a:endParaRPr lang="en-US" altLang="en-US" sz="2000" dirty="0"/>
          </a:p>
        </p:txBody>
      </p:sp>
    </p:spTree>
    <p:extLst>
      <p:ext uri="{BB962C8B-B14F-4D97-AF65-F5344CB8AC3E}">
        <p14:creationId xmlns:p14="http://schemas.microsoft.com/office/powerpoint/2010/main" val="5540952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C8CAF63B-91D5-45E2-8EE1-582E4B67D8A5}"/>
              </a:ext>
            </a:extLst>
          </p:cNvPr>
          <p:cNvSpPr>
            <a:spLocks noGrp="1" noChangeArrowheads="1"/>
          </p:cNvSpPr>
          <p:nvPr>
            <p:ph type="ctrTitle"/>
          </p:nvPr>
        </p:nvSpPr>
        <p:spPr/>
        <p:txBody>
          <a:bodyPr/>
          <a:lstStyle/>
          <a:p>
            <a:r>
              <a:rPr lang="en-US" altLang="en-US" dirty="0">
                <a:solidFill>
                  <a:srgbClr val="0099CC"/>
                </a:solidFill>
              </a:rPr>
              <a:t>49 CFR Part 830</a:t>
            </a:r>
          </a:p>
        </p:txBody>
      </p:sp>
      <p:sp>
        <p:nvSpPr>
          <p:cNvPr id="126979" name="Rectangle 3">
            <a:extLst>
              <a:ext uri="{FF2B5EF4-FFF2-40B4-BE49-F238E27FC236}">
                <a16:creationId xmlns:a16="http://schemas.microsoft.com/office/drawing/2014/main" id="{B683CA32-05EB-4274-A09A-A6A7099D72C5}"/>
              </a:ext>
            </a:extLst>
          </p:cNvPr>
          <p:cNvSpPr>
            <a:spLocks noGrp="1" noChangeArrowheads="1"/>
          </p:cNvSpPr>
          <p:nvPr>
            <p:ph type="subTitle" idx="1"/>
          </p:nvPr>
        </p:nvSpPr>
        <p:spPr>
          <a:xfrm>
            <a:off x="2825750" y="2286000"/>
            <a:ext cx="5689600" cy="1771650"/>
          </a:xfrm>
        </p:spPr>
        <p:txBody>
          <a:bodyPr/>
          <a:lstStyle/>
          <a:p>
            <a:r>
              <a:rPr lang="en-US" altLang="en-US" sz="4000" dirty="0"/>
              <a:t>NTSB Reporting Requirements</a:t>
            </a:r>
          </a:p>
        </p:txBody>
      </p:sp>
    </p:spTree>
    <p:extLst>
      <p:ext uri="{BB962C8B-B14F-4D97-AF65-F5344CB8AC3E}">
        <p14:creationId xmlns:p14="http://schemas.microsoft.com/office/powerpoint/2010/main" val="38306613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D6CD4515-53A9-48E0-86B9-1C874A56A964}"/>
              </a:ext>
            </a:extLst>
          </p:cNvPr>
          <p:cNvSpPr>
            <a:spLocks noGrp="1" noChangeArrowheads="1"/>
          </p:cNvSpPr>
          <p:nvPr>
            <p:ph type="title"/>
          </p:nvPr>
        </p:nvSpPr>
        <p:spPr/>
        <p:txBody>
          <a:bodyPr/>
          <a:lstStyle/>
          <a:p>
            <a:r>
              <a:rPr lang="en-US" altLang="en-US" sz="3600" dirty="0">
                <a:solidFill>
                  <a:srgbClr val="0099CC"/>
                </a:solidFill>
              </a:rPr>
              <a:t>The Last FARs: 49 CFR 830</a:t>
            </a:r>
            <a:endParaRPr lang="en-US" altLang="en-US" sz="3600" dirty="0"/>
          </a:p>
        </p:txBody>
      </p:sp>
      <p:sp>
        <p:nvSpPr>
          <p:cNvPr id="146435" name="Rectangle 3">
            <a:extLst>
              <a:ext uri="{FF2B5EF4-FFF2-40B4-BE49-F238E27FC236}">
                <a16:creationId xmlns:a16="http://schemas.microsoft.com/office/drawing/2014/main" id="{31D8FCEF-8088-424F-B1CE-D3C3DA00D9F4}"/>
              </a:ext>
            </a:extLst>
          </p:cNvPr>
          <p:cNvSpPr>
            <a:spLocks noGrp="1" noChangeArrowheads="1"/>
          </p:cNvSpPr>
          <p:nvPr>
            <p:ph idx="1"/>
          </p:nvPr>
        </p:nvSpPr>
        <p:spPr/>
        <p:txBody>
          <a:bodyPr/>
          <a:lstStyle/>
          <a:p>
            <a:r>
              <a:rPr lang="en-US" altLang="en-US" sz="3600" dirty="0"/>
              <a:t>Title 49: Transportation </a:t>
            </a:r>
          </a:p>
          <a:p>
            <a:pPr lvl="1"/>
            <a:r>
              <a:rPr lang="en-US" altLang="en-US" sz="3200" dirty="0"/>
              <a:t>Chapter VIII: National Transportation Safety Board</a:t>
            </a:r>
          </a:p>
          <a:p>
            <a:pPr lvl="2"/>
            <a:r>
              <a:rPr lang="en-US" altLang="en-US" sz="2800" dirty="0"/>
              <a:t>Part 830: Notification and Reporting of Aircraft Accidents or Incidents and Overdue Aircraft, and Preservation of Aircraft Wreckage, Mail, Cargo, and Records</a:t>
            </a:r>
          </a:p>
          <a:p>
            <a:pPr marL="0" indent="0">
              <a:buNone/>
            </a:pPr>
            <a:endParaRPr lang="en-US" altLang="en-US" sz="2800" dirty="0"/>
          </a:p>
        </p:txBody>
      </p:sp>
    </p:spTree>
    <p:extLst>
      <p:ext uri="{BB962C8B-B14F-4D97-AF65-F5344CB8AC3E}">
        <p14:creationId xmlns:p14="http://schemas.microsoft.com/office/powerpoint/2010/main" val="10137275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C23E1B2-0090-41F8-8298-AC713AA15FDD}"/>
              </a:ext>
            </a:extLst>
          </p:cNvPr>
          <p:cNvSpPr>
            <a:spLocks noGrp="1" noChangeArrowheads="1"/>
          </p:cNvSpPr>
          <p:nvPr>
            <p:ph type="title"/>
          </p:nvPr>
        </p:nvSpPr>
        <p:spPr>
          <a:xfrm>
            <a:off x="0" y="0"/>
            <a:ext cx="7886700" cy="701674"/>
          </a:xfrm>
        </p:spPr>
        <p:txBody>
          <a:bodyPr/>
          <a:lstStyle/>
          <a:p>
            <a:r>
              <a:rPr lang="en-US" altLang="en-US" dirty="0">
                <a:solidFill>
                  <a:srgbClr val="0099CC"/>
                </a:solidFill>
              </a:rPr>
              <a:t>Definitions</a:t>
            </a:r>
          </a:p>
        </p:txBody>
      </p:sp>
      <p:sp>
        <p:nvSpPr>
          <p:cNvPr id="77827" name="Rectangle 3">
            <a:extLst>
              <a:ext uri="{FF2B5EF4-FFF2-40B4-BE49-F238E27FC236}">
                <a16:creationId xmlns:a16="http://schemas.microsoft.com/office/drawing/2014/main" id="{6174FE88-830B-4C4E-9500-24A4D4E9C76B}"/>
              </a:ext>
            </a:extLst>
          </p:cNvPr>
          <p:cNvSpPr>
            <a:spLocks noGrp="1" noChangeArrowheads="1"/>
          </p:cNvSpPr>
          <p:nvPr>
            <p:ph idx="1"/>
          </p:nvPr>
        </p:nvSpPr>
        <p:spPr>
          <a:xfrm>
            <a:off x="381001" y="1066800"/>
            <a:ext cx="8382000" cy="5791200"/>
          </a:xfrm>
        </p:spPr>
        <p:txBody>
          <a:bodyPr/>
          <a:lstStyle/>
          <a:p>
            <a:pPr algn="ctr">
              <a:buFontTx/>
              <a:buNone/>
            </a:pPr>
            <a:r>
              <a:rPr lang="en-US" altLang="en-US" sz="2800" b="1" dirty="0"/>
              <a:t>Aircraft Accident</a:t>
            </a:r>
          </a:p>
          <a:p>
            <a:pPr algn="ctr">
              <a:buFontTx/>
              <a:buNone/>
            </a:pPr>
            <a:endParaRPr lang="en-US" altLang="en-US" sz="2800" dirty="0"/>
          </a:p>
          <a:p>
            <a:pPr marL="0" indent="0">
              <a:buNone/>
            </a:pPr>
            <a:r>
              <a:rPr lang="en-US" sz="2800" dirty="0"/>
              <a:t>An occurrence associated with the operation of an aircraft which takes place between the time any person boards the aircraft with the intention of flight and all such persons have disembarked, and in which any person suffers </a:t>
            </a:r>
            <a:r>
              <a:rPr lang="en-US" sz="2800" dirty="0">
                <a:solidFill>
                  <a:srgbClr val="FF0000"/>
                </a:solidFill>
              </a:rPr>
              <a:t>death</a:t>
            </a:r>
            <a:r>
              <a:rPr lang="en-US" sz="2800" dirty="0"/>
              <a:t> or </a:t>
            </a:r>
            <a:r>
              <a:rPr lang="en-US" sz="2800" dirty="0">
                <a:solidFill>
                  <a:srgbClr val="FF0000"/>
                </a:solidFill>
              </a:rPr>
              <a:t>serious injury</a:t>
            </a:r>
            <a:r>
              <a:rPr lang="en-US" sz="2800" dirty="0"/>
              <a:t>, or in which the aircraft receives </a:t>
            </a:r>
            <a:r>
              <a:rPr lang="en-US" sz="2800" dirty="0">
                <a:solidFill>
                  <a:srgbClr val="FF0000"/>
                </a:solidFill>
              </a:rPr>
              <a:t>substantial damage</a:t>
            </a:r>
            <a:r>
              <a:rPr lang="en-US" sz="2800" dirty="0"/>
              <a:t>.</a:t>
            </a:r>
            <a:endParaRPr lang="en-US" altLang="en-US" sz="2800" dirty="0"/>
          </a:p>
        </p:txBody>
      </p:sp>
    </p:spTree>
    <p:extLst>
      <p:ext uri="{BB962C8B-B14F-4D97-AF65-F5344CB8AC3E}">
        <p14:creationId xmlns:p14="http://schemas.microsoft.com/office/powerpoint/2010/main" val="2159616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0148D99-F41A-4C7C-A495-7D6D02A406AD}"/>
              </a:ext>
            </a:extLst>
          </p:cNvPr>
          <p:cNvSpPr>
            <a:spLocks noGrp="1" noChangeArrowheads="1"/>
          </p:cNvSpPr>
          <p:nvPr>
            <p:ph type="title"/>
          </p:nvPr>
        </p:nvSpPr>
        <p:spPr>
          <a:xfrm>
            <a:off x="0" y="0"/>
            <a:ext cx="7886700" cy="777874"/>
          </a:xfrm>
        </p:spPr>
        <p:txBody>
          <a:bodyPr/>
          <a:lstStyle/>
          <a:p>
            <a:r>
              <a:rPr lang="en-US" altLang="en-US" dirty="0">
                <a:solidFill>
                  <a:srgbClr val="0099CC"/>
                </a:solidFill>
              </a:rPr>
              <a:t>Definitions</a:t>
            </a:r>
          </a:p>
        </p:txBody>
      </p:sp>
      <p:sp>
        <p:nvSpPr>
          <p:cNvPr id="64515" name="Rectangle 3">
            <a:extLst>
              <a:ext uri="{FF2B5EF4-FFF2-40B4-BE49-F238E27FC236}">
                <a16:creationId xmlns:a16="http://schemas.microsoft.com/office/drawing/2014/main" id="{A00CC1E0-CE68-4916-AD2E-DE672E56B3F4}"/>
              </a:ext>
            </a:extLst>
          </p:cNvPr>
          <p:cNvSpPr>
            <a:spLocks noGrp="1" noChangeArrowheads="1"/>
          </p:cNvSpPr>
          <p:nvPr>
            <p:ph idx="1"/>
          </p:nvPr>
        </p:nvSpPr>
        <p:spPr>
          <a:xfrm>
            <a:off x="0" y="914400"/>
            <a:ext cx="8945563" cy="5867400"/>
          </a:xfrm>
        </p:spPr>
        <p:txBody>
          <a:bodyPr>
            <a:normAutofit lnSpcReduction="10000"/>
          </a:bodyPr>
          <a:lstStyle/>
          <a:p>
            <a:pPr marL="0" indent="0" algn="ctr">
              <a:buNone/>
            </a:pPr>
            <a:r>
              <a:rPr lang="en-US" altLang="en-US" sz="2800" b="1" dirty="0"/>
              <a:t>Serious Injury</a:t>
            </a:r>
          </a:p>
          <a:p>
            <a:pPr marL="0" indent="0" algn="ctr">
              <a:buNone/>
            </a:pPr>
            <a:endParaRPr lang="en-US" altLang="en-US" b="1" dirty="0"/>
          </a:p>
          <a:p>
            <a:r>
              <a:rPr lang="en-US" altLang="en-US" sz="2600" dirty="0"/>
              <a:t>Requires hospitalization for more than 48 hours, commencing within 7 days from the date the injury was received.</a:t>
            </a:r>
          </a:p>
          <a:p>
            <a:endParaRPr lang="en-US" altLang="en-US" sz="2600" dirty="0"/>
          </a:p>
          <a:p>
            <a:r>
              <a:rPr lang="en-US" altLang="en-US" sz="2600" dirty="0"/>
              <a:t>Results in the fracture of a bone (except simple fractures of the fingers, toes or nose).</a:t>
            </a:r>
          </a:p>
          <a:p>
            <a:pPr>
              <a:lnSpc>
                <a:spcPct val="90000"/>
              </a:lnSpc>
            </a:pPr>
            <a:endParaRPr lang="en-US" altLang="en-US" sz="2600" dirty="0"/>
          </a:p>
          <a:p>
            <a:pPr>
              <a:lnSpc>
                <a:spcPct val="90000"/>
              </a:lnSpc>
            </a:pPr>
            <a:r>
              <a:rPr lang="en-US" altLang="en-US" sz="2600" dirty="0"/>
              <a:t>Causes severe hemorrhages, nerve, muscle, or tendon damage.</a:t>
            </a:r>
          </a:p>
          <a:p>
            <a:pPr>
              <a:lnSpc>
                <a:spcPct val="90000"/>
              </a:lnSpc>
            </a:pPr>
            <a:endParaRPr lang="en-US" altLang="en-US" sz="2600" dirty="0"/>
          </a:p>
          <a:p>
            <a:pPr>
              <a:lnSpc>
                <a:spcPct val="90000"/>
              </a:lnSpc>
            </a:pPr>
            <a:r>
              <a:rPr lang="en-US" altLang="en-US" sz="2600" dirty="0"/>
              <a:t>Involves any internal organ.</a:t>
            </a:r>
          </a:p>
          <a:p>
            <a:pPr>
              <a:lnSpc>
                <a:spcPct val="90000"/>
              </a:lnSpc>
            </a:pPr>
            <a:endParaRPr lang="en-US" altLang="en-US" sz="2600" dirty="0"/>
          </a:p>
          <a:p>
            <a:pPr>
              <a:lnSpc>
                <a:spcPct val="90000"/>
              </a:lnSpc>
            </a:pPr>
            <a:r>
              <a:rPr lang="en-US" altLang="en-US" sz="2600" dirty="0"/>
              <a:t>Involves second- or third-degree burns, or any burns affecting more than 5 percent of the body surface.</a:t>
            </a:r>
          </a:p>
        </p:txBody>
      </p:sp>
    </p:spTree>
    <p:extLst>
      <p:ext uri="{BB962C8B-B14F-4D97-AF65-F5344CB8AC3E}">
        <p14:creationId xmlns:p14="http://schemas.microsoft.com/office/powerpoint/2010/main" val="3755892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C23E1B2-0090-41F8-8298-AC713AA15FDD}"/>
              </a:ext>
            </a:extLst>
          </p:cNvPr>
          <p:cNvSpPr>
            <a:spLocks noGrp="1" noChangeArrowheads="1"/>
          </p:cNvSpPr>
          <p:nvPr>
            <p:ph type="title"/>
          </p:nvPr>
        </p:nvSpPr>
        <p:spPr>
          <a:xfrm>
            <a:off x="0" y="13138"/>
            <a:ext cx="7886700" cy="854074"/>
          </a:xfrm>
        </p:spPr>
        <p:txBody>
          <a:bodyPr/>
          <a:lstStyle/>
          <a:p>
            <a:r>
              <a:rPr lang="en-US" altLang="en-US" dirty="0">
                <a:solidFill>
                  <a:srgbClr val="0099CC"/>
                </a:solidFill>
              </a:rPr>
              <a:t>Definitions</a:t>
            </a:r>
          </a:p>
        </p:txBody>
      </p:sp>
      <p:sp>
        <p:nvSpPr>
          <p:cNvPr id="77827" name="Rectangle 3">
            <a:extLst>
              <a:ext uri="{FF2B5EF4-FFF2-40B4-BE49-F238E27FC236}">
                <a16:creationId xmlns:a16="http://schemas.microsoft.com/office/drawing/2014/main" id="{6174FE88-830B-4C4E-9500-24A4D4E9C76B}"/>
              </a:ext>
            </a:extLst>
          </p:cNvPr>
          <p:cNvSpPr>
            <a:spLocks noGrp="1" noChangeArrowheads="1"/>
          </p:cNvSpPr>
          <p:nvPr>
            <p:ph idx="1"/>
          </p:nvPr>
        </p:nvSpPr>
        <p:spPr>
          <a:xfrm>
            <a:off x="457200" y="888232"/>
            <a:ext cx="8305800" cy="5969767"/>
          </a:xfrm>
        </p:spPr>
        <p:txBody>
          <a:bodyPr>
            <a:normAutofit lnSpcReduction="10000"/>
          </a:bodyPr>
          <a:lstStyle/>
          <a:p>
            <a:pPr algn="ctr">
              <a:buFontTx/>
              <a:buNone/>
            </a:pPr>
            <a:r>
              <a:rPr lang="en-US" altLang="en-US" sz="2800" b="1" dirty="0"/>
              <a:t>Substantial Damage</a:t>
            </a:r>
            <a:endParaRPr lang="en-US" altLang="en-US" sz="2800" dirty="0"/>
          </a:p>
          <a:p>
            <a:pPr marL="0" indent="0">
              <a:buNone/>
            </a:pPr>
            <a:r>
              <a:rPr lang="en-US" altLang="en-US" dirty="0"/>
              <a:t>Damage or failure which adversely affects the structural strength, performance, or flight characteristics of the aircraft and which would normally require major repair or replacement of the affected component. The following are</a:t>
            </a:r>
            <a:r>
              <a:rPr lang="en-US" altLang="en-US" dirty="0">
                <a:solidFill>
                  <a:srgbClr val="FF0000"/>
                </a:solidFill>
              </a:rPr>
              <a:t> NOT </a:t>
            </a:r>
            <a:r>
              <a:rPr lang="en-US" altLang="en-US" dirty="0"/>
              <a:t>considered to be substantial damage for the purposes of this part:</a:t>
            </a:r>
          </a:p>
          <a:p>
            <a:endParaRPr lang="en-US" altLang="en-US" dirty="0"/>
          </a:p>
          <a:p>
            <a:r>
              <a:rPr lang="en-US" altLang="en-US" dirty="0"/>
              <a:t>Engine failure or damage limited to an engine if only one engine fails or is damaged.</a:t>
            </a:r>
          </a:p>
          <a:p>
            <a:endParaRPr lang="en-US" altLang="en-US" dirty="0"/>
          </a:p>
          <a:p>
            <a:r>
              <a:rPr lang="en-US" altLang="en-US" dirty="0"/>
              <a:t>Bent fairings or cowling, dented skin, small puncture holes in the skin or fabric.</a:t>
            </a:r>
          </a:p>
          <a:p>
            <a:endParaRPr lang="en-US" altLang="en-US" dirty="0"/>
          </a:p>
          <a:p>
            <a:r>
              <a:rPr lang="en-US" altLang="en-US" dirty="0"/>
              <a:t>Ground damage to rotor or propeller blades and damage to landing gear, wheels, tires, flaps, engine accessories, brakes, or wingtips. </a:t>
            </a:r>
          </a:p>
        </p:txBody>
      </p:sp>
    </p:spTree>
    <p:extLst>
      <p:ext uri="{BB962C8B-B14F-4D97-AF65-F5344CB8AC3E}">
        <p14:creationId xmlns:p14="http://schemas.microsoft.com/office/powerpoint/2010/main" val="37027701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C2A6B80-ED7B-47B9-A276-005D321FEC4A}"/>
              </a:ext>
            </a:extLst>
          </p:cNvPr>
          <p:cNvSpPr>
            <a:spLocks noGrp="1" noChangeArrowheads="1"/>
          </p:cNvSpPr>
          <p:nvPr>
            <p:ph type="title"/>
          </p:nvPr>
        </p:nvSpPr>
        <p:spPr/>
        <p:txBody>
          <a:bodyPr/>
          <a:lstStyle/>
          <a:p>
            <a:r>
              <a:rPr lang="en-US" altLang="en-US" dirty="0">
                <a:solidFill>
                  <a:srgbClr val="0099CC"/>
                </a:solidFill>
              </a:rPr>
              <a:t>Definitions</a:t>
            </a:r>
          </a:p>
        </p:txBody>
      </p:sp>
      <p:sp>
        <p:nvSpPr>
          <p:cNvPr id="66563" name="Rectangle 3">
            <a:extLst>
              <a:ext uri="{FF2B5EF4-FFF2-40B4-BE49-F238E27FC236}">
                <a16:creationId xmlns:a16="http://schemas.microsoft.com/office/drawing/2014/main" id="{B28D4D70-2EE1-44CC-897E-CE20A213B064}"/>
              </a:ext>
            </a:extLst>
          </p:cNvPr>
          <p:cNvSpPr>
            <a:spLocks noGrp="1" noChangeArrowheads="1"/>
          </p:cNvSpPr>
          <p:nvPr>
            <p:ph idx="1"/>
          </p:nvPr>
        </p:nvSpPr>
        <p:spPr/>
        <p:txBody>
          <a:bodyPr/>
          <a:lstStyle/>
          <a:p>
            <a:pPr algn="ctr">
              <a:buFontTx/>
              <a:buNone/>
            </a:pPr>
            <a:r>
              <a:rPr lang="en-US" altLang="en-US" sz="2800" b="1" dirty="0"/>
              <a:t>Serious Incident (Partial List)</a:t>
            </a:r>
          </a:p>
          <a:p>
            <a:r>
              <a:rPr lang="en-US" sz="2400" dirty="0"/>
              <a:t>(1) Flight control system malfunction or failure;</a:t>
            </a:r>
          </a:p>
          <a:p>
            <a:r>
              <a:rPr lang="en-US" sz="2400" dirty="0"/>
              <a:t>(2) Inability of any required flight crewmember to perform normal flight duties as a result of injury or illness;</a:t>
            </a:r>
          </a:p>
          <a:p>
            <a:r>
              <a:rPr lang="en-US" sz="2400" dirty="0"/>
              <a:t>(3) Failure of any internal turbine engine component that results in the escape of debris other than out the exhaust path;</a:t>
            </a:r>
          </a:p>
          <a:p>
            <a:r>
              <a:rPr lang="en-US" sz="2400" dirty="0"/>
              <a:t>(4) In-flight fire;</a:t>
            </a:r>
          </a:p>
          <a:p>
            <a:endParaRPr lang="en-US" dirty="0"/>
          </a:p>
          <a:p>
            <a:pPr algn="ctr">
              <a:buFontTx/>
              <a:buNone/>
            </a:pPr>
            <a:endParaRPr lang="en-US" altLang="en-US" sz="2800" dirty="0"/>
          </a:p>
        </p:txBody>
      </p:sp>
    </p:spTree>
    <p:extLst>
      <p:ext uri="{BB962C8B-B14F-4D97-AF65-F5344CB8AC3E}">
        <p14:creationId xmlns:p14="http://schemas.microsoft.com/office/powerpoint/2010/main" val="90456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3A5026F-5612-44C0-BF90-A2044D1FCE48}"/>
              </a:ext>
            </a:extLst>
          </p:cNvPr>
          <p:cNvSpPr>
            <a:spLocks noGrp="1" noChangeArrowheads="1"/>
          </p:cNvSpPr>
          <p:nvPr>
            <p:ph type="title"/>
          </p:nvPr>
        </p:nvSpPr>
        <p:spPr/>
        <p:txBody>
          <a:bodyPr/>
          <a:lstStyle/>
          <a:p>
            <a:r>
              <a:rPr lang="en-US" altLang="en-US" dirty="0">
                <a:solidFill>
                  <a:srgbClr val="0099CC"/>
                </a:solidFill>
              </a:rPr>
              <a:t>Regulatory Documents</a:t>
            </a:r>
          </a:p>
        </p:txBody>
      </p:sp>
      <p:sp>
        <p:nvSpPr>
          <p:cNvPr id="2051" name="Rectangle 3">
            <a:extLst>
              <a:ext uri="{FF2B5EF4-FFF2-40B4-BE49-F238E27FC236}">
                <a16:creationId xmlns:a16="http://schemas.microsoft.com/office/drawing/2014/main" id="{382DBDBD-F479-4D56-A567-581BF9C37998}"/>
              </a:ext>
            </a:extLst>
          </p:cNvPr>
          <p:cNvSpPr>
            <a:spLocks noGrp="1" noChangeArrowheads="1"/>
          </p:cNvSpPr>
          <p:nvPr>
            <p:ph idx="1"/>
          </p:nvPr>
        </p:nvSpPr>
        <p:spPr>
          <a:xfrm>
            <a:off x="1066800" y="1752600"/>
            <a:ext cx="7216775" cy="4114800"/>
          </a:xfrm>
        </p:spPr>
        <p:txBody>
          <a:bodyPr/>
          <a:lstStyle/>
          <a:p>
            <a:endParaRPr lang="en-US" altLang="en-US" dirty="0"/>
          </a:p>
          <a:p>
            <a:endParaRPr lang="en-US" altLang="en-US" dirty="0">
              <a:solidFill>
                <a:schemeClr val="accent2"/>
              </a:solidFill>
            </a:endParaRPr>
          </a:p>
        </p:txBody>
      </p:sp>
      <p:pic>
        <p:nvPicPr>
          <p:cNvPr id="2" name="Picture 1">
            <a:extLst>
              <a:ext uri="{FF2B5EF4-FFF2-40B4-BE49-F238E27FC236}">
                <a16:creationId xmlns:a16="http://schemas.microsoft.com/office/drawing/2014/main" id="{F8663D2F-612B-44B4-BEE2-51E1D048A8F7}"/>
              </a:ext>
            </a:extLst>
          </p:cNvPr>
          <p:cNvPicPr>
            <a:picLocks noChangeAspect="1"/>
          </p:cNvPicPr>
          <p:nvPr/>
        </p:nvPicPr>
        <p:blipFill>
          <a:blip r:embed="rId2"/>
          <a:stretch>
            <a:fillRect/>
          </a:stretch>
        </p:blipFill>
        <p:spPr>
          <a:xfrm>
            <a:off x="2743200" y="1529443"/>
            <a:ext cx="3429000" cy="5112884"/>
          </a:xfrm>
          <a:prstGeom prst="rect">
            <a:avLst/>
          </a:prstGeom>
        </p:spPr>
      </p:pic>
    </p:spTree>
    <p:extLst>
      <p:ext uri="{BB962C8B-B14F-4D97-AF65-F5344CB8AC3E}">
        <p14:creationId xmlns:p14="http://schemas.microsoft.com/office/powerpoint/2010/main" val="3333280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C2A6B80-ED7B-47B9-A276-005D321FEC4A}"/>
              </a:ext>
            </a:extLst>
          </p:cNvPr>
          <p:cNvSpPr>
            <a:spLocks noGrp="1" noChangeArrowheads="1"/>
          </p:cNvSpPr>
          <p:nvPr>
            <p:ph type="title"/>
          </p:nvPr>
        </p:nvSpPr>
        <p:spPr/>
        <p:txBody>
          <a:bodyPr/>
          <a:lstStyle/>
          <a:p>
            <a:r>
              <a:rPr lang="en-US" altLang="en-US" dirty="0">
                <a:solidFill>
                  <a:srgbClr val="0099CC"/>
                </a:solidFill>
              </a:rPr>
              <a:t>Definitions</a:t>
            </a:r>
          </a:p>
        </p:txBody>
      </p:sp>
      <p:sp>
        <p:nvSpPr>
          <p:cNvPr id="66563" name="Rectangle 3">
            <a:extLst>
              <a:ext uri="{FF2B5EF4-FFF2-40B4-BE49-F238E27FC236}">
                <a16:creationId xmlns:a16="http://schemas.microsoft.com/office/drawing/2014/main" id="{B28D4D70-2EE1-44CC-897E-CE20A213B064}"/>
              </a:ext>
            </a:extLst>
          </p:cNvPr>
          <p:cNvSpPr>
            <a:spLocks noGrp="1" noChangeArrowheads="1"/>
          </p:cNvSpPr>
          <p:nvPr>
            <p:ph idx="1"/>
          </p:nvPr>
        </p:nvSpPr>
        <p:spPr/>
        <p:txBody>
          <a:bodyPr/>
          <a:lstStyle/>
          <a:p>
            <a:pPr algn="ctr">
              <a:buFontTx/>
              <a:buNone/>
            </a:pPr>
            <a:r>
              <a:rPr lang="en-US" altLang="en-US" sz="2800" b="1" dirty="0"/>
              <a:t>Serious Incident (Partial List)</a:t>
            </a:r>
          </a:p>
          <a:p>
            <a:r>
              <a:rPr lang="en-US" sz="2400" dirty="0"/>
              <a:t>(5) Aircraft collision in flight;</a:t>
            </a:r>
          </a:p>
          <a:p>
            <a:r>
              <a:rPr lang="en-US" sz="2400" dirty="0"/>
              <a:t>(6) Damage to property, other than the aircraft, estimated to exceed $25,000</a:t>
            </a:r>
          </a:p>
          <a:p>
            <a:r>
              <a:rPr lang="en-US" sz="2400" dirty="0"/>
              <a:t>(7) Release of all or a portion of a propeller blade from an aircraft, excluding release caused solely by ground contact;</a:t>
            </a:r>
          </a:p>
          <a:p>
            <a:r>
              <a:rPr lang="en-US" sz="2400" dirty="0"/>
              <a:t>(8) A complete loss of information, excluding flickering, from more than 50 percent of an aircraft's cockpit displays;</a:t>
            </a:r>
          </a:p>
          <a:p>
            <a:endParaRPr lang="en-US" dirty="0"/>
          </a:p>
          <a:p>
            <a:pPr algn="ctr">
              <a:buFontTx/>
              <a:buNone/>
            </a:pPr>
            <a:endParaRPr lang="en-US" altLang="en-US" sz="2800" dirty="0"/>
          </a:p>
        </p:txBody>
      </p:sp>
    </p:spTree>
    <p:extLst>
      <p:ext uri="{BB962C8B-B14F-4D97-AF65-F5344CB8AC3E}">
        <p14:creationId xmlns:p14="http://schemas.microsoft.com/office/powerpoint/2010/main" val="34167928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C2A6B80-ED7B-47B9-A276-005D321FEC4A}"/>
              </a:ext>
            </a:extLst>
          </p:cNvPr>
          <p:cNvSpPr>
            <a:spLocks noGrp="1" noChangeArrowheads="1"/>
          </p:cNvSpPr>
          <p:nvPr>
            <p:ph type="title"/>
          </p:nvPr>
        </p:nvSpPr>
        <p:spPr/>
        <p:txBody>
          <a:bodyPr/>
          <a:lstStyle/>
          <a:p>
            <a:r>
              <a:rPr lang="en-US" altLang="en-US" dirty="0">
                <a:solidFill>
                  <a:srgbClr val="0099CC"/>
                </a:solidFill>
              </a:rPr>
              <a:t>Definitions</a:t>
            </a:r>
          </a:p>
        </p:txBody>
      </p:sp>
      <p:sp>
        <p:nvSpPr>
          <p:cNvPr id="66563" name="Rectangle 3">
            <a:extLst>
              <a:ext uri="{FF2B5EF4-FFF2-40B4-BE49-F238E27FC236}">
                <a16:creationId xmlns:a16="http://schemas.microsoft.com/office/drawing/2014/main" id="{B28D4D70-2EE1-44CC-897E-CE20A213B064}"/>
              </a:ext>
            </a:extLst>
          </p:cNvPr>
          <p:cNvSpPr>
            <a:spLocks noGrp="1" noChangeArrowheads="1"/>
          </p:cNvSpPr>
          <p:nvPr>
            <p:ph idx="1"/>
          </p:nvPr>
        </p:nvSpPr>
        <p:spPr/>
        <p:txBody>
          <a:bodyPr/>
          <a:lstStyle/>
          <a:p>
            <a:pPr algn="ctr">
              <a:buFontTx/>
              <a:buNone/>
            </a:pPr>
            <a:r>
              <a:rPr lang="en-US" altLang="en-US" sz="2800" b="1" dirty="0"/>
              <a:t>Serious Incident (Partial List)</a:t>
            </a:r>
          </a:p>
          <a:p>
            <a:r>
              <a:rPr lang="en-US" sz="2400" dirty="0"/>
              <a:t>(9) Damage to helicopter tail or main rotor blades, including ground damage, that requires major repair or replacement of the blade(s);</a:t>
            </a:r>
          </a:p>
          <a:p>
            <a:r>
              <a:rPr lang="en-US" sz="2400" dirty="0"/>
              <a:t>OR</a:t>
            </a:r>
          </a:p>
          <a:p>
            <a:r>
              <a:rPr lang="en-US" sz="2400" dirty="0"/>
              <a:t>An aircraft is overdue and is believed to have been involved in an accident</a:t>
            </a:r>
          </a:p>
          <a:p>
            <a:endParaRPr lang="en-US" dirty="0"/>
          </a:p>
          <a:p>
            <a:pPr algn="ctr">
              <a:buFontTx/>
              <a:buNone/>
            </a:pPr>
            <a:endParaRPr lang="en-US" altLang="en-US" sz="2800" dirty="0"/>
          </a:p>
        </p:txBody>
      </p:sp>
    </p:spTree>
    <p:extLst>
      <p:ext uri="{BB962C8B-B14F-4D97-AF65-F5344CB8AC3E}">
        <p14:creationId xmlns:p14="http://schemas.microsoft.com/office/powerpoint/2010/main" val="28676402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a:extLst>
              <a:ext uri="{FF2B5EF4-FFF2-40B4-BE49-F238E27FC236}">
                <a16:creationId xmlns:a16="http://schemas.microsoft.com/office/drawing/2014/main" id="{591B04C1-630C-454D-9F2D-233D8246CD47}"/>
              </a:ext>
            </a:extLst>
          </p:cNvPr>
          <p:cNvSpPr>
            <a:spLocks noGrp="1" noChangeArrowheads="1"/>
          </p:cNvSpPr>
          <p:nvPr>
            <p:ph type="title"/>
          </p:nvPr>
        </p:nvSpPr>
        <p:spPr/>
        <p:txBody>
          <a:bodyPr/>
          <a:lstStyle/>
          <a:p>
            <a:r>
              <a:rPr lang="en-US" altLang="en-US" sz="4000" dirty="0">
                <a:solidFill>
                  <a:srgbClr val="0099CC"/>
                </a:solidFill>
              </a:rPr>
              <a:t>Immediate Notification</a:t>
            </a:r>
          </a:p>
        </p:txBody>
      </p:sp>
      <p:sp>
        <p:nvSpPr>
          <p:cNvPr id="78851" name="Rectangle 1027">
            <a:extLst>
              <a:ext uri="{FF2B5EF4-FFF2-40B4-BE49-F238E27FC236}">
                <a16:creationId xmlns:a16="http://schemas.microsoft.com/office/drawing/2014/main" id="{8F0389BB-856C-4C27-B4E7-C017E53B9349}"/>
              </a:ext>
            </a:extLst>
          </p:cNvPr>
          <p:cNvSpPr>
            <a:spLocks noGrp="1" noChangeArrowheads="1"/>
          </p:cNvSpPr>
          <p:nvPr>
            <p:ph idx="1"/>
          </p:nvPr>
        </p:nvSpPr>
        <p:spPr/>
        <p:txBody>
          <a:bodyPr/>
          <a:lstStyle/>
          <a:p>
            <a:pPr>
              <a:lnSpc>
                <a:spcPct val="90000"/>
              </a:lnSpc>
            </a:pPr>
            <a:r>
              <a:rPr lang="en-US" dirty="0"/>
              <a:t>“The operator of any civil aircraft, or any public aircraft not operated by the Armed Forces or an intelligence agency of the United States, or any foreign aircraft shall immediately, and by the most expeditious means available, notify the nearest National Transportation Safety Board (NTSB) office in case of….”</a:t>
            </a:r>
            <a:endParaRPr lang="en-US" altLang="en-US" sz="2400" dirty="0"/>
          </a:p>
        </p:txBody>
      </p:sp>
    </p:spTree>
    <p:extLst>
      <p:ext uri="{BB962C8B-B14F-4D97-AF65-F5344CB8AC3E}">
        <p14:creationId xmlns:p14="http://schemas.microsoft.com/office/powerpoint/2010/main" val="26522751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a:extLst>
              <a:ext uri="{FF2B5EF4-FFF2-40B4-BE49-F238E27FC236}">
                <a16:creationId xmlns:a16="http://schemas.microsoft.com/office/drawing/2014/main" id="{591B04C1-630C-454D-9F2D-233D8246CD47}"/>
              </a:ext>
            </a:extLst>
          </p:cNvPr>
          <p:cNvSpPr>
            <a:spLocks noGrp="1" noChangeArrowheads="1"/>
          </p:cNvSpPr>
          <p:nvPr>
            <p:ph type="title"/>
          </p:nvPr>
        </p:nvSpPr>
        <p:spPr/>
        <p:txBody>
          <a:bodyPr/>
          <a:lstStyle/>
          <a:p>
            <a:r>
              <a:rPr lang="en-US" altLang="en-US" sz="4000" dirty="0">
                <a:solidFill>
                  <a:srgbClr val="0099CC"/>
                </a:solidFill>
              </a:rPr>
              <a:t>Notification and Reporting</a:t>
            </a:r>
          </a:p>
        </p:txBody>
      </p:sp>
      <p:graphicFrame>
        <p:nvGraphicFramePr>
          <p:cNvPr id="2" name="Table 1">
            <a:extLst>
              <a:ext uri="{FF2B5EF4-FFF2-40B4-BE49-F238E27FC236}">
                <a16:creationId xmlns:a16="http://schemas.microsoft.com/office/drawing/2014/main" id="{E3A0BC72-B416-4F12-88B9-586A559920D5}"/>
              </a:ext>
            </a:extLst>
          </p:cNvPr>
          <p:cNvGraphicFramePr>
            <a:graphicFrameLocks noGrp="1"/>
          </p:cNvGraphicFramePr>
          <p:nvPr>
            <p:extLst>
              <p:ext uri="{D42A27DB-BD31-4B8C-83A1-F6EECF244321}">
                <p14:modId xmlns:p14="http://schemas.microsoft.com/office/powerpoint/2010/main" val="3094452870"/>
              </p:ext>
            </p:extLst>
          </p:nvPr>
        </p:nvGraphicFramePr>
        <p:xfrm>
          <a:off x="0" y="2259418"/>
          <a:ext cx="9144000" cy="2339164"/>
        </p:xfrm>
        <a:graphic>
          <a:graphicData uri="http://schemas.openxmlformats.org/drawingml/2006/table">
            <a:tbl>
              <a:tblPr firstRow="1" bandRow="1">
                <a:tableStyleId>{284E427A-3D55-4303-BF80-6455036E1DE7}</a:tableStyleId>
              </a:tblPr>
              <a:tblGrid>
                <a:gridCol w="3048000">
                  <a:extLst>
                    <a:ext uri="{9D8B030D-6E8A-4147-A177-3AD203B41FA5}">
                      <a16:colId xmlns:a16="http://schemas.microsoft.com/office/drawing/2014/main" val="2192159326"/>
                    </a:ext>
                  </a:extLst>
                </a:gridCol>
                <a:gridCol w="3048000">
                  <a:extLst>
                    <a:ext uri="{9D8B030D-6E8A-4147-A177-3AD203B41FA5}">
                      <a16:colId xmlns:a16="http://schemas.microsoft.com/office/drawing/2014/main" val="789697237"/>
                    </a:ext>
                  </a:extLst>
                </a:gridCol>
                <a:gridCol w="3048000">
                  <a:extLst>
                    <a:ext uri="{9D8B030D-6E8A-4147-A177-3AD203B41FA5}">
                      <a16:colId xmlns:a16="http://schemas.microsoft.com/office/drawing/2014/main" val="2819618048"/>
                    </a:ext>
                  </a:extLst>
                </a:gridCol>
              </a:tblGrid>
              <a:tr h="584791">
                <a:tc>
                  <a:txBody>
                    <a:bodyPr/>
                    <a:lstStyle/>
                    <a:p>
                      <a:endParaRPr lang="en-US" dirty="0"/>
                    </a:p>
                  </a:txBody>
                  <a:tcPr>
                    <a:lnR w="12700" cap="flat" cmpd="sng" algn="ctr">
                      <a:solidFill>
                        <a:schemeClr val="bg1"/>
                      </a:solidFill>
                      <a:prstDash val="solid"/>
                      <a:round/>
                      <a:headEnd type="none" w="med" len="med"/>
                      <a:tailEnd type="none" w="med" len="med"/>
                    </a:lnR>
                    <a:solidFill>
                      <a:srgbClr val="0099CC"/>
                    </a:solidFill>
                  </a:tcPr>
                </a:tc>
                <a:tc>
                  <a:txBody>
                    <a:bodyPr/>
                    <a:lstStyle/>
                    <a:p>
                      <a:pPr algn="ctr"/>
                      <a:r>
                        <a:rPr lang="en-US" dirty="0"/>
                        <a:t>Notification</a:t>
                      </a:r>
                    </a:p>
                  </a:txBody>
                  <a:tcPr>
                    <a:lnL w="12700" cap="flat" cmpd="sng" algn="ctr">
                      <a:solidFill>
                        <a:schemeClr val="bg1"/>
                      </a:solidFill>
                      <a:prstDash val="solid"/>
                      <a:round/>
                      <a:headEnd type="none" w="med" len="med"/>
                      <a:tailEnd type="none" w="med" len="med"/>
                    </a:lnL>
                    <a:solidFill>
                      <a:srgbClr val="0099CC"/>
                    </a:solidFill>
                  </a:tcPr>
                </a:tc>
                <a:tc>
                  <a:txBody>
                    <a:bodyPr/>
                    <a:lstStyle/>
                    <a:p>
                      <a:pPr algn="ctr"/>
                      <a:r>
                        <a:rPr lang="en-US" dirty="0"/>
                        <a:t>Report</a:t>
                      </a:r>
                    </a:p>
                  </a:txBody>
                  <a:tcPr>
                    <a:solidFill>
                      <a:srgbClr val="0099CC"/>
                    </a:solidFill>
                  </a:tcPr>
                </a:tc>
                <a:extLst>
                  <a:ext uri="{0D108BD9-81ED-4DB2-BD59-A6C34878D82A}">
                    <a16:rowId xmlns:a16="http://schemas.microsoft.com/office/drawing/2014/main" val="1694893876"/>
                  </a:ext>
                </a:extLst>
              </a:tr>
              <a:tr h="584791">
                <a:tc>
                  <a:txBody>
                    <a:bodyPr/>
                    <a:lstStyle/>
                    <a:p>
                      <a:r>
                        <a:rPr lang="en-US" sz="1800" b="1" kern="1200" dirty="0">
                          <a:solidFill>
                            <a:schemeClr val="lt1"/>
                          </a:solidFill>
                          <a:latin typeface="+mn-lt"/>
                          <a:ea typeface="+mn-ea"/>
                          <a:cs typeface="+mn-cs"/>
                        </a:rPr>
                        <a:t>Accident</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99CC"/>
                    </a:solidFill>
                  </a:tcPr>
                </a:tc>
                <a:tc>
                  <a:txBody>
                    <a:bodyPr/>
                    <a:lstStyle/>
                    <a:p>
                      <a:pPr algn="ctr"/>
                      <a:r>
                        <a:rPr lang="en-US" dirty="0">
                          <a:solidFill>
                            <a:schemeClr val="bg1"/>
                          </a:solidFill>
                        </a:rPr>
                        <a:t>immediate</a:t>
                      </a:r>
                    </a:p>
                  </a:txBody>
                  <a:tcPr>
                    <a:lnL w="12700" cap="flat" cmpd="sng" algn="ctr">
                      <a:solidFill>
                        <a:schemeClr val="bg1"/>
                      </a:solidFill>
                      <a:prstDash val="solid"/>
                      <a:round/>
                      <a:headEnd type="none" w="med" len="med"/>
                      <a:tailEnd type="none" w="med" len="med"/>
                    </a:lnL>
                  </a:tcPr>
                </a:tc>
                <a:tc>
                  <a:txBody>
                    <a:bodyPr/>
                    <a:lstStyle/>
                    <a:p>
                      <a:pPr algn="ctr"/>
                      <a:r>
                        <a:rPr lang="en-US" dirty="0">
                          <a:solidFill>
                            <a:schemeClr val="bg1"/>
                          </a:solidFill>
                        </a:rPr>
                        <a:t>10 days</a:t>
                      </a:r>
                    </a:p>
                  </a:txBody>
                  <a:tcPr/>
                </a:tc>
                <a:extLst>
                  <a:ext uri="{0D108BD9-81ED-4DB2-BD59-A6C34878D82A}">
                    <a16:rowId xmlns:a16="http://schemas.microsoft.com/office/drawing/2014/main" val="1884220045"/>
                  </a:ext>
                </a:extLst>
              </a:tr>
              <a:tr h="584791">
                <a:tc>
                  <a:txBody>
                    <a:bodyPr/>
                    <a:lstStyle/>
                    <a:p>
                      <a:r>
                        <a:rPr lang="en-US" b="1" dirty="0">
                          <a:solidFill>
                            <a:schemeClr val="bg1"/>
                          </a:solidFill>
                        </a:rPr>
                        <a:t>Serious Incident</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CC"/>
                    </a:solidFill>
                  </a:tcPr>
                </a:tc>
                <a:tc>
                  <a:txBody>
                    <a:bodyPr/>
                    <a:lstStyle/>
                    <a:p>
                      <a:pPr algn="ctr"/>
                      <a:r>
                        <a:rPr lang="en-US" dirty="0">
                          <a:solidFill>
                            <a:schemeClr val="bg1"/>
                          </a:solidFill>
                        </a:rPr>
                        <a:t>immediate</a:t>
                      </a:r>
                    </a:p>
                  </a:txBody>
                  <a:tcPr>
                    <a:lnL w="12700" cap="flat" cmpd="sng" algn="ctr">
                      <a:solidFill>
                        <a:schemeClr val="bg1"/>
                      </a:solidFill>
                      <a:prstDash val="solid"/>
                      <a:round/>
                      <a:headEnd type="none" w="med" len="med"/>
                      <a:tailEnd type="none" w="med" len="med"/>
                    </a:lnL>
                  </a:tcPr>
                </a:tc>
                <a:tc>
                  <a:txBody>
                    <a:bodyPr/>
                    <a:lstStyle/>
                    <a:p>
                      <a:pPr algn="ctr"/>
                      <a:r>
                        <a:rPr lang="en-US" dirty="0">
                          <a:solidFill>
                            <a:schemeClr val="bg1"/>
                          </a:solidFill>
                        </a:rPr>
                        <a:t>When requested</a:t>
                      </a:r>
                    </a:p>
                  </a:txBody>
                  <a:tcPr/>
                </a:tc>
                <a:extLst>
                  <a:ext uri="{0D108BD9-81ED-4DB2-BD59-A6C34878D82A}">
                    <a16:rowId xmlns:a16="http://schemas.microsoft.com/office/drawing/2014/main" val="2668601437"/>
                  </a:ext>
                </a:extLst>
              </a:tr>
              <a:tr h="584791">
                <a:tc>
                  <a:txBody>
                    <a:bodyPr/>
                    <a:lstStyle/>
                    <a:p>
                      <a:r>
                        <a:rPr lang="en-US" b="1" dirty="0">
                          <a:solidFill>
                            <a:schemeClr val="bg1"/>
                          </a:solidFill>
                        </a:rPr>
                        <a:t>Overdue Aircraft</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99CC"/>
                    </a:solidFill>
                  </a:tcPr>
                </a:tc>
                <a:tc>
                  <a:txBody>
                    <a:bodyPr/>
                    <a:lstStyle/>
                    <a:p>
                      <a:pPr algn="ctr"/>
                      <a:r>
                        <a:rPr lang="en-US" dirty="0">
                          <a:solidFill>
                            <a:schemeClr val="bg1"/>
                          </a:solidFill>
                        </a:rPr>
                        <a:t>immediate</a:t>
                      </a:r>
                    </a:p>
                  </a:txBody>
                  <a:tcPr>
                    <a:lnL w="12700" cap="flat" cmpd="sng" algn="ctr">
                      <a:solidFill>
                        <a:schemeClr val="bg1"/>
                      </a:solidFill>
                      <a:prstDash val="solid"/>
                      <a:round/>
                      <a:headEnd type="none" w="med" len="med"/>
                      <a:tailEnd type="none" w="med" len="med"/>
                    </a:lnL>
                  </a:tcPr>
                </a:tc>
                <a:tc>
                  <a:txBody>
                    <a:bodyPr/>
                    <a:lstStyle/>
                    <a:p>
                      <a:pPr algn="ctr"/>
                      <a:r>
                        <a:rPr lang="en-US" dirty="0">
                          <a:solidFill>
                            <a:schemeClr val="bg1"/>
                          </a:solidFill>
                        </a:rPr>
                        <a:t>7 days</a:t>
                      </a:r>
                    </a:p>
                  </a:txBody>
                  <a:tcPr/>
                </a:tc>
                <a:extLst>
                  <a:ext uri="{0D108BD9-81ED-4DB2-BD59-A6C34878D82A}">
                    <a16:rowId xmlns:a16="http://schemas.microsoft.com/office/drawing/2014/main" val="1576790480"/>
                  </a:ext>
                </a:extLst>
              </a:tr>
            </a:tbl>
          </a:graphicData>
        </a:graphic>
      </p:graphicFrame>
    </p:spTree>
    <p:extLst>
      <p:ext uri="{BB962C8B-B14F-4D97-AF65-F5344CB8AC3E}">
        <p14:creationId xmlns:p14="http://schemas.microsoft.com/office/powerpoint/2010/main" val="39863266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a:extLst>
              <a:ext uri="{FF2B5EF4-FFF2-40B4-BE49-F238E27FC236}">
                <a16:creationId xmlns:a16="http://schemas.microsoft.com/office/drawing/2014/main" id="{591B04C1-630C-454D-9F2D-233D8246CD47}"/>
              </a:ext>
            </a:extLst>
          </p:cNvPr>
          <p:cNvSpPr>
            <a:spLocks noGrp="1" noChangeArrowheads="1"/>
          </p:cNvSpPr>
          <p:nvPr>
            <p:ph type="title"/>
          </p:nvPr>
        </p:nvSpPr>
        <p:spPr/>
        <p:txBody>
          <a:bodyPr/>
          <a:lstStyle/>
          <a:p>
            <a:r>
              <a:rPr lang="en-US" altLang="en-US" sz="4000" dirty="0">
                <a:solidFill>
                  <a:srgbClr val="0099CC"/>
                </a:solidFill>
              </a:rPr>
              <a:t>Notification and Reporting</a:t>
            </a:r>
          </a:p>
        </p:txBody>
      </p:sp>
      <p:pic>
        <p:nvPicPr>
          <p:cNvPr id="4" name="Picture 3">
            <a:extLst>
              <a:ext uri="{FF2B5EF4-FFF2-40B4-BE49-F238E27FC236}">
                <a16:creationId xmlns:a16="http://schemas.microsoft.com/office/drawing/2014/main" id="{F0E2FA98-D198-458B-A47B-82232BBEA8F7}"/>
              </a:ext>
            </a:extLst>
          </p:cNvPr>
          <p:cNvPicPr>
            <a:picLocks noChangeAspect="1"/>
          </p:cNvPicPr>
          <p:nvPr/>
        </p:nvPicPr>
        <p:blipFill>
          <a:blip r:embed="rId2"/>
          <a:stretch>
            <a:fillRect/>
          </a:stretch>
        </p:blipFill>
        <p:spPr>
          <a:xfrm>
            <a:off x="0" y="2005189"/>
            <a:ext cx="9144000" cy="4572000"/>
          </a:xfrm>
          <a:prstGeom prst="rect">
            <a:avLst/>
          </a:prstGeom>
        </p:spPr>
      </p:pic>
    </p:spTree>
    <p:extLst>
      <p:ext uri="{BB962C8B-B14F-4D97-AF65-F5344CB8AC3E}">
        <p14:creationId xmlns:p14="http://schemas.microsoft.com/office/powerpoint/2010/main" val="28460658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62FB9B73-653B-4BBA-AA67-39411037C59F}"/>
              </a:ext>
            </a:extLst>
          </p:cNvPr>
          <p:cNvSpPr>
            <a:spLocks noGrp="1" noChangeArrowheads="1"/>
          </p:cNvSpPr>
          <p:nvPr>
            <p:ph type="title"/>
          </p:nvPr>
        </p:nvSpPr>
        <p:spPr/>
        <p:txBody>
          <a:bodyPr/>
          <a:lstStyle/>
          <a:p>
            <a:r>
              <a:rPr lang="en-US" altLang="en-US" dirty="0">
                <a:solidFill>
                  <a:srgbClr val="0099CC"/>
                </a:solidFill>
              </a:rPr>
              <a:t>Preservation of Wreckage</a:t>
            </a:r>
          </a:p>
        </p:txBody>
      </p:sp>
      <p:sp>
        <p:nvSpPr>
          <p:cNvPr id="162819" name="Rectangle 3">
            <a:extLst>
              <a:ext uri="{FF2B5EF4-FFF2-40B4-BE49-F238E27FC236}">
                <a16:creationId xmlns:a16="http://schemas.microsoft.com/office/drawing/2014/main" id="{95D0B308-3E04-4CAE-8FCF-23BD9D4F876B}"/>
              </a:ext>
            </a:extLst>
          </p:cNvPr>
          <p:cNvSpPr>
            <a:spLocks noGrp="1" noChangeArrowheads="1"/>
          </p:cNvSpPr>
          <p:nvPr>
            <p:ph idx="1"/>
          </p:nvPr>
        </p:nvSpPr>
        <p:spPr/>
        <p:txBody>
          <a:bodyPr/>
          <a:lstStyle/>
          <a:p>
            <a:pPr>
              <a:lnSpc>
                <a:spcPct val="90000"/>
              </a:lnSpc>
            </a:pPr>
            <a:r>
              <a:rPr lang="en-US" altLang="en-US" sz="2800" dirty="0"/>
              <a:t>If you are the operator of an aircraft involved in an accident or incident it’s your job to protect the wreckage and everything associated with that wreckage until the NTSB arrives and assumes responsibility.</a:t>
            </a:r>
          </a:p>
          <a:p>
            <a:pPr>
              <a:lnSpc>
                <a:spcPct val="90000"/>
              </a:lnSpc>
            </a:pPr>
            <a:r>
              <a:rPr lang="en-US" altLang="en-US" sz="2800" dirty="0"/>
              <a:t>Move or disturb only if it’s necessary to help persons injured or trapped, to protect the wreckage from further damage, or protect the public from injury.</a:t>
            </a:r>
          </a:p>
          <a:p>
            <a:pPr>
              <a:lnSpc>
                <a:spcPct val="90000"/>
              </a:lnSpc>
            </a:pPr>
            <a:endParaRPr lang="en-US" altLang="en-US" sz="2400" dirty="0"/>
          </a:p>
        </p:txBody>
      </p:sp>
    </p:spTree>
    <p:extLst>
      <p:ext uri="{BB962C8B-B14F-4D97-AF65-F5344CB8AC3E}">
        <p14:creationId xmlns:p14="http://schemas.microsoft.com/office/powerpoint/2010/main" val="18582171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9C3C84F8-931A-4FCD-A4A4-497E6B310210}"/>
              </a:ext>
            </a:extLst>
          </p:cNvPr>
          <p:cNvSpPr>
            <a:spLocks noGrp="1" noChangeArrowheads="1"/>
          </p:cNvSpPr>
          <p:nvPr>
            <p:ph type="title"/>
          </p:nvPr>
        </p:nvSpPr>
        <p:spPr/>
        <p:txBody>
          <a:bodyPr/>
          <a:lstStyle/>
          <a:p>
            <a:r>
              <a:rPr lang="en-US" altLang="en-US" dirty="0">
                <a:solidFill>
                  <a:srgbClr val="0099CC"/>
                </a:solidFill>
              </a:rPr>
              <a:t>Preservation of Wreckage</a:t>
            </a:r>
          </a:p>
        </p:txBody>
      </p:sp>
      <p:sp>
        <p:nvSpPr>
          <p:cNvPr id="163843" name="Rectangle 3">
            <a:extLst>
              <a:ext uri="{FF2B5EF4-FFF2-40B4-BE49-F238E27FC236}">
                <a16:creationId xmlns:a16="http://schemas.microsoft.com/office/drawing/2014/main" id="{F0CA08A6-36BF-420E-8341-030ACEB8E606}"/>
              </a:ext>
            </a:extLst>
          </p:cNvPr>
          <p:cNvSpPr>
            <a:spLocks noGrp="1" noChangeArrowheads="1"/>
          </p:cNvSpPr>
          <p:nvPr>
            <p:ph idx="1"/>
          </p:nvPr>
        </p:nvSpPr>
        <p:spPr/>
        <p:txBody>
          <a:bodyPr/>
          <a:lstStyle/>
          <a:p>
            <a:r>
              <a:rPr lang="en-US" altLang="en-US" dirty="0"/>
              <a:t>If you need to move the wreckage or anything associated with it, make notes, take photographs, or draw sketches to detail its original condition.</a:t>
            </a:r>
          </a:p>
        </p:txBody>
      </p:sp>
    </p:spTree>
    <p:extLst>
      <p:ext uri="{BB962C8B-B14F-4D97-AF65-F5344CB8AC3E}">
        <p14:creationId xmlns:p14="http://schemas.microsoft.com/office/powerpoint/2010/main" val="891540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3A5026F-5612-44C0-BF90-A2044D1FCE48}"/>
              </a:ext>
            </a:extLst>
          </p:cNvPr>
          <p:cNvSpPr>
            <a:spLocks noGrp="1" noChangeArrowheads="1"/>
          </p:cNvSpPr>
          <p:nvPr>
            <p:ph type="title"/>
          </p:nvPr>
        </p:nvSpPr>
        <p:spPr/>
        <p:txBody>
          <a:bodyPr/>
          <a:lstStyle/>
          <a:p>
            <a:r>
              <a:rPr lang="en-US" altLang="en-US" dirty="0">
                <a:solidFill>
                  <a:srgbClr val="0099CC"/>
                </a:solidFill>
              </a:rPr>
              <a:t>Definitions</a:t>
            </a:r>
          </a:p>
        </p:txBody>
      </p:sp>
      <p:sp>
        <p:nvSpPr>
          <p:cNvPr id="2051" name="Rectangle 3">
            <a:extLst>
              <a:ext uri="{FF2B5EF4-FFF2-40B4-BE49-F238E27FC236}">
                <a16:creationId xmlns:a16="http://schemas.microsoft.com/office/drawing/2014/main" id="{382DBDBD-F479-4D56-A567-581BF9C37998}"/>
              </a:ext>
            </a:extLst>
          </p:cNvPr>
          <p:cNvSpPr>
            <a:spLocks noGrp="1" noChangeArrowheads="1"/>
          </p:cNvSpPr>
          <p:nvPr>
            <p:ph idx="1"/>
          </p:nvPr>
        </p:nvSpPr>
        <p:spPr>
          <a:xfrm>
            <a:off x="628650" y="1524000"/>
            <a:ext cx="8286750" cy="5257800"/>
          </a:xfrm>
        </p:spPr>
        <p:txBody>
          <a:bodyPr/>
          <a:lstStyle/>
          <a:p>
            <a:pPr>
              <a:buFontTx/>
              <a:buNone/>
            </a:pPr>
            <a:r>
              <a:rPr lang="en-US" altLang="en-US" sz="4200" b="1" dirty="0"/>
              <a:t>Categories and Classes of Aircraft:</a:t>
            </a:r>
            <a:endParaRPr lang="en-US" altLang="en-US" sz="4200" dirty="0"/>
          </a:p>
          <a:p>
            <a:endParaRPr lang="en-US" altLang="en-US" sz="4000" dirty="0"/>
          </a:p>
          <a:p>
            <a:r>
              <a:rPr lang="en-US" altLang="en-US" sz="4000" dirty="0"/>
              <a:t>The certification of airmen</a:t>
            </a:r>
          </a:p>
          <a:p>
            <a:endParaRPr lang="en-US" altLang="en-US" sz="4000" dirty="0"/>
          </a:p>
          <a:p>
            <a:r>
              <a:rPr lang="en-US" altLang="en-US" sz="4000" dirty="0"/>
              <a:t>The certification of aircraft</a:t>
            </a:r>
          </a:p>
          <a:p>
            <a:endParaRPr lang="en-US" altLang="en-US" dirty="0"/>
          </a:p>
          <a:p>
            <a:endParaRPr lang="en-US" altLang="en-US" dirty="0">
              <a:solidFill>
                <a:schemeClr val="accent2"/>
              </a:solidFill>
            </a:endParaRPr>
          </a:p>
        </p:txBody>
      </p:sp>
    </p:spTree>
    <p:extLst>
      <p:ext uri="{BB962C8B-B14F-4D97-AF65-F5344CB8AC3E}">
        <p14:creationId xmlns:p14="http://schemas.microsoft.com/office/powerpoint/2010/main" val="212544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D6CD4515-53A9-48E0-86B9-1C874A56A964}"/>
              </a:ext>
            </a:extLst>
          </p:cNvPr>
          <p:cNvSpPr>
            <a:spLocks noGrp="1" noChangeArrowheads="1"/>
          </p:cNvSpPr>
          <p:nvPr>
            <p:ph type="title"/>
          </p:nvPr>
        </p:nvSpPr>
        <p:spPr/>
        <p:txBody>
          <a:bodyPr/>
          <a:lstStyle/>
          <a:p>
            <a:r>
              <a:rPr lang="en-US" altLang="en-US" dirty="0">
                <a:solidFill>
                  <a:srgbClr val="0099CC"/>
                </a:solidFill>
              </a:rPr>
              <a:t>For Certification of </a:t>
            </a:r>
            <a:r>
              <a:rPr lang="en-US" altLang="en-US" b="1" dirty="0">
                <a:solidFill>
                  <a:schemeClr val="tx2">
                    <a:lumMod val="40000"/>
                    <a:lumOff val="60000"/>
                  </a:schemeClr>
                </a:solidFill>
              </a:rPr>
              <a:t>Airmen</a:t>
            </a:r>
          </a:p>
        </p:txBody>
      </p:sp>
      <p:sp>
        <p:nvSpPr>
          <p:cNvPr id="146435" name="Rectangle 3">
            <a:extLst>
              <a:ext uri="{FF2B5EF4-FFF2-40B4-BE49-F238E27FC236}">
                <a16:creationId xmlns:a16="http://schemas.microsoft.com/office/drawing/2014/main" id="{31D8FCEF-8088-424F-B1CE-D3C3DA00D9F4}"/>
              </a:ext>
            </a:extLst>
          </p:cNvPr>
          <p:cNvSpPr>
            <a:spLocks noGrp="1" noChangeArrowheads="1"/>
          </p:cNvSpPr>
          <p:nvPr>
            <p:ph idx="1"/>
          </p:nvPr>
        </p:nvSpPr>
        <p:spPr>
          <a:xfrm>
            <a:off x="420000" y="1460499"/>
            <a:ext cx="8304000" cy="5032375"/>
          </a:xfrm>
        </p:spPr>
        <p:txBody>
          <a:bodyPr/>
          <a:lstStyle/>
          <a:p>
            <a:r>
              <a:rPr lang="en-US" altLang="en-US" sz="2800" dirty="0"/>
              <a:t>Category represents something flyable having similar operating characteristics:</a:t>
            </a:r>
          </a:p>
          <a:p>
            <a:pPr lvl="1"/>
            <a:endParaRPr lang="en-US" altLang="en-US" sz="2400" dirty="0"/>
          </a:p>
          <a:p>
            <a:pPr lvl="1"/>
            <a:r>
              <a:rPr lang="en-US" altLang="en-US" sz="2400" dirty="0"/>
              <a:t>Airplane</a:t>
            </a:r>
          </a:p>
          <a:p>
            <a:pPr lvl="1"/>
            <a:r>
              <a:rPr lang="en-US" altLang="en-US" sz="2400" dirty="0"/>
              <a:t>Glider</a:t>
            </a:r>
          </a:p>
          <a:p>
            <a:pPr lvl="1"/>
            <a:r>
              <a:rPr lang="en-US" altLang="en-US" sz="2400" dirty="0"/>
              <a:t>Rotorcraft</a:t>
            </a:r>
          </a:p>
          <a:p>
            <a:pPr lvl="1"/>
            <a:r>
              <a:rPr lang="en-US" altLang="en-US" sz="2400" dirty="0"/>
              <a:t>Lighter-than-air</a:t>
            </a:r>
          </a:p>
          <a:p>
            <a:pPr lvl="1"/>
            <a:r>
              <a:rPr lang="en-US" altLang="en-US" sz="2400" dirty="0"/>
              <a:t>Powered-lift</a:t>
            </a:r>
          </a:p>
          <a:p>
            <a:pPr lvl="1"/>
            <a:r>
              <a:rPr lang="en-US" altLang="en-US" sz="2400" dirty="0"/>
              <a:t>Powered-parachute</a:t>
            </a:r>
          </a:p>
          <a:p>
            <a:pPr lvl="1"/>
            <a:r>
              <a:rPr lang="en-US" altLang="en-US" sz="2400" dirty="0"/>
              <a:t>Weight-shift-control</a:t>
            </a:r>
          </a:p>
        </p:txBody>
      </p:sp>
    </p:spTree>
    <p:extLst>
      <p:ext uri="{BB962C8B-B14F-4D97-AF65-F5344CB8AC3E}">
        <p14:creationId xmlns:p14="http://schemas.microsoft.com/office/powerpoint/2010/main" val="427162611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4020</TotalTime>
  <Words>3800</Words>
  <Application>Microsoft Office PowerPoint</Application>
  <PresentationFormat>On-screen Show (4:3)</PresentationFormat>
  <Paragraphs>374</Paragraphs>
  <Slides>76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82" baseType="lpstr">
      <vt:lpstr>Arial</vt:lpstr>
      <vt:lpstr>Corbel</vt:lpstr>
      <vt:lpstr>Times New Roman</vt:lpstr>
      <vt:lpstr>Depth</vt:lpstr>
      <vt:lpstr>CorelPhotoPaint.Image.10</vt:lpstr>
      <vt:lpstr>Clip</vt:lpstr>
      <vt:lpstr>Aviation Regulation in the US</vt:lpstr>
      <vt:lpstr>The Federal Aviation Administration</vt:lpstr>
      <vt:lpstr>Regulatory Documents</vt:lpstr>
      <vt:lpstr>PowerPoint Presentation</vt:lpstr>
      <vt:lpstr>PowerPoint Presentation</vt:lpstr>
      <vt:lpstr>“Regulatory” Documents</vt:lpstr>
      <vt:lpstr>Regulatory Documents</vt:lpstr>
      <vt:lpstr>Definitions</vt:lpstr>
      <vt:lpstr>For Certification of Airmen</vt:lpstr>
      <vt:lpstr>PowerPoint Presentation</vt:lpstr>
      <vt:lpstr>For Certification of Airmen</vt:lpstr>
      <vt:lpstr>Certification of Airmen</vt:lpstr>
      <vt:lpstr>Certification of Airmen</vt:lpstr>
      <vt:lpstr>Certification of Aircraft</vt:lpstr>
      <vt:lpstr>Certification of Aircraft</vt:lpstr>
      <vt:lpstr>Certification of Aircraft</vt:lpstr>
      <vt:lpstr>More Definitions: Night</vt:lpstr>
      <vt:lpstr>Twilight (from the Air Almanac)</vt:lpstr>
      <vt:lpstr>PowerPoint Presentation</vt:lpstr>
      <vt:lpstr>More Definitions: PIC</vt:lpstr>
      <vt:lpstr>14 CFR Part 61</vt:lpstr>
      <vt:lpstr>Now On to the Actual FARs: Part 61</vt:lpstr>
      <vt:lpstr>Airmen Regulations: Identification</vt:lpstr>
      <vt:lpstr>Airmen Regulations: Identification</vt:lpstr>
      <vt:lpstr>Airmen Regulations:  Medical Certificates</vt:lpstr>
      <vt:lpstr>Airmen Regulations:  Medical Certificates</vt:lpstr>
      <vt:lpstr>Airmen Regulations:  Medical Standards</vt:lpstr>
      <vt:lpstr>Airmen Regulations:  Medical Standards</vt:lpstr>
      <vt:lpstr>Airmen Regulations: Medical Standards</vt:lpstr>
      <vt:lpstr>Additional Training Requirements (Private Pilot)</vt:lpstr>
      <vt:lpstr>Additional Training Requirements</vt:lpstr>
      <vt:lpstr>Additional Training Requirements</vt:lpstr>
      <vt:lpstr>Additional Training Requirements</vt:lpstr>
      <vt:lpstr>Additional Training Requirements</vt:lpstr>
      <vt:lpstr>Additional Training Requirements (Sport Pilot)</vt:lpstr>
      <vt:lpstr>Recurring Training</vt:lpstr>
      <vt:lpstr>Recent Flight Experience</vt:lpstr>
      <vt:lpstr>Recent Flight Experience</vt:lpstr>
      <vt:lpstr>Recent Flight Experience</vt:lpstr>
      <vt:lpstr>No “Flying for Hire”</vt:lpstr>
      <vt:lpstr>Drugs and Alcohol</vt:lpstr>
      <vt:lpstr>Drugs and Alcohol</vt:lpstr>
      <vt:lpstr>14 CFR Part 91</vt:lpstr>
      <vt:lpstr>Now More Actual FARs: Part 91</vt:lpstr>
      <vt:lpstr>General Operating Rules</vt:lpstr>
      <vt:lpstr>General Operating Rules</vt:lpstr>
      <vt:lpstr>General Operating Rules</vt:lpstr>
      <vt:lpstr>General Operating Rules</vt:lpstr>
      <vt:lpstr>General Flight Rules</vt:lpstr>
      <vt:lpstr>General Flight Rules</vt:lpstr>
      <vt:lpstr>General Flight Rules</vt:lpstr>
      <vt:lpstr>General Flight Rules</vt:lpstr>
      <vt:lpstr>General Flight Rules</vt:lpstr>
      <vt:lpstr>General Flight Rules</vt:lpstr>
      <vt:lpstr>Equipment, Instrument, Certifications</vt:lpstr>
      <vt:lpstr>Equipment, Instrument, Certifications</vt:lpstr>
      <vt:lpstr>Equipment, Instrument, Certifications</vt:lpstr>
      <vt:lpstr>Federal Aviation Regulations</vt:lpstr>
      <vt:lpstr>Federal Aviation Regulations</vt:lpstr>
      <vt:lpstr>Equipment, Instrument, Certifications</vt:lpstr>
      <vt:lpstr>Special Flight Rules</vt:lpstr>
      <vt:lpstr>Special Flight Rules</vt:lpstr>
      <vt:lpstr>Maintenance and Alterations</vt:lpstr>
      <vt:lpstr>49 CFR Part 830</vt:lpstr>
      <vt:lpstr>The Last FARs: 49 CFR 830</vt:lpstr>
      <vt:lpstr>Definitions</vt:lpstr>
      <vt:lpstr>Definitions</vt:lpstr>
      <vt:lpstr>Definitions</vt:lpstr>
      <vt:lpstr>Definitions</vt:lpstr>
      <vt:lpstr>Definitions</vt:lpstr>
      <vt:lpstr>Definitions</vt:lpstr>
      <vt:lpstr>Immediate Notification</vt:lpstr>
      <vt:lpstr>Notification and Reporting</vt:lpstr>
      <vt:lpstr>Notification and Reporting</vt:lpstr>
      <vt:lpstr>Preservation of Wreckage</vt:lpstr>
      <vt:lpstr>Preservation of Wreckage</vt:lpstr>
    </vt:vector>
  </TitlesOfParts>
  <Company>Rod Machado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Kathy Harkness</dc:creator>
  <cp:lastModifiedBy>Kathy Harkness</cp:lastModifiedBy>
  <cp:revision>151</cp:revision>
  <dcterms:created xsi:type="dcterms:W3CDTF">1998-09-15T15:57:46Z</dcterms:created>
  <dcterms:modified xsi:type="dcterms:W3CDTF">2026-01-27T04:21:29Z</dcterms:modified>
</cp:coreProperties>
</file>