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8" r:id="rId1"/>
  </p:sldMasterIdLst>
  <p:sldIdLst>
    <p:sldId id="256" r:id="rId2"/>
    <p:sldId id="329" r:id="rId3"/>
    <p:sldId id="257" r:id="rId4"/>
    <p:sldId id="352" r:id="rId5"/>
    <p:sldId id="330" r:id="rId6"/>
    <p:sldId id="319" r:id="rId7"/>
    <p:sldId id="260" r:id="rId8"/>
    <p:sldId id="320" r:id="rId9"/>
    <p:sldId id="258" r:id="rId10"/>
    <p:sldId id="261" r:id="rId11"/>
    <p:sldId id="337" r:id="rId12"/>
    <p:sldId id="331" r:id="rId13"/>
    <p:sldId id="262" r:id="rId14"/>
    <p:sldId id="263" r:id="rId15"/>
    <p:sldId id="264" r:id="rId16"/>
    <p:sldId id="338" r:id="rId17"/>
    <p:sldId id="266" r:id="rId18"/>
    <p:sldId id="339" r:id="rId19"/>
    <p:sldId id="340" r:id="rId20"/>
    <p:sldId id="259" r:id="rId21"/>
    <p:sldId id="267" r:id="rId22"/>
    <p:sldId id="270" r:id="rId23"/>
    <p:sldId id="271" r:id="rId24"/>
    <p:sldId id="272" r:id="rId25"/>
    <p:sldId id="274" r:id="rId26"/>
    <p:sldId id="321" r:id="rId27"/>
    <p:sldId id="278" r:id="rId28"/>
    <p:sldId id="322" r:id="rId29"/>
    <p:sldId id="279" r:id="rId30"/>
    <p:sldId id="282" r:id="rId31"/>
    <p:sldId id="341" r:id="rId32"/>
    <p:sldId id="284" r:id="rId33"/>
    <p:sldId id="343" r:id="rId34"/>
    <p:sldId id="285" r:id="rId35"/>
    <p:sldId id="286" r:id="rId36"/>
    <p:sldId id="332" r:id="rId37"/>
    <p:sldId id="323" r:id="rId38"/>
    <p:sldId id="291" r:id="rId39"/>
    <p:sldId id="294" r:id="rId40"/>
    <p:sldId id="295" r:id="rId41"/>
    <p:sldId id="344" r:id="rId42"/>
    <p:sldId id="288" r:id="rId43"/>
    <p:sldId id="345" r:id="rId44"/>
    <p:sldId id="289" r:id="rId45"/>
    <p:sldId id="290" r:id="rId46"/>
    <p:sldId id="292" r:id="rId47"/>
    <p:sldId id="293" r:id="rId48"/>
    <p:sldId id="296" r:id="rId49"/>
    <p:sldId id="297" r:id="rId50"/>
    <p:sldId id="346" r:id="rId51"/>
    <p:sldId id="298" r:id="rId52"/>
    <p:sldId id="348" r:id="rId53"/>
    <p:sldId id="299" r:id="rId54"/>
    <p:sldId id="300" r:id="rId55"/>
    <p:sldId id="301" r:id="rId56"/>
    <p:sldId id="336" r:id="rId57"/>
    <p:sldId id="347" r:id="rId58"/>
    <p:sldId id="302" r:id="rId59"/>
    <p:sldId id="349" r:id="rId60"/>
    <p:sldId id="303" r:id="rId61"/>
    <p:sldId id="304" r:id="rId62"/>
    <p:sldId id="307" r:id="rId63"/>
    <p:sldId id="324" r:id="rId64"/>
    <p:sldId id="308" r:id="rId65"/>
    <p:sldId id="309" r:id="rId66"/>
    <p:sldId id="310" r:id="rId67"/>
    <p:sldId id="311" r:id="rId68"/>
    <p:sldId id="325" r:id="rId69"/>
    <p:sldId id="313" r:id="rId70"/>
    <p:sldId id="326" r:id="rId71"/>
    <p:sldId id="315" r:id="rId72"/>
    <p:sldId id="353" r:id="rId73"/>
    <p:sldId id="423" r:id="rId7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265" autoAdjust="0"/>
    <p:restoredTop sz="90929"/>
  </p:normalViewPr>
  <p:slideViewPr>
    <p:cSldViewPr>
      <p:cViewPr varScale="1">
        <p:scale>
          <a:sx n="93" d="100"/>
          <a:sy n="93" d="100"/>
        </p:scale>
        <p:origin x="816" y="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447801"/>
            <a:ext cx="7924800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65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398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78203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3322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783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53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074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6451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0706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1226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416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21189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397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30332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7635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21418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5485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73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812589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052919"/>
            <a:ext cx="7848600" cy="41954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2660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oleObject" Target="../embeddings/oleObject16.bin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oleObject" Target="../embeddings/oleObject17.bin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oleObject" Target="../embeddings/oleObject18.bin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oleObject" Target="../embeddings/oleObject19.bin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oleObject" Target="../embeddings/oleObject20.bin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oleObject" Target="../embeddings/oleObject21.bin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oleObject" Target="../embeddings/oleObject22.bin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oleObject" Target="../embeddings/oleObject23.bin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oleObject" Target="../embeddings/oleObject24.bin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oleObject" Target="../embeddings/oleObject25.bin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oleObject" Target="../embeddings/oleObject26.bin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oleObject" Target="../embeddings/oleObject27.bin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oleObject" Target="../embeddings/oleObject28.bin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oleObject" Target="../embeddings/oleObject29.bin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oleObject" Target="../embeddings/oleObject30.bin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oleObject" Target="../embeddings/oleObject31.bin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oleObject" Target="../embeddings/oleObject32.bin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oleObject" Target="../embeddings/oleObject33.bin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oleObject" Target="../embeddings/oleObject34.bin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oleObject" Target="../embeddings/oleObject35.bin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oleObject" Target="../embeddings/oleObject36.bin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oleObject" Target="../embeddings/oleObject37.bin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oleObject" Target="../embeddings/oleObject38.bin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oleObject" Target="../embeddings/oleObject39.bin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oleObject" Target="../embeddings/oleObject40.bin"/><Relationship Id="rId1" Type="http://schemas.openxmlformats.org/officeDocument/2006/relationships/slideLayout" Target="../slideLayouts/slideLayout6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oleObject" Target="../embeddings/oleObject41.bin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oleObject" Target="../embeddings/oleObject42.bin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oleObject" Target="../embeddings/oleObject43.bin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oleObject" Target="../embeddings/oleObject44.bin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oleObject" Target="../embeddings/oleObject45.bin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oleObject" Target="../embeddings/oleObject46.bin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2.png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860332A6-25F5-46C8-B3CE-B96F973E8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1219200"/>
            <a:ext cx="7772400" cy="3429000"/>
          </a:xfrm>
        </p:spPr>
        <p:txBody>
          <a:bodyPr/>
          <a:lstStyle/>
          <a:p>
            <a: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Flight Instruments</a:t>
            </a:r>
            <a:endParaRPr lang="en-US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5AB05-8A95-4810-95DB-0CA4AE66A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2718"/>
            <a:ext cx="9144000" cy="842682"/>
          </a:xfrm>
        </p:spPr>
        <p:txBody>
          <a:bodyPr/>
          <a:lstStyle/>
          <a:p>
            <a:r>
              <a:rPr lang="en-US" dirty="0"/>
              <a:t>Flight Instruments: The Six-Pack + 1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3AAE4-C42D-4F91-BD92-7E882CBB4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1600"/>
            <a:ext cx="7848600" cy="4876807"/>
          </a:xfrm>
        </p:spPr>
        <p:txBody>
          <a:bodyPr>
            <a:noAutofit/>
          </a:bodyPr>
          <a:lstStyle/>
          <a:p>
            <a:r>
              <a:rPr lang="en-US" sz="2800" dirty="0"/>
              <a:t>Pilot-Static: Airspeed and Altitude</a:t>
            </a:r>
          </a:p>
          <a:p>
            <a:pPr lvl="1"/>
            <a:r>
              <a:rPr lang="en-US" sz="2800" dirty="0"/>
              <a:t>Airspeed Indicator</a:t>
            </a:r>
          </a:p>
          <a:p>
            <a:pPr lvl="1"/>
            <a:r>
              <a:rPr lang="en-US" sz="2800" dirty="0"/>
              <a:t>Vertical Speed Indicator</a:t>
            </a:r>
          </a:p>
          <a:p>
            <a:pPr lvl="1"/>
            <a:r>
              <a:rPr lang="en-US" sz="2800" dirty="0"/>
              <a:t>Altimeter</a:t>
            </a:r>
          </a:p>
          <a:p>
            <a:r>
              <a:rPr lang="en-US" sz="2800" dirty="0"/>
              <a:t>Gyroscopic: Heading, Bank, and Attitude</a:t>
            </a:r>
          </a:p>
          <a:p>
            <a:pPr lvl="1"/>
            <a:r>
              <a:rPr lang="en-US" sz="2800" dirty="0"/>
              <a:t>Turn Coordinator</a:t>
            </a:r>
          </a:p>
          <a:p>
            <a:pPr lvl="1"/>
            <a:r>
              <a:rPr lang="en-US" sz="2800" dirty="0"/>
              <a:t>Heading Indicator</a:t>
            </a:r>
          </a:p>
          <a:p>
            <a:pPr lvl="1"/>
            <a:r>
              <a:rPr lang="en-US" sz="2800" dirty="0"/>
              <a:t>Attitude Indicator</a:t>
            </a:r>
          </a:p>
          <a:p>
            <a:r>
              <a:rPr lang="en-US" sz="2800" dirty="0"/>
              <a:t>Magnetic Compass: Heading</a:t>
            </a:r>
          </a:p>
        </p:txBody>
      </p:sp>
    </p:spTree>
    <p:extLst>
      <p:ext uri="{BB962C8B-B14F-4D97-AF65-F5344CB8AC3E}">
        <p14:creationId xmlns:p14="http://schemas.microsoft.com/office/powerpoint/2010/main" val="2248451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7" name="Object 5">
            <a:extLst>
              <a:ext uri="{FF2B5EF4-FFF2-40B4-BE49-F238E27FC236}">
                <a16:creationId xmlns:a16="http://schemas.microsoft.com/office/drawing/2014/main" id="{D4F38442-E9D3-4465-8081-C300081D258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5670453"/>
              </p:ext>
            </p:extLst>
          </p:nvPr>
        </p:nvGraphicFramePr>
        <p:xfrm>
          <a:off x="0" y="457200"/>
          <a:ext cx="9144000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PhotoPaint.Image.10" r:id="rId2" imgW="9396825" imgH="6107937" progId="CorelPhotoPaint.Image.10">
                  <p:embed/>
                </p:oleObj>
              </mc:Choice>
              <mc:Fallback>
                <p:oleObj name="CorelPhotoPaint.Image.10" r:id="rId2" imgW="9396825" imgH="6107937" progId="CorelPhotoPaint.Image.10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57200"/>
                        <a:ext cx="9144000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11F633-DBF2-D978-597C-7624C5D636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6287"/>
            <a:ext cx="9144000" cy="5865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231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5AB05-8A95-4810-95DB-0CA4AE66A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452718"/>
            <a:ext cx="8125890" cy="842682"/>
          </a:xfrm>
        </p:spPr>
        <p:txBody>
          <a:bodyPr/>
          <a:lstStyle/>
          <a:p>
            <a:r>
              <a:rPr lang="en-US" sz="3200" dirty="0"/>
              <a:t>Flight Instruments: Engine 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3AAE4-C42D-4F91-BD92-7E882CBB4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1600"/>
            <a:ext cx="7848600" cy="4876807"/>
          </a:xfrm>
        </p:spPr>
        <p:txBody>
          <a:bodyPr>
            <a:noAutofit/>
          </a:bodyPr>
          <a:lstStyle/>
          <a:p>
            <a:r>
              <a:rPr lang="en-US" sz="2400" dirty="0"/>
              <a:t>Tachometer - RPMs</a:t>
            </a:r>
          </a:p>
          <a:p>
            <a:r>
              <a:rPr lang="en-US" sz="2400" dirty="0"/>
              <a:t>Oil</a:t>
            </a:r>
          </a:p>
          <a:p>
            <a:pPr lvl="1"/>
            <a:r>
              <a:rPr lang="en-US" sz="2400" dirty="0"/>
              <a:t>Oil temperature</a:t>
            </a:r>
          </a:p>
          <a:p>
            <a:pPr lvl="1"/>
            <a:r>
              <a:rPr lang="en-US" sz="2400" dirty="0"/>
              <a:t>Oil pressure</a:t>
            </a:r>
          </a:p>
          <a:p>
            <a:r>
              <a:rPr lang="en-US" sz="2400" dirty="0"/>
              <a:t>Fuel</a:t>
            </a:r>
          </a:p>
          <a:p>
            <a:pPr lvl="1"/>
            <a:r>
              <a:rPr lang="en-US" sz="2400" dirty="0"/>
              <a:t>Fuel quantity</a:t>
            </a:r>
          </a:p>
          <a:p>
            <a:pPr lvl="1"/>
            <a:r>
              <a:rPr lang="en-US" sz="2400" dirty="0"/>
              <a:t>Fuel pressure</a:t>
            </a:r>
          </a:p>
          <a:p>
            <a:r>
              <a:rPr lang="en-US" sz="2400" dirty="0"/>
              <a:t>Engine temperature</a:t>
            </a:r>
          </a:p>
          <a:p>
            <a:pPr lvl="1"/>
            <a:r>
              <a:rPr lang="en-US" sz="2400" dirty="0"/>
              <a:t>Cylinder head temperature</a:t>
            </a:r>
          </a:p>
          <a:p>
            <a:pPr lvl="1"/>
            <a:r>
              <a:rPr lang="en-US" sz="2400" dirty="0"/>
              <a:t>Exhaust gas temperature</a:t>
            </a:r>
          </a:p>
        </p:txBody>
      </p:sp>
    </p:spTree>
    <p:extLst>
      <p:ext uri="{BB962C8B-B14F-4D97-AF65-F5344CB8AC3E}">
        <p14:creationId xmlns:p14="http://schemas.microsoft.com/office/powerpoint/2010/main" val="3391557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860332A6-25F5-46C8-B3CE-B96F973E8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1219200"/>
            <a:ext cx="7772400" cy="3429000"/>
          </a:xfrm>
        </p:spPr>
        <p:txBody>
          <a:bodyPr/>
          <a:lstStyle/>
          <a:p>
            <a: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Pitot-Static</a:t>
            </a: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Instruments</a:t>
            </a:r>
            <a:endParaRPr lang="en-US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272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8" name="Object 4">
            <a:extLst>
              <a:ext uri="{FF2B5EF4-FFF2-40B4-BE49-F238E27FC236}">
                <a16:creationId xmlns:a16="http://schemas.microsoft.com/office/drawing/2014/main" id="{F92C978D-4D5C-4952-85C2-017D70F919F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8599721"/>
              </p:ext>
            </p:extLst>
          </p:nvPr>
        </p:nvGraphicFramePr>
        <p:xfrm>
          <a:off x="0" y="914400"/>
          <a:ext cx="9165114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47619" imgH="4571429" progId="MS_ClipArt_Gallery.2">
                  <p:embed/>
                </p:oleObj>
              </mc:Choice>
              <mc:Fallback>
                <p:oleObj name="Clip" r:id="rId2" imgW="7047619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14400"/>
                        <a:ext cx="9165114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920086-2FFC-4AF5-B88D-25324F73F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Pitot-Static Instruments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5E839C-4E0F-4CBF-97C0-0A13F62B4C7B}"/>
              </a:ext>
            </a:extLst>
          </p:cNvPr>
          <p:cNvSpPr txBox="1"/>
          <p:nvPr/>
        </p:nvSpPr>
        <p:spPr>
          <a:xfrm>
            <a:off x="609600" y="1981200"/>
            <a:ext cx="7543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rgbClr val="FFFF00"/>
                </a:solidFill>
              </a:rPr>
              <a:t>Airspeed Indicator (ASI)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dirty="0"/>
              <a:t>Altimeter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dirty="0"/>
              <a:t>Vertical Speed Indicator (VSI)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512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00" name="Object 4">
            <a:extLst>
              <a:ext uri="{FF2B5EF4-FFF2-40B4-BE49-F238E27FC236}">
                <a16:creationId xmlns:a16="http://schemas.microsoft.com/office/drawing/2014/main" id="{A7419438-4A75-4F45-8BEC-47C73EAB314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1460698"/>
              </p:ext>
            </p:extLst>
          </p:nvPr>
        </p:nvGraphicFramePr>
        <p:xfrm>
          <a:off x="20128" y="933141"/>
          <a:ext cx="9123871" cy="59248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128" y="933141"/>
                        <a:ext cx="9123871" cy="592485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0BB076AB-799E-4333-97D8-0C63762D2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0" y="0"/>
            <a:ext cx="9131060" cy="914400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Airspeed Indicator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2" name="Object 4">
            <a:extLst>
              <a:ext uri="{FF2B5EF4-FFF2-40B4-BE49-F238E27FC236}">
                <a16:creationId xmlns:a16="http://schemas.microsoft.com/office/drawing/2014/main" id="{88AB6530-D9E1-4373-A1CE-1FDBE00FCCB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2295935"/>
              </p:ext>
            </p:extLst>
          </p:nvPr>
        </p:nvGraphicFramePr>
        <p:xfrm>
          <a:off x="31630" y="990092"/>
          <a:ext cx="9036170" cy="58679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630" y="990092"/>
                        <a:ext cx="9036170" cy="58679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61D8236F-251F-4C0A-B0F6-7DE502109FA4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Airspeed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D70E1A-F31E-4C02-B858-8D96ADFEB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6287"/>
            <a:ext cx="9144000" cy="586542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CD09C33-E99A-4B4A-8967-3458335A695A}"/>
              </a:ext>
            </a:extLst>
          </p:cNvPr>
          <p:cNvSpPr/>
          <p:nvPr/>
        </p:nvSpPr>
        <p:spPr>
          <a:xfrm>
            <a:off x="152400" y="1219200"/>
            <a:ext cx="3124200" cy="27432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0157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4E31B-C2F1-455B-A6D2-9103F905A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452718"/>
            <a:ext cx="8125890" cy="690282"/>
          </a:xfrm>
        </p:spPr>
        <p:txBody>
          <a:bodyPr/>
          <a:lstStyle/>
          <a:p>
            <a:r>
              <a:rPr lang="en-US" dirty="0"/>
              <a:t>Definitions of Airspeeds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015BC-4EB5-47F7-AC8A-8063D126F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19200"/>
            <a:ext cx="7848600" cy="5029207"/>
          </a:xfrm>
        </p:spPr>
        <p:txBody>
          <a:bodyPr>
            <a:normAutofit/>
          </a:bodyPr>
          <a:lstStyle/>
          <a:p>
            <a:r>
              <a:rPr lang="en-US" sz="2400" dirty="0"/>
              <a:t>Indicated</a:t>
            </a:r>
          </a:p>
          <a:p>
            <a:pPr lvl="1"/>
            <a:r>
              <a:rPr lang="en-US" sz="2400" dirty="0"/>
              <a:t>The airspeed displayed on your airspeed indicator</a:t>
            </a:r>
          </a:p>
          <a:p>
            <a:r>
              <a:rPr lang="en-US" sz="2400" dirty="0"/>
              <a:t>Calibrated</a:t>
            </a:r>
          </a:p>
          <a:p>
            <a:pPr lvl="1"/>
            <a:r>
              <a:rPr lang="en-US" sz="2400" dirty="0"/>
              <a:t>Your indicated airspeed corrected for known instrument and positional errors</a:t>
            </a:r>
          </a:p>
          <a:p>
            <a:r>
              <a:rPr lang="en-US" sz="2400" dirty="0"/>
              <a:t>True</a:t>
            </a:r>
          </a:p>
          <a:p>
            <a:pPr lvl="1"/>
            <a:r>
              <a:rPr lang="en-US" sz="2400" dirty="0"/>
              <a:t>Speed of the aircraft relative to the air it is flying through</a:t>
            </a:r>
          </a:p>
          <a:p>
            <a:r>
              <a:rPr lang="en-US" sz="2400" dirty="0"/>
              <a:t>Ground Speed</a:t>
            </a:r>
          </a:p>
          <a:p>
            <a:pPr lvl="1"/>
            <a:r>
              <a:rPr lang="en-US" sz="2400" dirty="0"/>
              <a:t>Speed of the aircraft corrected for wind</a:t>
            </a:r>
          </a:p>
        </p:txBody>
      </p:sp>
    </p:spTree>
    <p:extLst>
      <p:ext uri="{BB962C8B-B14F-4D97-AF65-F5344CB8AC3E}">
        <p14:creationId xmlns:p14="http://schemas.microsoft.com/office/powerpoint/2010/main" val="3698967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6" name="Object 4">
            <a:extLst>
              <a:ext uri="{FF2B5EF4-FFF2-40B4-BE49-F238E27FC236}">
                <a16:creationId xmlns:a16="http://schemas.microsoft.com/office/drawing/2014/main" id="{7EEC4BA0-DC45-44EA-9892-F9614ACE22F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9145951"/>
              </p:ext>
            </p:extLst>
          </p:nvPr>
        </p:nvGraphicFramePr>
        <p:xfrm>
          <a:off x="34506" y="942477"/>
          <a:ext cx="9109494" cy="59155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506" y="942477"/>
                        <a:ext cx="9109494" cy="591552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F0743B16-44A7-423F-A493-1C052D11E50E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Airspeed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20" name="Object 4">
            <a:extLst>
              <a:ext uri="{FF2B5EF4-FFF2-40B4-BE49-F238E27FC236}">
                <a16:creationId xmlns:a16="http://schemas.microsoft.com/office/drawing/2014/main" id="{176C76AC-DE8F-4A68-8261-5C394E34959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765793"/>
              </p:ext>
            </p:extLst>
          </p:nvPr>
        </p:nvGraphicFramePr>
        <p:xfrm>
          <a:off x="15814" y="940610"/>
          <a:ext cx="9112369" cy="5917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4" y="940610"/>
                        <a:ext cx="9112369" cy="59173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876E204-7A9B-412C-A28F-6E56DB85B078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Airspeed Indicator</a:t>
            </a:r>
            <a:endParaRPr lang="en-US" sz="4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DC43ECF-63E8-409F-BD7B-CDD19FF89A63}"/>
              </a:ext>
            </a:extLst>
          </p:cNvPr>
          <p:cNvSpPr/>
          <p:nvPr/>
        </p:nvSpPr>
        <p:spPr>
          <a:xfrm>
            <a:off x="2438400" y="2590800"/>
            <a:ext cx="1600200" cy="838200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35616D-0FC7-4481-8FF8-3B528D009254}"/>
              </a:ext>
            </a:extLst>
          </p:cNvPr>
          <p:cNvSpPr/>
          <p:nvPr/>
        </p:nvSpPr>
        <p:spPr>
          <a:xfrm>
            <a:off x="1828800" y="3581400"/>
            <a:ext cx="2743200" cy="838200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F3EEC1B-F524-4AB3-82DA-274DA4BE0B41}"/>
              </a:ext>
            </a:extLst>
          </p:cNvPr>
          <p:cNvSpPr/>
          <p:nvPr/>
        </p:nvSpPr>
        <p:spPr>
          <a:xfrm>
            <a:off x="1828798" y="4800600"/>
            <a:ext cx="2133602" cy="838200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C658A7-EDF9-4B1E-AC49-3C66ABD9F3A9}"/>
              </a:ext>
            </a:extLst>
          </p:cNvPr>
          <p:cNvSpPr/>
          <p:nvPr/>
        </p:nvSpPr>
        <p:spPr>
          <a:xfrm>
            <a:off x="5105400" y="3657600"/>
            <a:ext cx="685800" cy="838200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D709307-2231-487B-B8C9-DDCF55F6235A}"/>
              </a:ext>
            </a:extLst>
          </p:cNvPr>
          <p:cNvSpPr/>
          <p:nvPr/>
        </p:nvSpPr>
        <p:spPr>
          <a:xfrm>
            <a:off x="4038600" y="2590800"/>
            <a:ext cx="4038600" cy="838200"/>
          </a:xfrm>
          <a:prstGeom prst="rect">
            <a:avLst/>
          </a:prstGeom>
          <a:solidFill>
            <a:schemeClr val="accent4">
              <a:lumMod val="60000"/>
              <a:lumOff val="40000"/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A2A5BF-ADF5-4008-A33C-F900786290EF}"/>
              </a:ext>
            </a:extLst>
          </p:cNvPr>
          <p:cNvSpPr/>
          <p:nvPr/>
        </p:nvSpPr>
        <p:spPr>
          <a:xfrm>
            <a:off x="8077200" y="2590800"/>
            <a:ext cx="800100" cy="838200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5" name="Object 5">
            <a:extLst>
              <a:ext uri="{FF2B5EF4-FFF2-40B4-BE49-F238E27FC236}">
                <a16:creationId xmlns:a16="http://schemas.microsoft.com/office/drawing/2014/main" id="{DD33BA03-3E76-4C2D-AA46-95E20528F5F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7814342"/>
              </p:ext>
            </p:extLst>
          </p:nvPr>
        </p:nvGraphicFramePr>
        <p:xfrm>
          <a:off x="0" y="914401"/>
          <a:ext cx="9144000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PhotoPaint.Image.10" r:id="rId2" imgW="9396825" imgH="6107937" progId="CorelPhotoPaint.Image.10">
                  <p:embed/>
                </p:oleObj>
              </mc:Choice>
              <mc:Fallback>
                <p:oleObj name="CorelPhotoPaint.Image.10" r:id="rId2" imgW="9396825" imgH="6107937" progId="CorelPhotoPaint.Image.10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14401"/>
                        <a:ext cx="9144000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6A60101B-D1D0-4D43-9A01-232A619BD4FD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Airspeed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920086-2FFC-4AF5-B88D-25324F73F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Pitot-Static Instruments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5E839C-4E0F-4CBF-97C0-0A13F62B4C7B}"/>
              </a:ext>
            </a:extLst>
          </p:cNvPr>
          <p:cNvSpPr txBox="1"/>
          <p:nvPr/>
        </p:nvSpPr>
        <p:spPr>
          <a:xfrm>
            <a:off x="609600" y="1981200"/>
            <a:ext cx="7543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dirty="0"/>
              <a:t>Airspeed Indicator (ASI)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rgbClr val="FFFF00"/>
                </a:solidFill>
              </a:rPr>
              <a:t>Altimeter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dirty="0"/>
              <a:t>Vertical Speed Indicator (VSI)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8772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51C2A99-5D79-4F1A-912C-B25170D6DC6E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 – Steam Gauge</a:t>
            </a:r>
            <a:endParaRPr lang="en-US" sz="4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A59EA4-1951-4C65-A340-B77B5CA5E0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857" y="1153238"/>
            <a:ext cx="5714286" cy="570476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51C2A99-5D79-4F1A-912C-B25170D6DC6E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 - Glass</a:t>
            </a:r>
            <a:endParaRPr lang="en-US" sz="4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E681E9-A15F-4231-946E-791DB5F1E1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5" y="1029687"/>
            <a:ext cx="9144000" cy="586542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29814A7-6571-4817-9ED1-076036926585}"/>
              </a:ext>
            </a:extLst>
          </p:cNvPr>
          <p:cNvSpPr/>
          <p:nvPr/>
        </p:nvSpPr>
        <p:spPr>
          <a:xfrm>
            <a:off x="5410200" y="1029687"/>
            <a:ext cx="2514600" cy="34290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0337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3" name="Object 5">
            <a:extLst>
              <a:ext uri="{FF2B5EF4-FFF2-40B4-BE49-F238E27FC236}">
                <a16:creationId xmlns:a16="http://schemas.microsoft.com/office/drawing/2014/main" id="{76A18EE0-CC7F-424C-B83A-0CE29DC0211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4378" y="1066800"/>
          <a:ext cx="9152731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12293" name="Object 5">
                        <a:extLst>
                          <a:ext uri="{FF2B5EF4-FFF2-40B4-BE49-F238E27FC236}">
                            <a16:creationId xmlns:a16="http://schemas.microsoft.com/office/drawing/2014/main" id="{76A18EE0-CC7F-424C-B83A-0CE29DC0211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4378" y="1066800"/>
                        <a:ext cx="9152731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E51C2A99-5D79-4F1A-912C-B25170D6DC6E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1140735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4" name="Object 4">
            <a:extLst>
              <a:ext uri="{FF2B5EF4-FFF2-40B4-BE49-F238E27FC236}">
                <a16:creationId xmlns:a16="http://schemas.microsoft.com/office/drawing/2014/main" id="{3732210C-29F6-4A1C-83D6-9677451E3E5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5486607"/>
              </p:ext>
            </p:extLst>
          </p:nvPr>
        </p:nvGraphicFramePr>
        <p:xfrm>
          <a:off x="-18692" y="990600"/>
          <a:ext cx="9152731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8692" y="990600"/>
                        <a:ext cx="9152731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itle 2">
            <a:extLst>
              <a:ext uri="{FF2B5EF4-FFF2-40B4-BE49-F238E27FC236}">
                <a16:creationId xmlns:a16="http://schemas.microsoft.com/office/drawing/2014/main" id="{0BC3DD6B-5459-43C1-8D56-7E3A6FDAA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57" y="7189"/>
            <a:ext cx="9131060" cy="914400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6" name="Object 4">
            <a:extLst>
              <a:ext uri="{FF2B5EF4-FFF2-40B4-BE49-F238E27FC236}">
                <a16:creationId xmlns:a16="http://schemas.microsoft.com/office/drawing/2014/main" id="{E548231D-1570-4464-BCA8-DB7F829EE43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42392113"/>
              </p:ext>
            </p:extLst>
          </p:nvPr>
        </p:nvGraphicFramePr>
        <p:xfrm>
          <a:off x="0" y="953576"/>
          <a:ext cx="9067800" cy="59044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19048" imgH="4571429" progId="MS_ClipArt_Gallery.2">
                  <p:embed/>
                </p:oleObj>
              </mc:Choice>
              <mc:Fallback>
                <p:oleObj name="Clip" r:id="rId2" imgW="7019048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53576"/>
                        <a:ext cx="9067800" cy="590442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B3A38589-9F3C-4384-A22E-1A55BD4B99BB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8" name="Object 4">
            <a:extLst>
              <a:ext uri="{FF2B5EF4-FFF2-40B4-BE49-F238E27FC236}">
                <a16:creationId xmlns:a16="http://schemas.microsoft.com/office/drawing/2014/main" id="{13F458D6-3D7C-44BF-97F8-383EAB22FC2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1720935"/>
              </p:ext>
            </p:extLst>
          </p:nvPr>
        </p:nvGraphicFramePr>
        <p:xfrm>
          <a:off x="47445" y="990600"/>
          <a:ext cx="9035388" cy="586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445" y="990600"/>
                        <a:ext cx="9035388" cy="586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FA9577F-6A5C-45C7-A5B0-78B4A6883D00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412" name="Object 4">
            <a:extLst>
              <a:ext uri="{FF2B5EF4-FFF2-40B4-BE49-F238E27FC236}">
                <a16:creationId xmlns:a16="http://schemas.microsoft.com/office/drawing/2014/main" id="{599CC941-E115-4F52-9564-FBE4B1822D8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8451982"/>
              </p:ext>
            </p:extLst>
          </p:nvPr>
        </p:nvGraphicFramePr>
        <p:xfrm>
          <a:off x="76199" y="990600"/>
          <a:ext cx="9056113" cy="586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6819048" imgH="4419048" progId="MS_ClipArt_Gallery.2">
                  <p:embed/>
                </p:oleObj>
              </mc:Choice>
              <mc:Fallback>
                <p:oleObj name="Clip" r:id="rId2" imgW="6819048" imgH="4419048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199" y="990600"/>
                        <a:ext cx="9056113" cy="586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52EEB5A0-533C-4A4F-9581-3BCE037C68FD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436" name="Object 4">
            <a:extLst>
              <a:ext uri="{FF2B5EF4-FFF2-40B4-BE49-F238E27FC236}">
                <a16:creationId xmlns:a16="http://schemas.microsoft.com/office/drawing/2014/main" id="{AC7084EC-B755-4469-95B7-2EC43D674E0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19245007"/>
              </p:ext>
            </p:extLst>
          </p:nvPr>
        </p:nvGraphicFramePr>
        <p:xfrm>
          <a:off x="0" y="921841"/>
          <a:ext cx="9141272" cy="59361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21841"/>
                        <a:ext cx="9141272" cy="593615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C5783506-1E7B-41B2-BCBD-8E05FE2E348A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4" name="Object 4">
            <a:extLst>
              <a:ext uri="{FF2B5EF4-FFF2-40B4-BE49-F238E27FC236}">
                <a16:creationId xmlns:a16="http://schemas.microsoft.com/office/drawing/2014/main" id="{1A06B9CB-C258-4C85-B119-1929DC2EAF5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8968851"/>
              </p:ext>
            </p:extLst>
          </p:nvPr>
        </p:nvGraphicFramePr>
        <p:xfrm>
          <a:off x="15814" y="906103"/>
          <a:ext cx="9112370" cy="59173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4" y="906103"/>
                        <a:ext cx="9112370" cy="59173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B37C4C98-35B3-4A17-94B8-8236A92045D2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4" name="Object 4">
            <a:extLst>
              <a:ext uri="{FF2B5EF4-FFF2-40B4-BE49-F238E27FC236}">
                <a16:creationId xmlns:a16="http://schemas.microsoft.com/office/drawing/2014/main" id="{1A06B9CB-C258-4C85-B119-1929DC2EAF5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5814" y="906103"/>
          <a:ext cx="9112370" cy="59173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20484" name="Object 4">
                        <a:extLst>
                          <a:ext uri="{FF2B5EF4-FFF2-40B4-BE49-F238E27FC236}">
                            <a16:creationId xmlns:a16="http://schemas.microsoft.com/office/drawing/2014/main" id="{1A06B9CB-C258-4C85-B119-1929DC2EAF5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4" y="906103"/>
                        <a:ext cx="9112370" cy="59173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B37C4C98-35B3-4A17-94B8-8236A92045D2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5BE5C9-12AF-4F40-B99D-29EA697B09DF}"/>
              </a:ext>
            </a:extLst>
          </p:cNvPr>
          <p:cNvSpPr txBox="1"/>
          <p:nvPr/>
        </p:nvSpPr>
        <p:spPr>
          <a:xfrm>
            <a:off x="4572000" y="4495800"/>
            <a:ext cx="3048000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High to Low –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LOOK OUT BELOW</a:t>
            </a:r>
          </a:p>
        </p:txBody>
      </p:sp>
    </p:spTree>
    <p:extLst>
      <p:ext uri="{BB962C8B-B14F-4D97-AF65-F5344CB8AC3E}">
        <p14:creationId xmlns:p14="http://schemas.microsoft.com/office/powerpoint/2010/main" val="40706788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80" name="Object 4">
            <a:extLst>
              <a:ext uri="{FF2B5EF4-FFF2-40B4-BE49-F238E27FC236}">
                <a16:creationId xmlns:a16="http://schemas.microsoft.com/office/drawing/2014/main" id="{72E6636F-5C91-4B77-B88A-42FA86A6DE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4214119"/>
              </p:ext>
            </p:extLst>
          </p:nvPr>
        </p:nvGraphicFramePr>
        <p:xfrm>
          <a:off x="15814" y="940610"/>
          <a:ext cx="9112369" cy="5917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4" y="940610"/>
                        <a:ext cx="9112369" cy="59173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D3DBF8B9-2647-44E6-9B51-2832C81C1FB6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80" name="Object 4">
            <a:extLst>
              <a:ext uri="{FF2B5EF4-FFF2-40B4-BE49-F238E27FC236}">
                <a16:creationId xmlns:a16="http://schemas.microsoft.com/office/drawing/2014/main" id="{72E6636F-5C91-4B77-B88A-42FA86A6DE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872428"/>
              </p:ext>
            </p:extLst>
          </p:nvPr>
        </p:nvGraphicFramePr>
        <p:xfrm>
          <a:off x="15815" y="910005"/>
          <a:ext cx="9144000" cy="59379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24580" name="Object 4">
                        <a:extLst>
                          <a:ext uri="{FF2B5EF4-FFF2-40B4-BE49-F238E27FC236}">
                            <a16:creationId xmlns:a16="http://schemas.microsoft.com/office/drawing/2014/main" id="{72E6636F-5C91-4B77-B88A-42FA86A6DEC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5" y="910005"/>
                        <a:ext cx="9144000" cy="593793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D3DBF8B9-2647-44E6-9B51-2832C81C1FB6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726BE1-3D19-4A03-A7A9-D7E2A1F2FEE8}"/>
              </a:ext>
            </a:extLst>
          </p:cNvPr>
          <p:cNvSpPr txBox="1"/>
          <p:nvPr/>
        </p:nvSpPr>
        <p:spPr>
          <a:xfrm>
            <a:off x="3124200" y="5029200"/>
            <a:ext cx="3048000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Hot to Cold </a:t>
            </a:r>
            <a:r>
              <a:rPr lang="en-US" i="1" dirty="0">
                <a:solidFill>
                  <a:schemeClr val="bg1"/>
                </a:solidFill>
              </a:rPr>
              <a:t>–</a:t>
            </a:r>
          </a:p>
          <a:p>
            <a:endParaRPr lang="en-US" i="1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LOOK OUT BELOW</a:t>
            </a:r>
          </a:p>
        </p:txBody>
      </p:sp>
    </p:spTree>
    <p:extLst>
      <p:ext uri="{BB962C8B-B14F-4D97-AF65-F5344CB8AC3E}">
        <p14:creationId xmlns:p14="http://schemas.microsoft.com/office/powerpoint/2010/main" val="13632091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4" name="Object 4">
            <a:extLst>
              <a:ext uri="{FF2B5EF4-FFF2-40B4-BE49-F238E27FC236}">
                <a16:creationId xmlns:a16="http://schemas.microsoft.com/office/drawing/2014/main" id="{8DD118FB-9855-470D-9BEB-03DD5B6A7E8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2317926"/>
              </p:ext>
            </p:extLst>
          </p:nvPr>
        </p:nvGraphicFramePr>
        <p:xfrm>
          <a:off x="31629" y="958861"/>
          <a:ext cx="9096555" cy="58991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47619" imgH="4571429" progId="MS_ClipArt_Gallery.2">
                  <p:embed/>
                </p:oleObj>
              </mc:Choice>
              <mc:Fallback>
                <p:oleObj name="Clip" r:id="rId2" imgW="7047619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629" y="958861"/>
                        <a:ext cx="9096555" cy="589913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11DEB817-7C88-4898-9848-8D809054A052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676" name="Object 4">
            <a:extLst>
              <a:ext uri="{FF2B5EF4-FFF2-40B4-BE49-F238E27FC236}">
                <a16:creationId xmlns:a16="http://schemas.microsoft.com/office/drawing/2014/main" id="{0E0E5F67-D668-4E70-B582-91237C8C202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5399596"/>
              </p:ext>
            </p:extLst>
          </p:nvPr>
        </p:nvGraphicFramePr>
        <p:xfrm>
          <a:off x="-76201" y="880857"/>
          <a:ext cx="9204385" cy="59771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76201" y="880857"/>
                        <a:ext cx="9204385" cy="597714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E1478F3C-6C0C-4AFF-A3BA-FD8512680404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Altimeter</a:t>
            </a:r>
            <a:endParaRPr lang="en-US" sz="44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E920086-2FFC-4AF5-B88D-25324F73F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Pitot-Static Instruments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5E839C-4E0F-4CBF-97C0-0A13F62B4C7B}"/>
              </a:ext>
            </a:extLst>
          </p:cNvPr>
          <p:cNvSpPr txBox="1"/>
          <p:nvPr/>
        </p:nvSpPr>
        <p:spPr>
          <a:xfrm>
            <a:off x="609600" y="1981200"/>
            <a:ext cx="7543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dirty="0"/>
              <a:t>Airspeed Indicator (ASI)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dirty="0"/>
              <a:t>Altimeter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rgbClr val="FFFF00"/>
                </a:solidFill>
              </a:rPr>
              <a:t>Vertical Speed Indicator (VSI)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5207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4" name="Object 4">
            <a:extLst>
              <a:ext uri="{FF2B5EF4-FFF2-40B4-BE49-F238E27FC236}">
                <a16:creationId xmlns:a16="http://schemas.microsoft.com/office/drawing/2014/main" id="{21038423-771E-4558-ADB3-DF4C208AD92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853860"/>
              </p:ext>
            </p:extLst>
          </p:nvPr>
        </p:nvGraphicFramePr>
        <p:xfrm>
          <a:off x="15814" y="930339"/>
          <a:ext cx="9128185" cy="5927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4" y="930339"/>
                        <a:ext cx="9128185" cy="592766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960FF19D-1DF4-43A7-836C-726CD958D21C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VSI – Steam Gauge</a:t>
            </a:r>
            <a:endParaRPr lang="en-US" sz="44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60FF19D-1DF4-43A7-836C-726CD958D21C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VSI - Glass</a:t>
            </a:r>
            <a:endParaRPr lang="en-US" sz="4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475F59-2737-4F29-9D57-E58513D68F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5" y="1029687"/>
            <a:ext cx="9144000" cy="586542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977CCFD-9392-4A3B-9AF6-1A6909A896BB}"/>
              </a:ext>
            </a:extLst>
          </p:cNvPr>
          <p:cNvSpPr/>
          <p:nvPr/>
        </p:nvSpPr>
        <p:spPr>
          <a:xfrm>
            <a:off x="5486400" y="1600200"/>
            <a:ext cx="3641785" cy="28194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5306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50" name="Object 6">
            <a:extLst>
              <a:ext uri="{FF2B5EF4-FFF2-40B4-BE49-F238E27FC236}">
                <a16:creationId xmlns:a16="http://schemas.microsoft.com/office/drawing/2014/main" id="{E76D47C7-17ED-4100-8663-AE2CDC39363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6778226"/>
              </p:ext>
            </p:extLst>
          </p:nvPr>
        </p:nvGraphicFramePr>
        <p:xfrm>
          <a:off x="-1438" y="921841"/>
          <a:ext cx="9141272" cy="59361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PhotoPaint.Image.7" r:id="rId2" imgW="7038095" imgH="4571429" progId="CorelPhotoPaint.Image.7">
                  <p:embed/>
                </p:oleObj>
              </mc:Choice>
              <mc:Fallback>
                <p:oleObj name="CorelPhotoPaint.Image.7" r:id="rId2" imgW="7038095" imgH="4571429" progId="CorelPhotoPaint.Image.7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438" y="921841"/>
                        <a:ext cx="9141272" cy="593615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9D013C34-3AF9-440E-8C19-A7E48E1E1380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Vertical Speed Indicator (VSI)</a:t>
            </a:r>
            <a:endParaRPr lang="en-US" sz="44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72" name="Object 4">
            <a:extLst>
              <a:ext uri="{FF2B5EF4-FFF2-40B4-BE49-F238E27FC236}">
                <a16:creationId xmlns:a16="http://schemas.microsoft.com/office/drawing/2014/main" id="{F574C997-1368-4297-80D8-4A86362D0E6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412703"/>
              </p:ext>
            </p:extLst>
          </p:nvPr>
        </p:nvGraphicFramePr>
        <p:xfrm>
          <a:off x="21565" y="944344"/>
          <a:ext cx="9106619" cy="59136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565" y="944344"/>
                        <a:ext cx="9106619" cy="59136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0551D22F-35A4-44B2-87F9-A751033005DF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Vertical Speed Indicator (VSI)</a:t>
            </a:r>
            <a:endParaRPr lang="en-US" sz="44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3A4DDA-66BB-477E-BE0C-EE3AF57FCC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36" y="685800"/>
            <a:ext cx="7371655" cy="6172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0ECB48-B0EE-4FE9-B78D-EE76AE7BB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9050"/>
            <a:ext cx="9067800" cy="1400530"/>
          </a:xfrm>
        </p:spPr>
        <p:txBody>
          <a:bodyPr/>
          <a:lstStyle/>
          <a:p>
            <a:r>
              <a:rPr lang="en-US" sz="2400" dirty="0"/>
              <a:t>Failure Modes of Pilot-Static Instruments</a:t>
            </a:r>
          </a:p>
        </p:txBody>
      </p:sp>
    </p:spTree>
    <p:extLst>
      <p:ext uri="{BB962C8B-B14F-4D97-AF65-F5344CB8AC3E}">
        <p14:creationId xmlns:p14="http://schemas.microsoft.com/office/powerpoint/2010/main" val="30355918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860332A6-25F5-46C8-B3CE-B96F973E8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1143000"/>
            <a:ext cx="8686800" cy="1295400"/>
          </a:xfrm>
        </p:spPr>
        <p:txBody>
          <a:bodyPr/>
          <a:lstStyle/>
          <a:p>
            <a:r>
              <a:rPr lang="en-US" altLang="en-US" sz="5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Gyroscopic Instruments</a:t>
            </a:r>
            <a: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:</a:t>
            </a: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US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E9853C-1F1C-42BB-9C47-5DD7AD7F2EF4}"/>
              </a:ext>
            </a:extLst>
          </p:cNvPr>
          <p:cNvSpPr txBox="1"/>
          <p:nvPr/>
        </p:nvSpPr>
        <p:spPr>
          <a:xfrm>
            <a:off x="228600" y="3276600"/>
            <a:ext cx="84582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Heading Indicator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Turn Coordinator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56311956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7894" name="Object 6">
            <a:extLst>
              <a:ext uri="{FF2B5EF4-FFF2-40B4-BE49-F238E27FC236}">
                <a16:creationId xmlns:a16="http://schemas.microsoft.com/office/drawing/2014/main" id="{27400CAA-6187-41E4-B7D9-12673613A7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46787722"/>
              </p:ext>
            </p:extLst>
          </p:nvPr>
        </p:nvGraphicFramePr>
        <p:xfrm>
          <a:off x="-1" y="940610"/>
          <a:ext cx="9112369" cy="5917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" y="940610"/>
                        <a:ext cx="9112369" cy="59173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79D17374-53C2-4403-9AD2-C44583749195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Gyroscope Principles</a:t>
            </a:r>
            <a:endParaRPr lang="en-US" sz="4400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64" name="Object 4">
            <a:extLst>
              <a:ext uri="{FF2B5EF4-FFF2-40B4-BE49-F238E27FC236}">
                <a16:creationId xmlns:a16="http://schemas.microsoft.com/office/drawing/2014/main" id="{0BBC247A-A46A-4CB6-9796-24AE4085984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39384715"/>
              </p:ext>
            </p:extLst>
          </p:nvPr>
        </p:nvGraphicFramePr>
        <p:xfrm>
          <a:off x="15814" y="940610"/>
          <a:ext cx="9112369" cy="5917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4" y="940610"/>
                        <a:ext cx="9112369" cy="59173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85648593-FDF8-43EC-8F4F-0A0A7BDCA4CF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Gyroscope Principles</a:t>
            </a:r>
            <a:endParaRPr lang="en-US" sz="4400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988" name="Object 4">
            <a:extLst>
              <a:ext uri="{FF2B5EF4-FFF2-40B4-BE49-F238E27FC236}">
                <a16:creationId xmlns:a16="http://schemas.microsoft.com/office/drawing/2014/main" id="{2A9E588D-387C-4238-8221-6312FA0D399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6126325"/>
              </p:ext>
            </p:extLst>
          </p:nvPr>
        </p:nvGraphicFramePr>
        <p:xfrm>
          <a:off x="35943" y="945682"/>
          <a:ext cx="9092242" cy="59123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28571" imgH="4571429" progId="MS_ClipArt_Gallery.2">
                  <p:embed/>
                </p:oleObj>
              </mc:Choice>
              <mc:Fallback>
                <p:oleObj name="Clip" r:id="rId2" imgW="7028571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943" y="945682"/>
                        <a:ext cx="9092242" cy="591231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BAF37BED-2267-4B5B-B68D-6C00888DDB4B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Gyroscope Principles</a:t>
            </a:r>
            <a:endParaRPr lang="en-US" sz="4400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860332A6-25F5-46C8-B3CE-B96F973E8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1143000"/>
            <a:ext cx="8686800" cy="1295400"/>
          </a:xfrm>
        </p:spPr>
        <p:txBody>
          <a:bodyPr/>
          <a:lstStyle/>
          <a:p>
            <a:r>
              <a:rPr lang="en-US" altLang="en-US" sz="5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Gyroscopic Instruments</a:t>
            </a:r>
            <a: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:</a:t>
            </a: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US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E9853C-1F1C-42BB-9C47-5DD7AD7F2EF4}"/>
              </a:ext>
            </a:extLst>
          </p:cNvPr>
          <p:cNvSpPr txBox="1"/>
          <p:nvPr/>
        </p:nvSpPr>
        <p:spPr>
          <a:xfrm>
            <a:off x="228600" y="3276600"/>
            <a:ext cx="84582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b="1" dirty="0">
                <a:solidFill>
                  <a:srgbClr val="FFFF00"/>
                </a:solidFill>
              </a:rPr>
              <a:t>Attitude Indicator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Heading Indicator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Turn Coordinator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74741373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820" name="Object 4">
            <a:extLst>
              <a:ext uri="{FF2B5EF4-FFF2-40B4-BE49-F238E27FC236}">
                <a16:creationId xmlns:a16="http://schemas.microsoft.com/office/drawing/2014/main" id="{FCDF5C1A-5BB1-404B-B05E-2E2E9D5A449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7496159"/>
              </p:ext>
            </p:extLst>
          </p:nvPr>
        </p:nvGraphicFramePr>
        <p:xfrm>
          <a:off x="15814" y="979822"/>
          <a:ext cx="9051985" cy="58781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4" y="979822"/>
                        <a:ext cx="9051985" cy="587817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9A2CBFF0-4951-4664-9658-73389B50AD68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Indicator: Steam Gauge</a:t>
            </a:r>
            <a:endParaRPr lang="en-US" sz="4400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2CBFF0-4951-4664-9658-73389B50AD68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Indicator: Glass</a:t>
            </a:r>
            <a:endParaRPr lang="en-US" sz="4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276A45-118D-4462-9BCF-8EA6480394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5" y="1029687"/>
            <a:ext cx="9144000" cy="586542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D89738F-3178-45A8-AFEA-A23B259808BC}"/>
              </a:ext>
            </a:extLst>
          </p:cNvPr>
          <p:cNvSpPr/>
          <p:nvPr/>
        </p:nvSpPr>
        <p:spPr>
          <a:xfrm>
            <a:off x="2819400" y="1524000"/>
            <a:ext cx="3048000" cy="26670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88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4" name="Object 4">
            <a:extLst>
              <a:ext uri="{FF2B5EF4-FFF2-40B4-BE49-F238E27FC236}">
                <a16:creationId xmlns:a16="http://schemas.microsoft.com/office/drawing/2014/main" id="{5B12CAFE-7890-4B35-9A50-FF0648659CD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7700285"/>
              </p:ext>
            </p:extLst>
          </p:nvPr>
        </p:nvGraphicFramePr>
        <p:xfrm>
          <a:off x="34506" y="928100"/>
          <a:ext cx="9109494" cy="59155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506" y="928100"/>
                        <a:ext cx="9109494" cy="591552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EE6A1BCF-3E73-4600-9F12-8396E9C9A0A6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868" name="Object 4">
            <a:extLst>
              <a:ext uri="{FF2B5EF4-FFF2-40B4-BE49-F238E27FC236}">
                <a16:creationId xmlns:a16="http://schemas.microsoft.com/office/drawing/2014/main" id="{162ED827-B28C-4A3A-A307-2D518F81B32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5550403"/>
              </p:ext>
            </p:extLst>
          </p:nvPr>
        </p:nvGraphicFramePr>
        <p:xfrm>
          <a:off x="34506" y="920911"/>
          <a:ext cx="9109494" cy="59155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506" y="920911"/>
                        <a:ext cx="9109494" cy="591552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77DC38A4-6B7D-4446-88BC-5415E6180260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916" name="Object 4">
            <a:extLst>
              <a:ext uri="{FF2B5EF4-FFF2-40B4-BE49-F238E27FC236}">
                <a16:creationId xmlns:a16="http://schemas.microsoft.com/office/drawing/2014/main" id="{8784D9C7-D244-409B-9225-BDB738BFD99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9206450"/>
              </p:ext>
            </p:extLst>
          </p:nvPr>
        </p:nvGraphicFramePr>
        <p:xfrm>
          <a:off x="-11503" y="914400"/>
          <a:ext cx="9140349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28571" imgH="4571429" progId="MS_ClipArt_Gallery.2">
                  <p:embed/>
                </p:oleObj>
              </mc:Choice>
              <mc:Fallback>
                <p:oleObj name="Clip" r:id="rId2" imgW="7028571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1503" y="914400"/>
                        <a:ext cx="9140349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C9F7420C-5DF4-4FC0-A649-F5221555CCED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9940" name="Object 4">
            <a:extLst>
              <a:ext uri="{FF2B5EF4-FFF2-40B4-BE49-F238E27FC236}">
                <a16:creationId xmlns:a16="http://schemas.microsoft.com/office/drawing/2014/main" id="{D6850E07-0CFC-448A-BDCE-5E451C673F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67755217"/>
              </p:ext>
            </p:extLst>
          </p:nvPr>
        </p:nvGraphicFramePr>
        <p:xfrm>
          <a:off x="0" y="914400"/>
          <a:ext cx="9137536" cy="59177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57143" imgH="4571429" progId="MS_ClipArt_Gallery.2">
                  <p:embed/>
                </p:oleObj>
              </mc:Choice>
              <mc:Fallback>
                <p:oleObj name="Clip" r:id="rId2" imgW="7057143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14400"/>
                        <a:ext cx="9137536" cy="591772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FC878DAF-E9D9-4305-BAA0-CA3F5BF9D76E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2" name="Object 4">
            <a:extLst>
              <a:ext uri="{FF2B5EF4-FFF2-40B4-BE49-F238E27FC236}">
                <a16:creationId xmlns:a16="http://schemas.microsoft.com/office/drawing/2014/main" id="{CA4280D0-4593-4349-AB8B-28D88FEE757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9199736"/>
              </p:ext>
            </p:extLst>
          </p:nvPr>
        </p:nvGraphicFramePr>
        <p:xfrm>
          <a:off x="8626" y="893394"/>
          <a:ext cx="9135374" cy="59646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00000" imgH="4571429" progId="MS_ClipArt_Gallery.2">
                  <p:embed/>
                </p:oleObj>
              </mc:Choice>
              <mc:Fallback>
                <p:oleObj name="Clip" r:id="rId2" imgW="7000000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26" y="893394"/>
                        <a:ext cx="9135374" cy="596460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F4AAE730-B651-4EC1-A7B5-2E3EF9923F23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4036" name="Object 4">
            <a:extLst>
              <a:ext uri="{FF2B5EF4-FFF2-40B4-BE49-F238E27FC236}">
                <a16:creationId xmlns:a16="http://schemas.microsoft.com/office/drawing/2014/main" id="{504D23FE-BB90-4AAE-BEB1-5DB08A27FA2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6734350"/>
              </p:ext>
            </p:extLst>
          </p:nvPr>
        </p:nvGraphicFramePr>
        <p:xfrm>
          <a:off x="0" y="920069"/>
          <a:ext cx="9144000" cy="59379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20069"/>
                        <a:ext cx="9144000" cy="593793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6FCC5226-2A36-4F9F-A93A-1953EB9E0FF6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Attitude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860332A6-25F5-46C8-B3CE-B96F973E8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1143000"/>
            <a:ext cx="8686800" cy="1295400"/>
          </a:xfrm>
        </p:spPr>
        <p:txBody>
          <a:bodyPr/>
          <a:lstStyle/>
          <a:p>
            <a:r>
              <a:rPr lang="en-US" altLang="en-US" sz="5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Gyroscopic Instruments</a:t>
            </a:r>
            <a: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:</a:t>
            </a: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US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E9853C-1F1C-42BB-9C47-5DD7AD7F2EF4}"/>
              </a:ext>
            </a:extLst>
          </p:cNvPr>
          <p:cNvSpPr txBox="1"/>
          <p:nvPr/>
        </p:nvSpPr>
        <p:spPr>
          <a:xfrm>
            <a:off x="457200" y="3200400"/>
            <a:ext cx="84582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Attitude Indicator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b="1" dirty="0">
                <a:solidFill>
                  <a:srgbClr val="FFFF00"/>
                </a:solidFill>
              </a:rPr>
              <a:t>Heading Indicator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Turn Coordinator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03255134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5061" name="Object 5">
            <a:extLst>
              <a:ext uri="{FF2B5EF4-FFF2-40B4-BE49-F238E27FC236}">
                <a16:creationId xmlns:a16="http://schemas.microsoft.com/office/drawing/2014/main" id="{69A8D4EE-C20E-40AC-A885-30D63AF68C5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5729497"/>
              </p:ext>
            </p:extLst>
          </p:nvPr>
        </p:nvGraphicFramePr>
        <p:xfrm>
          <a:off x="0" y="920069"/>
          <a:ext cx="9144000" cy="59379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20069"/>
                        <a:ext cx="9144000" cy="593793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4999B970-4A85-4726-8315-50D902447475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4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Heading Indicator – Steam Gauge</a:t>
            </a:r>
            <a:endParaRPr lang="en-US" sz="4000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999B970-4A85-4726-8315-50D902447475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4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Heading Indicator – Glass</a:t>
            </a:r>
            <a:endParaRPr lang="en-US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0457BC-A9B5-41D4-B6C4-275BD49A4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5" y="1029687"/>
            <a:ext cx="9144000" cy="586542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02D7139-0F6F-4892-8519-BFB6958DF9FA}"/>
              </a:ext>
            </a:extLst>
          </p:cNvPr>
          <p:cNvSpPr/>
          <p:nvPr/>
        </p:nvSpPr>
        <p:spPr>
          <a:xfrm>
            <a:off x="3048000" y="3810000"/>
            <a:ext cx="2362200" cy="22860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5315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251" name="Object 3">
            <a:extLst>
              <a:ext uri="{FF2B5EF4-FFF2-40B4-BE49-F238E27FC236}">
                <a16:creationId xmlns:a16="http://schemas.microsoft.com/office/drawing/2014/main" id="{30DE4B29-E567-4F03-94EA-BC3FBE4817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25346407"/>
              </p:ext>
            </p:extLst>
          </p:nvPr>
        </p:nvGraphicFramePr>
        <p:xfrm>
          <a:off x="18690" y="932207"/>
          <a:ext cx="9125309" cy="59257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690" y="932207"/>
                        <a:ext cx="9125309" cy="592579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425E72A7-2C76-4ED7-84F2-C580F8D9C4EB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Heading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275" name="Object 3">
            <a:extLst>
              <a:ext uri="{FF2B5EF4-FFF2-40B4-BE49-F238E27FC236}">
                <a16:creationId xmlns:a16="http://schemas.microsoft.com/office/drawing/2014/main" id="{46274EDC-84F1-4478-8E07-A619D505C0C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0753244"/>
              </p:ext>
            </p:extLst>
          </p:nvPr>
        </p:nvGraphicFramePr>
        <p:xfrm>
          <a:off x="15094" y="921840"/>
          <a:ext cx="9128906" cy="59361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28571" imgH="4571429" progId="MS_ClipArt_Gallery.2">
                  <p:embed/>
                </p:oleObj>
              </mc:Choice>
              <mc:Fallback>
                <p:oleObj name="Clip" r:id="rId2" imgW="7028571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094" y="921840"/>
                        <a:ext cx="9128906" cy="593615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19D5FCA1-58A6-4B89-9A4F-57DB037AA8B0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Heading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5300" name="Object 4">
            <a:extLst>
              <a:ext uri="{FF2B5EF4-FFF2-40B4-BE49-F238E27FC236}">
                <a16:creationId xmlns:a16="http://schemas.microsoft.com/office/drawing/2014/main" id="{212DB05A-9AD6-4DF5-AC7C-0ECDD1E255E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4897969"/>
              </p:ext>
            </p:extLst>
          </p:nvPr>
        </p:nvGraphicFramePr>
        <p:xfrm>
          <a:off x="0" y="940280"/>
          <a:ext cx="9144000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PhotoPaint.Image.10" r:id="rId2" imgW="9396825" imgH="6107937" progId="CorelPhotoPaint.Image.10">
                  <p:embed/>
                </p:oleObj>
              </mc:Choice>
              <mc:Fallback>
                <p:oleObj name="CorelPhotoPaint.Image.10" r:id="rId2" imgW="9396825" imgH="6107937" progId="CorelPhotoPaint.Image.10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40280"/>
                        <a:ext cx="9144000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C20AD2F7-A8C3-4BAF-88BD-EF21EF25C122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Heading Indicator</a:t>
            </a:r>
            <a:endParaRPr lang="en-US" sz="4400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20AD2F7-A8C3-4BAF-88BD-EF21EF25C122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Gyroscopic Precession of HI</a:t>
            </a:r>
            <a:endParaRPr lang="en-US" sz="4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625ACC-B7F4-4D41-8F24-3CED5848C4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" y="1556663"/>
            <a:ext cx="9052560" cy="522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41287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860332A6-25F5-46C8-B3CE-B96F973E8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1143000"/>
            <a:ext cx="8686800" cy="1295400"/>
          </a:xfrm>
        </p:spPr>
        <p:txBody>
          <a:bodyPr/>
          <a:lstStyle/>
          <a:p>
            <a:r>
              <a:rPr lang="en-US" altLang="en-US" sz="5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Gyroscopic Instruments</a:t>
            </a:r>
            <a: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:</a:t>
            </a: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US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E9853C-1F1C-42BB-9C47-5DD7AD7F2EF4}"/>
              </a:ext>
            </a:extLst>
          </p:cNvPr>
          <p:cNvSpPr txBox="1"/>
          <p:nvPr/>
        </p:nvSpPr>
        <p:spPr>
          <a:xfrm>
            <a:off x="457200" y="3200400"/>
            <a:ext cx="84582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Attitude Indicator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Heading Indicator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en-US" sz="4400" b="1" dirty="0">
                <a:solidFill>
                  <a:srgbClr val="FFFF00"/>
                </a:solidFill>
              </a:rPr>
              <a:t>Turn Coordinator</a:t>
            </a:r>
            <a:endParaRPr lang="en-US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00650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6323" name="Object 3">
            <a:extLst>
              <a:ext uri="{FF2B5EF4-FFF2-40B4-BE49-F238E27FC236}">
                <a16:creationId xmlns:a16="http://schemas.microsoft.com/office/drawing/2014/main" id="{C2416E90-4DDB-4970-9E62-7CD7ABEC493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6164726"/>
              </p:ext>
            </p:extLst>
          </p:nvPr>
        </p:nvGraphicFramePr>
        <p:xfrm>
          <a:off x="0" y="920069"/>
          <a:ext cx="9144000" cy="59379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20069"/>
                        <a:ext cx="9144000" cy="593793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90825B47-A1AF-493D-BEA1-87207D4BAE20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Turn Coordinator: Steam Gauge</a:t>
            </a:r>
            <a:endParaRPr lang="en-US" sz="4400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825B47-A1AF-493D-BEA1-87207D4BAE20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Turn Coordinator: Glass</a:t>
            </a:r>
            <a:endParaRPr lang="en-US" sz="4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7E3EA9-FD0B-4DE9-999A-6E877F3584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815" y="1028961"/>
            <a:ext cx="9144000" cy="586435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49E93A6-B890-4C27-88DC-11A6D7F6E9D6}"/>
              </a:ext>
            </a:extLst>
          </p:cNvPr>
          <p:cNvSpPr/>
          <p:nvPr/>
        </p:nvSpPr>
        <p:spPr>
          <a:xfrm>
            <a:off x="2819400" y="1219200"/>
            <a:ext cx="2895600" cy="28194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60204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347" name="Object 3">
            <a:extLst>
              <a:ext uri="{FF2B5EF4-FFF2-40B4-BE49-F238E27FC236}">
                <a16:creationId xmlns:a16="http://schemas.microsoft.com/office/drawing/2014/main" id="{0326FEDB-67E3-4A9B-BAD5-0353FAAACD5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1224896"/>
              </p:ext>
            </p:extLst>
          </p:nvPr>
        </p:nvGraphicFramePr>
        <p:xfrm>
          <a:off x="76200" y="969552"/>
          <a:ext cx="9067800" cy="58884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" y="969552"/>
                        <a:ext cx="9067800" cy="58884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69BA8578-83D7-4DC8-A06A-4872002F449D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Turn Coordinator</a:t>
            </a:r>
            <a:endParaRPr lang="en-US" sz="4400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8371" name="Object 3">
            <a:extLst>
              <a:ext uri="{FF2B5EF4-FFF2-40B4-BE49-F238E27FC236}">
                <a16:creationId xmlns:a16="http://schemas.microsoft.com/office/drawing/2014/main" id="{DEA3B5D3-41DC-437B-A0AF-2EF9195B6EC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6186951"/>
              </p:ext>
            </p:extLst>
          </p:nvPr>
        </p:nvGraphicFramePr>
        <p:xfrm>
          <a:off x="-1" y="990600"/>
          <a:ext cx="9059835" cy="586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57143" imgH="4571429" progId="MS_ClipArt_Gallery.2">
                  <p:embed/>
                </p:oleObj>
              </mc:Choice>
              <mc:Fallback>
                <p:oleObj name="Clip" r:id="rId2" imgW="7057143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" y="990600"/>
                        <a:ext cx="9059835" cy="586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5810EB04-F291-4A8C-908D-189848EE26A4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Turn Coordinator</a:t>
            </a:r>
            <a:endParaRPr lang="en-US" sz="4400" dirty="0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45" name="Object 5">
            <a:extLst>
              <a:ext uri="{FF2B5EF4-FFF2-40B4-BE49-F238E27FC236}">
                <a16:creationId xmlns:a16="http://schemas.microsoft.com/office/drawing/2014/main" id="{58F51DEA-A3BD-40E4-831C-86189C8A9F4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8213744"/>
              </p:ext>
            </p:extLst>
          </p:nvPr>
        </p:nvGraphicFramePr>
        <p:xfrm>
          <a:off x="-20128" y="901317"/>
          <a:ext cx="9164128" cy="59566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PhotoPaint.Image.10" r:id="rId2" imgW="9396825" imgH="6107937" progId="CorelPhotoPaint.Image.10">
                  <p:embed/>
                </p:oleObj>
              </mc:Choice>
              <mc:Fallback>
                <p:oleObj name="CorelPhotoPaint.Image.10" r:id="rId2" imgW="9396825" imgH="6107937" progId="CorelPhotoPaint.Image.10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20128" y="901317"/>
                        <a:ext cx="9164128" cy="595668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E776A41B-7F50-4880-AC33-DA1F8AD6F843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Turn Coordinator</a:t>
            </a:r>
            <a:endParaRPr lang="en-US" sz="4400" dirty="0"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860332A6-25F5-46C8-B3CE-B96F973E8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1143000"/>
            <a:ext cx="7772400" cy="3429000"/>
          </a:xfrm>
        </p:spPr>
        <p:txBody>
          <a:bodyPr/>
          <a:lstStyle/>
          <a:p>
            <a:r>
              <a:rPr lang="en-US" altLang="en-US" sz="6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Magnetic Compass</a:t>
            </a:r>
            <a:endParaRPr lang="en-US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22280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468" name="Object 4">
            <a:extLst>
              <a:ext uri="{FF2B5EF4-FFF2-40B4-BE49-F238E27FC236}">
                <a16:creationId xmlns:a16="http://schemas.microsoft.com/office/drawing/2014/main" id="{9A6D27C4-1E00-4B48-B660-C99D992CE2F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1175022"/>
              </p:ext>
            </p:extLst>
          </p:nvPr>
        </p:nvGraphicFramePr>
        <p:xfrm>
          <a:off x="0" y="948613"/>
          <a:ext cx="9144000" cy="590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PhotoPaint.Image.10" r:id="rId2" imgW="9333333" imgH="6031746" progId="CorelPhotoPaint.Image.10">
                  <p:embed/>
                </p:oleObj>
              </mc:Choice>
              <mc:Fallback>
                <p:oleObj name="CorelPhotoPaint.Image.10" r:id="rId2" imgW="9333333" imgH="6031746" progId="CorelPhotoPaint.Image.10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48613"/>
                        <a:ext cx="9144000" cy="5909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85ED8955-745D-48A1-A611-26409E137E9C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Magnetic Compass</a:t>
            </a:r>
            <a:endParaRPr lang="en-US" sz="4400" dirty="0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3491" name="Object 3">
            <a:extLst>
              <a:ext uri="{FF2B5EF4-FFF2-40B4-BE49-F238E27FC236}">
                <a16:creationId xmlns:a16="http://schemas.microsoft.com/office/drawing/2014/main" id="{883C64C9-2503-455F-9A78-D93948012B4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126033"/>
              </p:ext>
            </p:extLst>
          </p:nvPr>
        </p:nvGraphicFramePr>
        <p:xfrm>
          <a:off x="0" y="990600"/>
          <a:ext cx="9072060" cy="586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66667" imgH="4571429" progId="MS_ClipArt_Gallery.2">
                  <p:embed/>
                </p:oleObj>
              </mc:Choice>
              <mc:Fallback>
                <p:oleObj name="Clip" r:id="rId2" imgW="7066667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90600"/>
                        <a:ext cx="9072060" cy="586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8860144E-F943-49B1-91C3-19B5ECAB1771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Magnetic Compass</a:t>
            </a:r>
            <a:endParaRPr lang="en-US" sz="4400" dirty="0"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4515" name="Object 3">
            <a:extLst>
              <a:ext uri="{FF2B5EF4-FFF2-40B4-BE49-F238E27FC236}">
                <a16:creationId xmlns:a16="http://schemas.microsoft.com/office/drawing/2014/main" id="{49CDD1A0-1904-49FA-8960-19F19F9EAF4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2553108"/>
              </p:ext>
            </p:extLst>
          </p:nvPr>
        </p:nvGraphicFramePr>
        <p:xfrm>
          <a:off x="-1" y="914400"/>
          <a:ext cx="9137233" cy="5933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38095" imgH="4571429" progId="MS_ClipArt_Gallery.2">
                  <p:embed/>
                </p:oleObj>
              </mc:Choice>
              <mc:Fallback>
                <p:oleObj name="Clip" r:id="rId2" imgW="7038095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" y="914400"/>
                        <a:ext cx="9137233" cy="593353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C4984064-AE25-4B22-848E-F0CD6751D5AA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Magnetic Compass</a:t>
            </a:r>
            <a:endParaRPr lang="en-US" sz="4400" dirty="0"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5539" name="Object 3">
            <a:extLst>
              <a:ext uri="{FF2B5EF4-FFF2-40B4-BE49-F238E27FC236}">
                <a16:creationId xmlns:a16="http://schemas.microsoft.com/office/drawing/2014/main" id="{C46387F7-5D99-42A4-984F-FC9C0D40453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30151314"/>
              </p:ext>
            </p:extLst>
          </p:nvPr>
        </p:nvGraphicFramePr>
        <p:xfrm>
          <a:off x="20128" y="990600"/>
          <a:ext cx="9072060" cy="586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66667" imgH="4571429" progId="MS_ClipArt_Gallery.2">
                  <p:embed/>
                </p:oleObj>
              </mc:Choice>
              <mc:Fallback>
                <p:oleObj name="Clip" r:id="rId2" imgW="7066667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128" y="990600"/>
                        <a:ext cx="9072060" cy="586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9C06C867-56D5-4D76-BAF7-FB14759FEB13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Magnetic Compass</a:t>
            </a:r>
            <a:endParaRPr lang="en-US" sz="4400" dirty="0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587" name="Object 3">
            <a:extLst>
              <a:ext uri="{FF2B5EF4-FFF2-40B4-BE49-F238E27FC236}">
                <a16:creationId xmlns:a16="http://schemas.microsoft.com/office/drawing/2014/main" id="{25310016-0912-44B3-B99A-58FE563A8A0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127" y="914400"/>
          <a:ext cx="9127085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47619" imgH="4590476" progId="MS_ClipArt_Gallery.2">
                  <p:embed/>
                </p:oleObj>
              </mc:Choice>
              <mc:Fallback>
                <p:oleObj name="Clip" r:id="rId2" imgW="7047619" imgH="4590476" progId="MS_ClipArt_Gallery.2">
                  <p:embed/>
                  <p:pic>
                    <p:nvPicPr>
                      <p:cNvPr id="67587" name="Object 3">
                        <a:extLst>
                          <a:ext uri="{FF2B5EF4-FFF2-40B4-BE49-F238E27FC236}">
                            <a16:creationId xmlns:a16="http://schemas.microsoft.com/office/drawing/2014/main" id="{25310016-0912-44B3-B99A-58FE563A8A0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127" y="914400"/>
                        <a:ext cx="9127085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7170B619-BD53-49CE-B786-FF2357C70664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Magnetic Compass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50928426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587" name="Object 3">
            <a:extLst>
              <a:ext uri="{FF2B5EF4-FFF2-40B4-BE49-F238E27FC236}">
                <a16:creationId xmlns:a16="http://schemas.microsoft.com/office/drawing/2014/main" id="{25310016-0912-44B3-B99A-58FE563A8A0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5259323"/>
              </p:ext>
            </p:extLst>
          </p:nvPr>
        </p:nvGraphicFramePr>
        <p:xfrm>
          <a:off x="20127" y="914400"/>
          <a:ext cx="9127085" cy="594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47619" imgH="4590476" progId="MS_ClipArt_Gallery.2">
                  <p:embed/>
                </p:oleObj>
              </mc:Choice>
              <mc:Fallback>
                <p:oleObj name="Clip" r:id="rId2" imgW="7047619" imgH="4590476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127" y="914400"/>
                        <a:ext cx="9127085" cy="594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7170B619-BD53-49CE-B786-FF2357C70664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Magnetic Compass</a:t>
            </a:r>
            <a:endParaRPr lang="en-US" sz="4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CD1F68-7FF4-4B52-BC0B-FF3F508564F7}"/>
              </a:ext>
            </a:extLst>
          </p:cNvPr>
          <p:cNvSpPr txBox="1"/>
          <p:nvPr/>
        </p:nvSpPr>
        <p:spPr>
          <a:xfrm>
            <a:off x="223024" y="6271366"/>
            <a:ext cx="8895273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US" sz="3200" dirty="0"/>
              <a:t>Accelerate North, Decelerate South = ANDS</a:t>
            </a: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8611" name="Object 3">
            <a:extLst>
              <a:ext uri="{FF2B5EF4-FFF2-40B4-BE49-F238E27FC236}">
                <a16:creationId xmlns:a16="http://schemas.microsoft.com/office/drawing/2014/main" id="{B86970B6-DDDD-46B6-ABB2-465E3BD5418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878" y="990600"/>
          <a:ext cx="9047613" cy="586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47619" imgH="4571429" progId="MS_ClipArt_Gallery.2">
                  <p:embed/>
                </p:oleObj>
              </mc:Choice>
              <mc:Fallback>
                <p:oleObj name="Clip" r:id="rId2" imgW="7047619" imgH="4571429" progId="MS_ClipArt_Gallery.2">
                  <p:embed/>
                  <p:pic>
                    <p:nvPicPr>
                      <p:cNvPr id="68611" name="Object 3">
                        <a:extLst>
                          <a:ext uri="{FF2B5EF4-FFF2-40B4-BE49-F238E27FC236}">
                            <a16:creationId xmlns:a16="http://schemas.microsoft.com/office/drawing/2014/main" id="{B86970B6-DDDD-46B6-ABB2-465E3BD5418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878" y="990600"/>
                        <a:ext cx="9047613" cy="586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D1178092-28E6-47A7-BB9A-B0D6720F51D2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Magnetic Compass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66939455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635" name="Object 3">
            <a:extLst>
              <a:ext uri="{FF2B5EF4-FFF2-40B4-BE49-F238E27FC236}">
                <a16:creationId xmlns:a16="http://schemas.microsoft.com/office/drawing/2014/main" id="{924CB3F4-B334-4125-9654-E0B7ABF7E2B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5322551"/>
              </p:ext>
            </p:extLst>
          </p:nvPr>
        </p:nvGraphicFramePr>
        <p:xfrm>
          <a:off x="0" y="932571"/>
          <a:ext cx="9144000" cy="59139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7066667" imgH="4571429" progId="MS_ClipArt_Gallery.2">
                  <p:embed/>
                </p:oleObj>
              </mc:Choice>
              <mc:Fallback>
                <p:oleObj name="Clip" r:id="rId2" imgW="7066667" imgH="4571429" progId="MS_ClipArt_Gallery.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32571"/>
                        <a:ext cx="9144000" cy="591392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FBD2C1FB-639F-4DDC-8C62-4F5EB83F7F84}"/>
              </a:ext>
            </a:extLst>
          </p:cNvPr>
          <p:cNvSpPr/>
          <p:nvPr/>
        </p:nvSpPr>
        <p:spPr>
          <a:xfrm>
            <a:off x="15815" y="152400"/>
            <a:ext cx="91123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Magnetic Compass</a:t>
            </a:r>
            <a:endParaRPr lang="en-US" sz="4400" dirty="0"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agnetic_Compass_Errors">
            <a:hlinkClick r:id="" action="ppaction://media"/>
            <a:extLst>
              <a:ext uri="{FF2B5EF4-FFF2-40B4-BE49-F238E27FC236}">
                <a16:creationId xmlns:a16="http://schemas.microsoft.com/office/drawing/2014/main" id="{77932F7E-E0B1-DC8B-FB42-D3732438AF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EEF71E-E367-B9D7-D5E8-60E7C8148CE0}"/>
              </a:ext>
            </a:extLst>
          </p:cNvPr>
          <p:cNvSpPr txBox="1"/>
          <p:nvPr/>
        </p:nvSpPr>
        <p:spPr>
          <a:xfrm>
            <a:off x="76200" y="5486400"/>
            <a:ext cx="8915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ANDS</a:t>
            </a:r>
            <a:r>
              <a:rPr lang="en-US" sz="2400" dirty="0"/>
              <a:t>: </a:t>
            </a:r>
            <a:r>
              <a:rPr lang="en-US" sz="2400" b="1" u="sng" dirty="0"/>
              <a:t>A</a:t>
            </a:r>
            <a:r>
              <a:rPr lang="en-US" sz="2400" dirty="0"/>
              <a:t>ccelerate </a:t>
            </a:r>
            <a:r>
              <a:rPr lang="en-US" sz="2400" b="1" u="sng" dirty="0"/>
              <a:t>N</a:t>
            </a:r>
            <a:r>
              <a:rPr lang="en-US" sz="2400" dirty="0"/>
              <a:t>orth, </a:t>
            </a:r>
            <a:r>
              <a:rPr lang="en-US" sz="2400" b="1" u="sng" dirty="0"/>
              <a:t>D</a:t>
            </a:r>
            <a:r>
              <a:rPr lang="en-US" sz="2400" dirty="0"/>
              <a:t>ecelerate </a:t>
            </a:r>
            <a:r>
              <a:rPr lang="en-US" sz="2400" b="1" u="sng" dirty="0"/>
              <a:t>S</a:t>
            </a:r>
            <a:r>
              <a:rPr lang="en-US" sz="2400" dirty="0"/>
              <a:t>outh</a:t>
            </a:r>
          </a:p>
          <a:p>
            <a:pPr algn="ctr"/>
            <a:r>
              <a:rPr lang="en-US" sz="2400" b="1" dirty="0"/>
              <a:t>UNOS</a:t>
            </a:r>
            <a:r>
              <a:rPr lang="en-US" sz="2400" dirty="0"/>
              <a:t>: </a:t>
            </a:r>
            <a:r>
              <a:rPr lang="en-US" sz="2400" b="1" u="sng" dirty="0"/>
              <a:t>U</a:t>
            </a:r>
            <a:r>
              <a:rPr lang="en-US" sz="2400" dirty="0"/>
              <a:t>ndershoot </a:t>
            </a:r>
            <a:r>
              <a:rPr lang="en-US" sz="2400" b="1" u="sng" dirty="0"/>
              <a:t>N</a:t>
            </a:r>
            <a:r>
              <a:rPr lang="en-US" sz="2400" dirty="0"/>
              <a:t>orth, </a:t>
            </a:r>
            <a:r>
              <a:rPr lang="en-US" sz="2400" b="1" u="sng" dirty="0"/>
              <a:t>O</a:t>
            </a:r>
            <a:r>
              <a:rPr lang="en-US" sz="2400" dirty="0"/>
              <a:t>vershoot </a:t>
            </a:r>
            <a:r>
              <a:rPr lang="en-US" sz="2400" b="1" u="sng" dirty="0"/>
              <a:t>S</a:t>
            </a:r>
            <a:r>
              <a:rPr lang="en-US" sz="2400" dirty="0"/>
              <a:t>outh</a:t>
            </a:r>
          </a:p>
          <a:p>
            <a:pPr algn="ctr"/>
            <a:r>
              <a:rPr lang="en-US" sz="2400" b="1" dirty="0"/>
              <a:t>NOSE</a:t>
            </a:r>
            <a:r>
              <a:rPr lang="en-US" sz="2400" dirty="0"/>
              <a:t>: </a:t>
            </a:r>
            <a:r>
              <a:rPr lang="en-US" sz="2400" b="1" u="sng" dirty="0"/>
              <a:t>N</a:t>
            </a:r>
            <a:r>
              <a:rPr lang="en-US" sz="2400" dirty="0"/>
              <a:t>orth </a:t>
            </a:r>
            <a:r>
              <a:rPr lang="en-US" sz="2400" b="1" u="sng" dirty="0"/>
              <a:t>O</a:t>
            </a:r>
            <a:r>
              <a:rPr lang="en-US" sz="2400" dirty="0"/>
              <a:t>pposes, </a:t>
            </a:r>
            <a:r>
              <a:rPr lang="en-US" sz="2400" b="1" u="sng" dirty="0"/>
              <a:t>S</a:t>
            </a:r>
            <a:r>
              <a:rPr lang="en-US" sz="2400" dirty="0"/>
              <a:t>outh </a:t>
            </a:r>
            <a:r>
              <a:rPr lang="en-US" sz="2400" b="1" u="sng" dirty="0"/>
              <a:t>E</a:t>
            </a:r>
            <a:r>
              <a:rPr lang="en-US" sz="2400" dirty="0"/>
              <a:t>xceeds</a:t>
            </a:r>
          </a:p>
        </p:txBody>
      </p:sp>
    </p:spTree>
    <p:extLst>
      <p:ext uri="{BB962C8B-B14F-4D97-AF65-F5344CB8AC3E}">
        <p14:creationId xmlns:p14="http://schemas.microsoft.com/office/powerpoint/2010/main" val="943673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0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7B51A-6427-D265-C37D-D4269DA77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FC35C-9273-87F1-23FA-15AA134C8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862584"/>
          </a:xfrm>
        </p:spPr>
        <p:txBody>
          <a:bodyPr>
            <a:normAutofit/>
          </a:bodyPr>
          <a:lstStyle/>
          <a:p>
            <a:pPr algn="ctr"/>
            <a:r>
              <a:rPr lang="en-US" sz="4800" cap="none" dirty="0">
                <a:cs typeface="Times New Roman" panose="02020603050405020304" pitchFamily="18" charset="0"/>
              </a:rPr>
              <a:t>Next Session: Feb</a:t>
            </a:r>
            <a:r>
              <a:rPr lang="en-US" sz="4800" dirty="0">
                <a:cs typeface="Times New Roman" panose="02020603050405020304" pitchFamily="18" charset="0"/>
              </a:rPr>
              <a:t> 12</a:t>
            </a:r>
            <a:endParaRPr lang="en-US" sz="4800" cap="none" dirty="0"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FB617-90FB-6528-4D4A-F1EE99ED4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45720" tIns="45720" rIns="45720" bIns="45720" rtlCol="0" anchor="t">
            <a:noAutofit/>
          </a:bodyPr>
          <a:lstStyle/>
          <a:p>
            <a:r>
              <a:rPr lang="en-US" sz="3200" dirty="0">
                <a:latin typeface="+mn-lt"/>
                <a:cs typeface="Times New Roman" panose="02020603050405020304" pitchFamily="18" charset="0"/>
              </a:rPr>
              <a:t> Quiz: Aerodynamics of Thrust &amp; Drag</a:t>
            </a:r>
          </a:p>
          <a:p>
            <a:r>
              <a:rPr lang="en-US" sz="3200" dirty="0">
                <a:latin typeface="+mn-lt"/>
                <a:cs typeface="Times New Roman" panose="02020603050405020304" pitchFamily="18" charset="0"/>
              </a:rPr>
              <a:t> Presentation: Airspace</a:t>
            </a:r>
          </a:p>
          <a:p>
            <a:r>
              <a:rPr lang="en-US" sz="3200" dirty="0">
                <a:latin typeface="+mn-lt"/>
                <a:cs typeface="Times New Roman" panose="02020603050405020304" pitchFamily="18" charset="0"/>
              </a:rPr>
              <a:t> Reading:</a:t>
            </a:r>
          </a:p>
          <a:p>
            <a:pPr lvl="1"/>
            <a:r>
              <a:rPr lang="en-US" sz="3200" dirty="0">
                <a:latin typeface="+mn-lt"/>
                <a:cs typeface="Times New Roman" panose="02020603050405020304" pitchFamily="18" charset="0"/>
              </a:rPr>
              <a:t> Machado Chapter 9</a:t>
            </a:r>
          </a:p>
          <a:p>
            <a:pPr lvl="1"/>
            <a:r>
              <a:rPr lang="en-US" sz="3200" dirty="0">
                <a:latin typeface="+mn-lt"/>
                <a:cs typeface="Times New Roman" panose="02020603050405020304" pitchFamily="18" charset="0"/>
              </a:rPr>
              <a:t> Pilot’s Handbook Chapter 15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863351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SP_GS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SP_GS" id="{079A86E7-CC61-4BBD-822A-0163D971AF0F}" vid="{92F73DD0-79E2-4CEA-9553-F0A4016460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CSP_GS</Template>
  <TotalTime>7232</TotalTime>
  <Words>419</Words>
  <Application>Microsoft Office PowerPoint</Application>
  <PresentationFormat>On-screen Show (4:3)</PresentationFormat>
  <Paragraphs>131</Paragraphs>
  <Slides>73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73</vt:i4>
      </vt:variant>
    </vt:vector>
  </HeadingPairs>
  <TitlesOfParts>
    <vt:vector size="81" baseType="lpstr">
      <vt:lpstr>Century Gothic</vt:lpstr>
      <vt:lpstr>Times New Roman</vt:lpstr>
      <vt:lpstr>Wingdings</vt:lpstr>
      <vt:lpstr>Wingdings 3</vt:lpstr>
      <vt:lpstr>CSP_GS</vt:lpstr>
      <vt:lpstr>CorelPhotoPaint.Image.10</vt:lpstr>
      <vt:lpstr>Clip</vt:lpstr>
      <vt:lpstr>CorelPhotoPaint.Image.7</vt:lpstr>
      <vt:lpstr>Flight Instruments</vt:lpstr>
      <vt:lpstr>Flight Instruments: The Six-Pack + 1</vt:lpstr>
      <vt:lpstr>PowerPoint Presentation</vt:lpstr>
      <vt:lpstr>PowerPoint Presentation</vt:lpstr>
      <vt:lpstr>Flight Instruments: Engine Monitoring</vt:lpstr>
      <vt:lpstr>Pitot-Static Instruments</vt:lpstr>
      <vt:lpstr>PowerPoint Presentation</vt:lpstr>
      <vt:lpstr>Pitot-Static Instruments</vt:lpstr>
      <vt:lpstr>Airspeed Indicator</vt:lpstr>
      <vt:lpstr>PowerPoint Presentation</vt:lpstr>
      <vt:lpstr>PowerPoint Presentation</vt:lpstr>
      <vt:lpstr>Definitions of Airspeeds</vt:lpstr>
      <vt:lpstr>PowerPoint Presentation</vt:lpstr>
      <vt:lpstr>PowerPoint Presentation</vt:lpstr>
      <vt:lpstr>PowerPoint Presentation</vt:lpstr>
      <vt:lpstr>Pitot-Static Instruments</vt:lpstr>
      <vt:lpstr>PowerPoint Presentation</vt:lpstr>
      <vt:lpstr>PowerPoint Presentation</vt:lpstr>
      <vt:lpstr>PowerPoint Presentation</vt:lpstr>
      <vt:lpstr>Altimeter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Pitot-Static Instruments</vt:lpstr>
      <vt:lpstr>PowerPoint Presentation</vt:lpstr>
      <vt:lpstr>PowerPoint Presentation</vt:lpstr>
      <vt:lpstr>PowerPoint Presentation</vt:lpstr>
      <vt:lpstr>PowerPoint Presentation</vt:lpstr>
      <vt:lpstr>Failure Modes of Pilot-Static Instruments</vt:lpstr>
      <vt:lpstr>Gyroscopic Instruments:  </vt:lpstr>
      <vt:lpstr>PowerPoint Presentation</vt:lpstr>
      <vt:lpstr>PowerPoint Presentation</vt:lpstr>
      <vt:lpstr>PowerPoint Presentation</vt:lpstr>
      <vt:lpstr>Gyroscopic Instruments: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Gyroscopic Instruments: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Gyroscopic Instruments: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Magnetic Compass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 Session: Feb 12</vt:lpstr>
    </vt:vector>
  </TitlesOfParts>
  <Company>Rod Machado &amp; Associates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Kathy Harkness</dc:creator>
  <cp:lastModifiedBy>Kathy Harkness</cp:lastModifiedBy>
  <cp:revision>57</cp:revision>
  <dcterms:created xsi:type="dcterms:W3CDTF">1998-09-15T01:10:16Z</dcterms:created>
  <dcterms:modified xsi:type="dcterms:W3CDTF">2026-02-13T01:32:33Z</dcterms:modified>
</cp:coreProperties>
</file>