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83" r:id="rId1"/>
  </p:sldMasterIdLst>
  <p:notesMasterIdLst>
    <p:notesMasterId r:id="rId45"/>
  </p:notesMasterIdLst>
  <p:handoutMasterIdLst>
    <p:handoutMasterId r:id="rId46"/>
  </p:handoutMasterIdLst>
  <p:sldIdLst>
    <p:sldId id="303" r:id="rId2"/>
    <p:sldId id="304" r:id="rId3"/>
    <p:sldId id="306" r:id="rId4"/>
    <p:sldId id="357" r:id="rId5"/>
    <p:sldId id="305" r:id="rId6"/>
    <p:sldId id="307" r:id="rId7"/>
    <p:sldId id="308" r:id="rId8"/>
    <p:sldId id="309" r:id="rId9"/>
    <p:sldId id="338" r:id="rId10"/>
    <p:sldId id="314" r:id="rId11"/>
    <p:sldId id="315" r:id="rId12"/>
    <p:sldId id="316" r:id="rId13"/>
    <p:sldId id="358" r:id="rId14"/>
    <p:sldId id="317" r:id="rId15"/>
    <p:sldId id="361" r:id="rId16"/>
    <p:sldId id="362" r:id="rId17"/>
    <p:sldId id="323" r:id="rId18"/>
    <p:sldId id="324" r:id="rId19"/>
    <p:sldId id="325" r:id="rId20"/>
    <p:sldId id="326" r:id="rId21"/>
    <p:sldId id="327" r:id="rId22"/>
    <p:sldId id="363" r:id="rId23"/>
    <p:sldId id="364" r:id="rId24"/>
    <p:sldId id="365" r:id="rId25"/>
    <p:sldId id="339" r:id="rId26"/>
    <p:sldId id="334" r:id="rId27"/>
    <p:sldId id="328" r:id="rId28"/>
    <p:sldId id="347" r:id="rId29"/>
    <p:sldId id="329" r:id="rId30"/>
    <p:sldId id="340" r:id="rId31"/>
    <p:sldId id="330" r:id="rId32"/>
    <p:sldId id="344" r:id="rId33"/>
    <p:sldId id="348" r:id="rId34"/>
    <p:sldId id="343" r:id="rId35"/>
    <p:sldId id="345" r:id="rId36"/>
    <p:sldId id="346" r:id="rId37"/>
    <p:sldId id="349" r:id="rId38"/>
    <p:sldId id="350" r:id="rId39"/>
    <p:sldId id="351" r:id="rId40"/>
    <p:sldId id="352" r:id="rId41"/>
    <p:sldId id="353" r:id="rId42"/>
    <p:sldId id="354" r:id="rId43"/>
    <p:sldId id="356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D60093"/>
    <a:srgbClr val="D9E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73"/>
    <p:restoredTop sz="90929"/>
  </p:normalViewPr>
  <p:slideViewPr>
    <p:cSldViewPr>
      <p:cViewPr>
        <p:scale>
          <a:sx n="153" d="100"/>
          <a:sy n="153" d="100"/>
        </p:scale>
        <p:origin x="912" y="5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BC322A-B9D3-421C-AF9B-6634DA1DA7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7897F0-3A1F-4034-B10C-014603928C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5429F3A5-C3AF-48D4-910B-ABAC284F35A5}" type="datetimeFigureOut">
              <a:rPr lang="en-US"/>
              <a:pPr>
                <a:defRPr/>
              </a:pPr>
              <a:t>3/12/2026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E8F7D-8A1D-4D31-A823-9F48B2DF24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7CC63-B959-4CEF-8378-F8BB503CFD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B5FE9F2A-FE6D-4997-91EE-EBA669988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C6F218-5AA5-48DD-B86C-17531CF505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001EE-BB89-44F8-A025-77D94A1A94A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9ED7420D-951A-44B9-97AF-521404C1EAC1}" type="datetimeFigureOut">
              <a:rPr lang="en-US"/>
              <a:pPr>
                <a:defRPr/>
              </a:pPr>
              <a:t>3/12/2026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6FB28E3-6F5C-48F7-9998-827276DD82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8553856-F818-4107-860B-C6E8B5FC6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D7829-9448-4DF9-AE7A-B39626277C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56C3E-65F6-41AC-9DA5-B2CA043082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5F2BE645-19C9-4E91-A258-B837F5557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447801"/>
            <a:ext cx="7924800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81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7750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7155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7565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6019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2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670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06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9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218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78203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453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548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440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69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36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011" y="0"/>
            <a:ext cx="2551462" cy="1752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0"/>
            <a:ext cx="6324599" cy="6858000"/>
          </a:xfrm>
        </p:spPr>
        <p:txBody>
          <a:bodyPr anchor="ctr">
            <a:normAutofit/>
          </a:bodyPr>
          <a:lstStyle>
            <a:lvl1pPr>
              <a:defRPr sz="2000"/>
            </a:lvl1pPr>
            <a:lvl2pPr marL="457207" indent="0"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-17417" y="2286001"/>
            <a:ext cx="2551462" cy="4571999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667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929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812589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52919"/>
            <a:ext cx="7848600" cy="4195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091222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0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3D2FB-9FCA-4C76-B639-3D68D9AD6A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Flight Planning Tools</a:t>
            </a:r>
          </a:p>
        </p:txBody>
      </p:sp>
    </p:spTree>
    <p:extLst>
      <p:ext uri="{BB962C8B-B14F-4D97-AF65-F5344CB8AC3E}">
        <p14:creationId xmlns:p14="http://schemas.microsoft.com/office/powerpoint/2010/main" val="3105356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61708-AEB4-46A9-AB1D-52BCA381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24" y="11723"/>
            <a:ext cx="9155723" cy="1400530"/>
          </a:xfrm>
        </p:spPr>
        <p:txBody>
          <a:bodyPr/>
          <a:lstStyle/>
          <a:p>
            <a:r>
              <a:rPr lang="en-US" dirty="0"/>
              <a:t>Calculating true </a:t>
            </a:r>
            <a:r>
              <a:rPr lang="en-US" u="sng" dirty="0"/>
              <a:t>heading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83AC548-11F1-4DDB-8B1F-F8973721F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55356"/>
            <a:ext cx="9144000" cy="490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92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61708-AEB4-46A9-AB1D-52BCA381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23" y="11723"/>
            <a:ext cx="8125890" cy="1400530"/>
          </a:xfrm>
        </p:spPr>
        <p:txBody>
          <a:bodyPr/>
          <a:lstStyle/>
          <a:p>
            <a:r>
              <a:rPr lang="en-US" dirty="0"/>
              <a:t>Calculating true heading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380E1-FAF8-441A-87C9-428495651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True heading is true course (determined from sectional and plotter) corrected for wind</a:t>
            </a:r>
          </a:p>
          <a:p>
            <a:endParaRPr lang="en-US" dirty="0"/>
          </a:p>
          <a:p>
            <a:r>
              <a:rPr lang="en-US" dirty="0"/>
              <a:t>It is calculated using the wind side of an E6B</a:t>
            </a:r>
          </a:p>
        </p:txBody>
      </p:sp>
    </p:spTree>
    <p:extLst>
      <p:ext uri="{BB962C8B-B14F-4D97-AF65-F5344CB8AC3E}">
        <p14:creationId xmlns:p14="http://schemas.microsoft.com/office/powerpoint/2010/main" val="2428735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61708-AEB4-46A9-AB1D-52BCA381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23" y="11723"/>
            <a:ext cx="8125890" cy="1400530"/>
          </a:xfrm>
        </p:spPr>
        <p:txBody>
          <a:bodyPr/>
          <a:lstStyle/>
          <a:p>
            <a:r>
              <a:rPr lang="en-US" dirty="0"/>
              <a:t>Calculating true heading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380E1-FAF8-441A-87C9-428495651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True heading is true course (determined from sectional and plotter) corrected for wind</a:t>
            </a:r>
          </a:p>
          <a:p>
            <a:endParaRPr lang="en-US" dirty="0"/>
          </a:p>
          <a:p>
            <a:r>
              <a:rPr lang="en-US" dirty="0"/>
              <a:t>It is calculated using the wind side of an E6B</a:t>
            </a:r>
          </a:p>
        </p:txBody>
      </p:sp>
      <p:pic>
        <p:nvPicPr>
          <p:cNvPr id="1026" name="Picture 2" descr="Spock using an E6B...calculating the Enterprise's heading to ...">
            <a:extLst>
              <a:ext uri="{FF2B5EF4-FFF2-40B4-BE49-F238E27FC236}">
                <a16:creationId xmlns:a16="http://schemas.microsoft.com/office/drawing/2014/main" id="{7240CE59-8398-4CAE-9AE8-F21E97BE8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D7ACE4-71C1-4FFB-B6E4-656796D5E415}"/>
              </a:ext>
            </a:extLst>
          </p:cNvPr>
          <p:cNvSpPr txBox="1"/>
          <p:nvPr/>
        </p:nvSpPr>
        <p:spPr>
          <a:xfrm>
            <a:off x="76200" y="152400"/>
            <a:ext cx="3352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Calculating true heading in space. Note that the slide rule portion is facing us, which means Spock is correcting for space winds.</a:t>
            </a:r>
          </a:p>
          <a:p>
            <a:endParaRPr lang="en-US" dirty="0"/>
          </a:p>
          <a:p>
            <a:r>
              <a:rPr lang="en-US" dirty="0"/>
              <a:t>Fascinating.</a:t>
            </a:r>
          </a:p>
        </p:txBody>
      </p:sp>
    </p:spTree>
    <p:extLst>
      <p:ext uri="{BB962C8B-B14F-4D97-AF65-F5344CB8AC3E}">
        <p14:creationId xmlns:p14="http://schemas.microsoft.com/office/powerpoint/2010/main" val="3228751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14EDB-C5E9-DFBF-5719-CB06FF53D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with Your E6B</a:t>
            </a:r>
          </a:p>
        </p:txBody>
      </p:sp>
    </p:spTree>
    <p:extLst>
      <p:ext uri="{BB962C8B-B14F-4D97-AF65-F5344CB8AC3E}">
        <p14:creationId xmlns:p14="http://schemas.microsoft.com/office/powerpoint/2010/main" val="1239976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61708-AEB4-46A9-AB1D-52BCA381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23" y="11722"/>
            <a:ext cx="8125890" cy="2121877"/>
          </a:xfrm>
        </p:spPr>
        <p:txBody>
          <a:bodyPr/>
          <a:lstStyle/>
          <a:p>
            <a:r>
              <a:rPr lang="en-US" sz="3600" dirty="0"/>
              <a:t>True Heading and Ground Speed</a:t>
            </a:r>
            <a:br>
              <a:rPr lang="en-US" dirty="0"/>
            </a:br>
            <a:r>
              <a:rPr lang="en-US" dirty="0"/>
              <a:t>	</a:t>
            </a:r>
            <a:r>
              <a:rPr lang="en-US" sz="2400" dirty="0"/>
              <a:t>Check winds aloft forecast: wind = 20 kt from 210°</a:t>
            </a:r>
            <a:br>
              <a:rPr lang="en-US" sz="2400" dirty="0"/>
            </a:br>
            <a:r>
              <a:rPr lang="en-US" sz="2400" dirty="0"/>
              <a:t>	Our aircraft’s cruise airspeed is 110kt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A39CCDE-B27E-469C-BE53-220E22879D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124245"/>
              </p:ext>
            </p:extLst>
          </p:nvPr>
        </p:nvGraphicFramePr>
        <p:xfrm>
          <a:off x="509056" y="2626520"/>
          <a:ext cx="8125889" cy="16049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8104">
                  <a:extLst>
                    <a:ext uri="{9D8B030D-6E8A-4147-A177-3AD203B41FA5}">
                      <a16:colId xmlns:a16="http://schemas.microsoft.com/office/drawing/2014/main" val="95679396"/>
                    </a:ext>
                  </a:extLst>
                </a:gridCol>
                <a:gridCol w="1345466">
                  <a:extLst>
                    <a:ext uri="{9D8B030D-6E8A-4147-A177-3AD203B41FA5}">
                      <a16:colId xmlns:a16="http://schemas.microsoft.com/office/drawing/2014/main" val="2873843134"/>
                    </a:ext>
                  </a:extLst>
                </a:gridCol>
                <a:gridCol w="1640773">
                  <a:extLst>
                    <a:ext uri="{9D8B030D-6E8A-4147-A177-3AD203B41FA5}">
                      <a16:colId xmlns:a16="http://schemas.microsoft.com/office/drawing/2014/main" val="1746567907"/>
                    </a:ext>
                  </a:extLst>
                </a:gridCol>
                <a:gridCol w="1640773">
                  <a:extLst>
                    <a:ext uri="{9D8B030D-6E8A-4147-A177-3AD203B41FA5}">
                      <a16:colId xmlns:a16="http://schemas.microsoft.com/office/drawing/2014/main" val="3232149941"/>
                    </a:ext>
                  </a:extLst>
                </a:gridCol>
                <a:gridCol w="1640773">
                  <a:extLst>
                    <a:ext uri="{9D8B030D-6E8A-4147-A177-3AD203B41FA5}">
                      <a16:colId xmlns:a16="http://schemas.microsoft.com/office/drawing/2014/main" val="2420949305"/>
                    </a:ext>
                  </a:extLst>
                </a:gridCol>
              </a:tblGrid>
              <a:tr h="743475">
                <a:tc>
                  <a:txBody>
                    <a:bodyPr/>
                    <a:lstStyle/>
                    <a:p>
                      <a:r>
                        <a:rPr lang="en-US" dirty="0"/>
                        <a:t>Leg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True Course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True Heading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Indicated Airspeed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Ground speed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514625"/>
                  </a:ext>
                </a:extLst>
              </a:tr>
              <a:tr h="430743">
                <a:tc>
                  <a:txBody>
                    <a:bodyPr/>
                    <a:lstStyle/>
                    <a:p>
                      <a:r>
                        <a:rPr lang="en-US" dirty="0"/>
                        <a:t>ESN – RJD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099076"/>
                  </a:ext>
                </a:extLst>
              </a:tr>
              <a:tr h="430743">
                <a:tc>
                  <a:txBody>
                    <a:bodyPr/>
                    <a:lstStyle/>
                    <a:p>
                      <a:r>
                        <a:rPr lang="en-US" dirty="0"/>
                        <a:t>RJD – W29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345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6300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F3E53-9849-E49A-1093-5BBD1890A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1A7FC-AE77-AE76-44BF-599B9FE57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23" y="11722"/>
            <a:ext cx="8125890" cy="2121877"/>
          </a:xfrm>
        </p:spPr>
        <p:txBody>
          <a:bodyPr/>
          <a:lstStyle/>
          <a:p>
            <a:r>
              <a:rPr lang="en-US" sz="3600" dirty="0"/>
              <a:t>True Heading and Ground Speed</a:t>
            </a:r>
            <a:br>
              <a:rPr lang="en-US" dirty="0"/>
            </a:br>
            <a:r>
              <a:rPr lang="en-US" dirty="0"/>
              <a:t>	</a:t>
            </a:r>
            <a:r>
              <a:rPr lang="en-US" sz="2400" dirty="0"/>
              <a:t>Check winds aloft forecast: wind = 20 kt from 210°</a:t>
            </a:r>
            <a:br>
              <a:rPr lang="en-US" sz="2400" dirty="0"/>
            </a:br>
            <a:r>
              <a:rPr lang="en-US" sz="2400" dirty="0"/>
              <a:t>	Our aircraft’s cruise airspeed is 110kt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CB6AB9C-C16B-F686-CD9B-F34AFB8814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266588"/>
              </p:ext>
            </p:extLst>
          </p:nvPr>
        </p:nvGraphicFramePr>
        <p:xfrm>
          <a:off x="509056" y="2626520"/>
          <a:ext cx="8125889" cy="16049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8104">
                  <a:extLst>
                    <a:ext uri="{9D8B030D-6E8A-4147-A177-3AD203B41FA5}">
                      <a16:colId xmlns:a16="http://schemas.microsoft.com/office/drawing/2014/main" val="95679396"/>
                    </a:ext>
                  </a:extLst>
                </a:gridCol>
                <a:gridCol w="1345466">
                  <a:extLst>
                    <a:ext uri="{9D8B030D-6E8A-4147-A177-3AD203B41FA5}">
                      <a16:colId xmlns:a16="http://schemas.microsoft.com/office/drawing/2014/main" val="2873843134"/>
                    </a:ext>
                  </a:extLst>
                </a:gridCol>
                <a:gridCol w="1640773">
                  <a:extLst>
                    <a:ext uri="{9D8B030D-6E8A-4147-A177-3AD203B41FA5}">
                      <a16:colId xmlns:a16="http://schemas.microsoft.com/office/drawing/2014/main" val="1746567907"/>
                    </a:ext>
                  </a:extLst>
                </a:gridCol>
                <a:gridCol w="1640773">
                  <a:extLst>
                    <a:ext uri="{9D8B030D-6E8A-4147-A177-3AD203B41FA5}">
                      <a16:colId xmlns:a16="http://schemas.microsoft.com/office/drawing/2014/main" val="3232149941"/>
                    </a:ext>
                  </a:extLst>
                </a:gridCol>
                <a:gridCol w="1640773">
                  <a:extLst>
                    <a:ext uri="{9D8B030D-6E8A-4147-A177-3AD203B41FA5}">
                      <a16:colId xmlns:a16="http://schemas.microsoft.com/office/drawing/2014/main" val="2420949305"/>
                    </a:ext>
                  </a:extLst>
                </a:gridCol>
              </a:tblGrid>
              <a:tr h="743475">
                <a:tc>
                  <a:txBody>
                    <a:bodyPr/>
                    <a:lstStyle/>
                    <a:p>
                      <a:r>
                        <a:rPr lang="en-US" dirty="0"/>
                        <a:t>Leg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True Course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True Heading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Indicated Airspeed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Ground speed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514625"/>
                  </a:ext>
                </a:extLst>
              </a:tr>
              <a:tr h="430743">
                <a:tc>
                  <a:txBody>
                    <a:bodyPr/>
                    <a:lstStyle/>
                    <a:p>
                      <a:r>
                        <a:rPr lang="en-US" dirty="0"/>
                        <a:t>ESN – RJD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099076"/>
                  </a:ext>
                </a:extLst>
              </a:tr>
              <a:tr h="430743">
                <a:tc>
                  <a:txBody>
                    <a:bodyPr/>
                    <a:lstStyle/>
                    <a:p>
                      <a:r>
                        <a:rPr lang="en-US" dirty="0"/>
                        <a:t>RJD – W29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345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8024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E4B35-E244-7515-C0F4-3D142B8A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F04F-E365-1BB1-6F9D-8EEE6501C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23" y="11722"/>
            <a:ext cx="8125890" cy="2121877"/>
          </a:xfrm>
        </p:spPr>
        <p:txBody>
          <a:bodyPr/>
          <a:lstStyle/>
          <a:p>
            <a:r>
              <a:rPr lang="en-US" sz="3600" dirty="0"/>
              <a:t>True Heading and Ground Speed</a:t>
            </a:r>
            <a:br>
              <a:rPr lang="en-US" dirty="0"/>
            </a:br>
            <a:r>
              <a:rPr lang="en-US" dirty="0"/>
              <a:t>	</a:t>
            </a:r>
            <a:r>
              <a:rPr lang="en-US" sz="2400" dirty="0"/>
              <a:t>Check winds aloft forecast: wind = 20 kt from 210°</a:t>
            </a:r>
            <a:br>
              <a:rPr lang="en-US" sz="2400" dirty="0"/>
            </a:br>
            <a:r>
              <a:rPr lang="en-US" sz="2400" dirty="0"/>
              <a:t>	Our aircraft’s cruise airspeed is 110kt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4E05D83-A350-CB63-73EF-67192B5C98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0914364"/>
              </p:ext>
            </p:extLst>
          </p:nvPr>
        </p:nvGraphicFramePr>
        <p:xfrm>
          <a:off x="509056" y="2626520"/>
          <a:ext cx="8125889" cy="16049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8104">
                  <a:extLst>
                    <a:ext uri="{9D8B030D-6E8A-4147-A177-3AD203B41FA5}">
                      <a16:colId xmlns:a16="http://schemas.microsoft.com/office/drawing/2014/main" val="95679396"/>
                    </a:ext>
                  </a:extLst>
                </a:gridCol>
                <a:gridCol w="1345466">
                  <a:extLst>
                    <a:ext uri="{9D8B030D-6E8A-4147-A177-3AD203B41FA5}">
                      <a16:colId xmlns:a16="http://schemas.microsoft.com/office/drawing/2014/main" val="2873843134"/>
                    </a:ext>
                  </a:extLst>
                </a:gridCol>
                <a:gridCol w="1640773">
                  <a:extLst>
                    <a:ext uri="{9D8B030D-6E8A-4147-A177-3AD203B41FA5}">
                      <a16:colId xmlns:a16="http://schemas.microsoft.com/office/drawing/2014/main" val="1746567907"/>
                    </a:ext>
                  </a:extLst>
                </a:gridCol>
                <a:gridCol w="1640773">
                  <a:extLst>
                    <a:ext uri="{9D8B030D-6E8A-4147-A177-3AD203B41FA5}">
                      <a16:colId xmlns:a16="http://schemas.microsoft.com/office/drawing/2014/main" val="3232149941"/>
                    </a:ext>
                  </a:extLst>
                </a:gridCol>
                <a:gridCol w="1640773">
                  <a:extLst>
                    <a:ext uri="{9D8B030D-6E8A-4147-A177-3AD203B41FA5}">
                      <a16:colId xmlns:a16="http://schemas.microsoft.com/office/drawing/2014/main" val="2420949305"/>
                    </a:ext>
                  </a:extLst>
                </a:gridCol>
              </a:tblGrid>
              <a:tr h="743475">
                <a:tc>
                  <a:txBody>
                    <a:bodyPr/>
                    <a:lstStyle/>
                    <a:p>
                      <a:r>
                        <a:rPr lang="en-US" dirty="0"/>
                        <a:t>Leg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True Course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True Heading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Indicated Airspeed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Ground speed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514625"/>
                  </a:ext>
                </a:extLst>
              </a:tr>
              <a:tr h="430743">
                <a:tc>
                  <a:txBody>
                    <a:bodyPr/>
                    <a:lstStyle/>
                    <a:p>
                      <a:r>
                        <a:rPr lang="en-US" dirty="0"/>
                        <a:t>ESN – RJD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099076"/>
                  </a:ext>
                </a:extLst>
              </a:tr>
              <a:tr h="430743">
                <a:tc>
                  <a:txBody>
                    <a:bodyPr/>
                    <a:lstStyle/>
                    <a:p>
                      <a:r>
                        <a:rPr lang="en-US" dirty="0"/>
                        <a:t>RJD – W29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345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6913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6288C9-6ECA-4D73-AA3D-C042E7D8D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16206"/>
            <a:ext cx="9144000" cy="302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95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A4EFDFD-4D87-478F-AE37-F03F7735C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30867"/>
            <a:ext cx="9144000" cy="399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34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6DDCFC-960D-4880-83E7-ADC2178C2D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67670"/>
            <a:ext cx="9144000" cy="292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09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5F87-58B0-4EAB-B35F-F7B092E6E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57200"/>
            <a:ext cx="7848600" cy="5791207"/>
          </a:xfrm>
        </p:spPr>
        <p:txBody>
          <a:bodyPr/>
          <a:lstStyle/>
          <a:p>
            <a:r>
              <a:rPr lang="en-US" dirty="0"/>
              <a:t>Determine true course with sectional and plotter</a:t>
            </a:r>
          </a:p>
          <a:p>
            <a:endParaRPr lang="en-US" dirty="0"/>
          </a:p>
          <a:p>
            <a:r>
              <a:rPr lang="en-US" dirty="0"/>
              <a:t>Determine true heading with wind-side E6B</a:t>
            </a:r>
          </a:p>
          <a:p>
            <a:endParaRPr lang="en-US" dirty="0"/>
          </a:p>
          <a:p>
            <a:r>
              <a:rPr lang="en-US" dirty="0"/>
              <a:t>Convert to magnetic heading</a:t>
            </a:r>
          </a:p>
          <a:p>
            <a:endParaRPr lang="en-US" dirty="0"/>
          </a:p>
          <a:p>
            <a:r>
              <a:rPr lang="en-US" dirty="0"/>
              <a:t>Calculate and record ground speed and time </a:t>
            </a:r>
            <a:r>
              <a:rPr lang="en-US" dirty="0" err="1"/>
              <a:t>en</a:t>
            </a:r>
            <a:r>
              <a:rPr lang="en-US" dirty="0"/>
              <a:t> route on a </a:t>
            </a:r>
            <a:r>
              <a:rPr lang="en-US" dirty="0" err="1"/>
              <a:t>navlog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627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BD4FA8-3EF2-4510-9CBE-0DF8D4FBB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67670"/>
            <a:ext cx="9144000" cy="292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32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03F4DD8-AFCE-4DF7-A8DB-881C7E8EFC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4561"/>
            <a:ext cx="9144000" cy="398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666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3299F-5C27-8782-4E3E-9B4B11CBF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altitude to fly?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E5CD5-5B81-DB63-0BCC-280802A41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Avoid terrain/obstructions</a:t>
            </a:r>
          </a:p>
          <a:p>
            <a:endParaRPr lang="en-US" dirty="0"/>
          </a:p>
          <a:p>
            <a:r>
              <a:rPr lang="en-US" dirty="0"/>
              <a:t>Fly the prescribed VFR default altitude.</a:t>
            </a:r>
          </a:p>
        </p:txBody>
      </p:sp>
    </p:spTree>
    <p:extLst>
      <p:ext uri="{BB962C8B-B14F-4D97-AF65-F5344CB8AC3E}">
        <p14:creationId xmlns:p14="http://schemas.microsoft.com/office/powerpoint/2010/main" val="2111900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569AC-CBF3-95F1-B0F6-1E0A3FFFB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 91.159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4B36B-C4C9-B4A5-3C6B-7DCEA0D09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7848600" cy="4953007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Each person operating an aircraft under VFR in level cruising flight more than 3,000 feet AGL shall maintain the appropriate altitude prescribed below, unless otherwise authorized by ATC.</a:t>
            </a:r>
          </a:p>
          <a:p>
            <a:r>
              <a:rPr lang="en-US" sz="2800" dirty="0"/>
              <a:t>On a magnetic course of 0° through 179° any odd thousand foot MSL altitude + 500 feet (3,500, 5,500, 7,500…)</a:t>
            </a:r>
          </a:p>
          <a:p>
            <a:r>
              <a:rPr lang="en-US" sz="2800" dirty="0"/>
              <a:t>On a magnetic course of 180° through 359°, any even thousand foot MSL altitude + 500 feet (4,500, 6,500, 8,500…)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560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7580-48B5-BB73-4424-94DAE9399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aid: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8EAA4-2F52-7533-CC5A-1B4F84ECB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331256"/>
            <a:ext cx="7848600" cy="41954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East is odd</a:t>
            </a:r>
          </a:p>
          <a:p>
            <a:endParaRPr lang="en-US" dirty="0"/>
          </a:p>
          <a:p>
            <a:r>
              <a:rPr lang="en-US" dirty="0"/>
              <a:t>But West is even odder</a:t>
            </a:r>
          </a:p>
          <a:p>
            <a:endParaRPr lang="en-US" dirty="0"/>
          </a:p>
          <a:p>
            <a:r>
              <a:rPr lang="en-US" dirty="0"/>
              <a:t>(IFR traffic is typically assigned the 1000s altitudes, i.e. eastbound IFR flies 5000, 7000, 9000 MSL and westbound flies 6000, 8000, 10000) </a:t>
            </a:r>
          </a:p>
        </p:txBody>
      </p:sp>
    </p:spTree>
    <p:extLst>
      <p:ext uri="{BB962C8B-B14F-4D97-AF65-F5344CB8AC3E}">
        <p14:creationId xmlns:p14="http://schemas.microsoft.com/office/powerpoint/2010/main" val="667715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03F4DD8-AFCE-4DF7-A8DB-881C7E8EFC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434560"/>
            <a:ext cx="9144000" cy="398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7124F2-EE01-4B98-98E7-C0BC80BB3083}"/>
              </a:ext>
            </a:extLst>
          </p:cNvPr>
          <p:cNvSpPr/>
          <p:nvPr/>
        </p:nvSpPr>
        <p:spPr>
          <a:xfrm>
            <a:off x="3557054" y="2895600"/>
            <a:ext cx="1319745" cy="914400"/>
          </a:xfrm>
          <a:prstGeom prst="rect">
            <a:avLst/>
          </a:prstGeom>
          <a:solidFill>
            <a:schemeClr val="accent1">
              <a:lumMod val="20000"/>
              <a:lumOff val="80000"/>
              <a:alpha val="5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03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61085D-06DC-436B-8341-607213F7E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2162333"/>
            <a:ext cx="9142857" cy="2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74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A8100D-B6F5-49BF-A018-F9B091523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4267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DCD8C3-097A-49D1-BA21-C8497473033D}"/>
              </a:ext>
            </a:extLst>
          </p:cNvPr>
          <p:cNvSpPr/>
          <p:nvPr/>
        </p:nvSpPr>
        <p:spPr>
          <a:xfrm>
            <a:off x="4876801" y="2793524"/>
            <a:ext cx="381000" cy="483076"/>
          </a:xfrm>
          <a:prstGeom prst="rect">
            <a:avLst/>
          </a:prstGeom>
          <a:solidFill>
            <a:schemeClr val="accent1">
              <a:lumMod val="20000"/>
              <a:lumOff val="80000"/>
              <a:alpha val="5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0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BD4FA8-3EF2-4510-9CBE-0DF8D4FBB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67670"/>
            <a:ext cx="9144000" cy="2922661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FBD5D2F6-1CD3-8CAE-9335-6EE4D46EE8FC}"/>
              </a:ext>
            </a:extLst>
          </p:cNvPr>
          <p:cNvSpPr/>
          <p:nvPr/>
        </p:nvSpPr>
        <p:spPr>
          <a:xfrm rot="725704">
            <a:off x="4705499" y="2765877"/>
            <a:ext cx="1019700" cy="716646"/>
          </a:xfrm>
          <a:prstGeom prst="triangle">
            <a:avLst>
              <a:gd name="adj" fmla="val 84616"/>
            </a:avLst>
          </a:prstGeom>
          <a:solidFill>
            <a:srgbClr val="D60093">
              <a:alpha val="30196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64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68669B-9A86-45A6-BCCF-667E97B30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2162333"/>
            <a:ext cx="9142857" cy="2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6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61708-AEB4-46A9-AB1D-52BCA381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23" y="11723"/>
            <a:ext cx="8125890" cy="1400530"/>
          </a:xfrm>
        </p:spPr>
        <p:txBody>
          <a:bodyPr/>
          <a:lstStyle/>
          <a:p>
            <a:r>
              <a:rPr lang="en-US" dirty="0"/>
              <a:t>Typical fixed plotter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E08E83-5468-4C29-BD99-9CC16F97B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59427"/>
            <a:ext cx="9144000" cy="353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26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68669B-9A86-45A6-BCCF-667E97B30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2162333"/>
            <a:ext cx="9142857" cy="25333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473A45-F853-4C6A-8336-C4B64C757F9E}"/>
              </a:ext>
            </a:extLst>
          </p:cNvPr>
          <p:cNvSpPr/>
          <p:nvPr/>
        </p:nvSpPr>
        <p:spPr>
          <a:xfrm>
            <a:off x="4876800" y="2667000"/>
            <a:ext cx="457200" cy="457200"/>
          </a:xfrm>
          <a:prstGeom prst="rect">
            <a:avLst/>
          </a:prstGeom>
          <a:solidFill>
            <a:schemeClr val="accent1">
              <a:lumMod val="20000"/>
              <a:lumOff val="80000"/>
              <a:alpha val="5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62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1DC871-7495-4BBB-868B-51107E176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998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1DC871-7495-4BBB-868B-51107E176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A11FCF-B5BB-4251-9200-BA9B3CE39DFE}"/>
              </a:ext>
            </a:extLst>
          </p:cNvPr>
          <p:cNvSpPr/>
          <p:nvPr/>
        </p:nvSpPr>
        <p:spPr>
          <a:xfrm>
            <a:off x="5334000" y="2743200"/>
            <a:ext cx="533400" cy="381000"/>
          </a:xfrm>
          <a:prstGeom prst="rect">
            <a:avLst/>
          </a:prstGeom>
          <a:solidFill>
            <a:schemeClr val="accent1">
              <a:lumMod val="20000"/>
              <a:lumOff val="80000"/>
              <a:alpha val="5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93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0" y="0"/>
            <a:ext cx="8125890" cy="1400530"/>
          </a:xfrm>
        </p:spPr>
        <p:txBody>
          <a:bodyPr/>
          <a:lstStyle/>
          <a:p>
            <a:r>
              <a:rPr lang="en-US" dirty="0"/>
              <a:t>Magnetic Variation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D29391-3EEF-0757-385E-59398E343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81" y="724667"/>
            <a:ext cx="8895238" cy="613333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1AA89F-B8F1-2A2A-BA77-8100ED3FA159}"/>
              </a:ext>
            </a:extLst>
          </p:cNvPr>
          <p:cNvCxnSpPr/>
          <p:nvPr/>
        </p:nvCxnSpPr>
        <p:spPr>
          <a:xfrm>
            <a:off x="609600" y="1143000"/>
            <a:ext cx="1295400" cy="5715000"/>
          </a:xfrm>
          <a:prstGeom prst="straightConnector1">
            <a:avLst/>
          </a:prstGeom>
          <a:ln w="76200">
            <a:solidFill>
              <a:srgbClr val="FF0000">
                <a:alpha val="25098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827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D3E55BB-269E-4353-9669-3F52427FA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803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D3E55BB-269E-4353-9669-3F52427FA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1B37E5-82AC-4AE6-8459-8701F1386214}"/>
              </a:ext>
            </a:extLst>
          </p:cNvPr>
          <p:cNvSpPr/>
          <p:nvPr/>
        </p:nvSpPr>
        <p:spPr>
          <a:xfrm>
            <a:off x="5867400" y="2743200"/>
            <a:ext cx="457200" cy="381000"/>
          </a:xfrm>
          <a:prstGeom prst="rect">
            <a:avLst/>
          </a:prstGeom>
          <a:solidFill>
            <a:schemeClr val="accent1">
              <a:lumMod val="20000"/>
              <a:lumOff val="80000"/>
              <a:alpha val="5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80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69C0732-1CA3-41E9-9B82-F1F18DF08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467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69C0732-1CA3-41E9-9B82-F1F18DF08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08A19C-E628-08D2-8BAA-CE5195C36EB4}"/>
              </a:ext>
            </a:extLst>
          </p:cNvPr>
          <p:cNvSpPr/>
          <p:nvPr/>
        </p:nvSpPr>
        <p:spPr>
          <a:xfrm>
            <a:off x="6858000" y="2153652"/>
            <a:ext cx="609600" cy="589547"/>
          </a:xfrm>
          <a:prstGeom prst="rect">
            <a:avLst/>
          </a:prstGeom>
          <a:solidFill>
            <a:schemeClr val="accent1">
              <a:lumMod val="20000"/>
              <a:lumOff val="80000"/>
              <a:alpha val="5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8F2E42-0C80-35F9-AA03-FF668EC64CC4}"/>
              </a:ext>
            </a:extLst>
          </p:cNvPr>
          <p:cNvSpPr/>
          <p:nvPr/>
        </p:nvSpPr>
        <p:spPr>
          <a:xfrm>
            <a:off x="6858000" y="3144252"/>
            <a:ext cx="609600" cy="894348"/>
          </a:xfrm>
          <a:prstGeom prst="rect">
            <a:avLst/>
          </a:prstGeom>
          <a:solidFill>
            <a:schemeClr val="accent1">
              <a:lumMod val="20000"/>
              <a:lumOff val="80000"/>
              <a:alpha val="56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37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r>
              <a:rPr lang="en-US" dirty="0"/>
              <a:t>: Distance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69C0732-1CA3-41E9-9B82-F1F18DF08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5" y="2133600"/>
            <a:ext cx="9144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48DEF9-A105-6A71-1B70-699C8E0A0C29}"/>
              </a:ext>
            </a:extLst>
          </p:cNvPr>
          <p:cNvSpPr txBox="1"/>
          <p:nvPr/>
        </p:nvSpPr>
        <p:spPr>
          <a:xfrm>
            <a:off x="7010400" y="3121223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EB395D-12E5-6335-84DE-0C33A5AA2CC7}"/>
              </a:ext>
            </a:extLst>
          </p:cNvPr>
          <p:cNvSpPr txBox="1"/>
          <p:nvPr/>
        </p:nvSpPr>
        <p:spPr>
          <a:xfrm>
            <a:off x="7010400" y="3604402"/>
            <a:ext cx="457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CDFE6C-6743-7383-8FFF-A325D6EFEE8F}"/>
              </a:ext>
            </a:extLst>
          </p:cNvPr>
          <p:cNvSpPr txBox="1"/>
          <p:nvPr/>
        </p:nvSpPr>
        <p:spPr>
          <a:xfrm>
            <a:off x="7010400" y="2488912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65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952F44-7D70-F0C9-8613-8AC6BDA35511}"/>
              </a:ext>
            </a:extLst>
          </p:cNvPr>
          <p:cNvSpPr txBox="1"/>
          <p:nvPr/>
        </p:nvSpPr>
        <p:spPr>
          <a:xfrm>
            <a:off x="7010400" y="3362813"/>
            <a:ext cx="457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8FF96-C16B-2137-438C-4C4913F1222D}"/>
              </a:ext>
            </a:extLst>
          </p:cNvPr>
          <p:cNvSpPr txBox="1"/>
          <p:nvPr/>
        </p:nvSpPr>
        <p:spPr>
          <a:xfrm>
            <a:off x="7010400" y="3810582"/>
            <a:ext cx="457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81726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52718"/>
            <a:ext cx="9119655" cy="1400530"/>
          </a:xfrm>
        </p:spPr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r>
              <a:rPr lang="en-US" dirty="0"/>
              <a:t>: Ground Speed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69C0732-1CA3-41E9-9B82-F1F18DF08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5" y="2133600"/>
            <a:ext cx="9144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48DEF9-A105-6A71-1B70-699C8E0A0C29}"/>
              </a:ext>
            </a:extLst>
          </p:cNvPr>
          <p:cNvSpPr txBox="1"/>
          <p:nvPr/>
        </p:nvSpPr>
        <p:spPr>
          <a:xfrm>
            <a:off x="7010400" y="3121223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EB395D-12E5-6335-84DE-0C33A5AA2CC7}"/>
              </a:ext>
            </a:extLst>
          </p:cNvPr>
          <p:cNvSpPr txBox="1"/>
          <p:nvPr/>
        </p:nvSpPr>
        <p:spPr>
          <a:xfrm>
            <a:off x="7010400" y="3604402"/>
            <a:ext cx="457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CDFE6C-6743-7383-8FFF-A325D6EFEE8F}"/>
              </a:ext>
            </a:extLst>
          </p:cNvPr>
          <p:cNvSpPr txBox="1"/>
          <p:nvPr/>
        </p:nvSpPr>
        <p:spPr>
          <a:xfrm>
            <a:off x="7010400" y="2488912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65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952F44-7D70-F0C9-8613-8AC6BDA35511}"/>
              </a:ext>
            </a:extLst>
          </p:cNvPr>
          <p:cNvSpPr txBox="1"/>
          <p:nvPr/>
        </p:nvSpPr>
        <p:spPr>
          <a:xfrm>
            <a:off x="7010400" y="3362813"/>
            <a:ext cx="457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8FF96-C16B-2137-438C-4C4913F1222D}"/>
              </a:ext>
            </a:extLst>
          </p:cNvPr>
          <p:cNvSpPr txBox="1"/>
          <p:nvPr/>
        </p:nvSpPr>
        <p:spPr>
          <a:xfrm>
            <a:off x="7010400" y="3810582"/>
            <a:ext cx="457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7D3DE6-6349-D89B-5DCC-D05F68D56FC1}"/>
              </a:ext>
            </a:extLst>
          </p:cNvPr>
          <p:cNvSpPr txBox="1"/>
          <p:nvPr/>
        </p:nvSpPr>
        <p:spPr>
          <a:xfrm>
            <a:off x="7471610" y="3121223"/>
            <a:ext cx="457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822600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FC12A-B45E-44A5-9A26-748890204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79AD-545D-185A-A5F4-CE30BA5D7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23" y="11723"/>
            <a:ext cx="8125890" cy="1400530"/>
          </a:xfrm>
        </p:spPr>
        <p:txBody>
          <a:bodyPr/>
          <a:lstStyle/>
          <a:p>
            <a:r>
              <a:rPr lang="en-US" dirty="0"/>
              <a:t>E6B Flight Computer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e6b front">
            <a:extLst>
              <a:ext uri="{FF2B5EF4-FFF2-40B4-BE49-F238E27FC236}">
                <a16:creationId xmlns:a16="http://schemas.microsoft.com/office/drawing/2014/main" id="{CB537416-38F3-3B75-B1E1-897544886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0"/>
            <a:ext cx="4040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022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52718"/>
            <a:ext cx="9119655" cy="1400530"/>
          </a:xfrm>
        </p:spPr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r>
              <a:rPr lang="en-US" dirty="0"/>
              <a:t>: Time </a:t>
            </a:r>
            <a:r>
              <a:rPr lang="en-US" dirty="0" err="1"/>
              <a:t>En</a:t>
            </a:r>
            <a:r>
              <a:rPr lang="en-US" dirty="0"/>
              <a:t> Route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69C0732-1CA3-41E9-9B82-F1F18DF08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5" y="2133600"/>
            <a:ext cx="9144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48DEF9-A105-6A71-1B70-699C8E0A0C29}"/>
              </a:ext>
            </a:extLst>
          </p:cNvPr>
          <p:cNvSpPr txBox="1"/>
          <p:nvPr/>
        </p:nvSpPr>
        <p:spPr>
          <a:xfrm>
            <a:off x="7010400" y="3121223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EB395D-12E5-6335-84DE-0C33A5AA2CC7}"/>
              </a:ext>
            </a:extLst>
          </p:cNvPr>
          <p:cNvSpPr txBox="1"/>
          <p:nvPr/>
        </p:nvSpPr>
        <p:spPr>
          <a:xfrm>
            <a:off x="7010400" y="3604402"/>
            <a:ext cx="457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CDFE6C-6743-7383-8FFF-A325D6EFEE8F}"/>
              </a:ext>
            </a:extLst>
          </p:cNvPr>
          <p:cNvSpPr txBox="1"/>
          <p:nvPr/>
        </p:nvSpPr>
        <p:spPr>
          <a:xfrm>
            <a:off x="7010400" y="2488912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65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952F44-7D70-F0C9-8613-8AC6BDA35511}"/>
              </a:ext>
            </a:extLst>
          </p:cNvPr>
          <p:cNvSpPr txBox="1"/>
          <p:nvPr/>
        </p:nvSpPr>
        <p:spPr>
          <a:xfrm>
            <a:off x="7010400" y="3362813"/>
            <a:ext cx="457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8FF96-C16B-2137-438C-4C4913F1222D}"/>
              </a:ext>
            </a:extLst>
          </p:cNvPr>
          <p:cNvSpPr txBox="1"/>
          <p:nvPr/>
        </p:nvSpPr>
        <p:spPr>
          <a:xfrm>
            <a:off x="7010400" y="3810582"/>
            <a:ext cx="457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7D3DE6-6349-D89B-5DCC-D05F68D56FC1}"/>
              </a:ext>
            </a:extLst>
          </p:cNvPr>
          <p:cNvSpPr txBox="1"/>
          <p:nvPr/>
        </p:nvSpPr>
        <p:spPr>
          <a:xfrm>
            <a:off x="7471610" y="3121223"/>
            <a:ext cx="457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31348816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CA7D9-18EA-4C7F-9E91-54F6C58B5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52718"/>
            <a:ext cx="9119655" cy="1400530"/>
          </a:xfrm>
        </p:spPr>
        <p:txBody>
          <a:bodyPr/>
          <a:lstStyle/>
          <a:p>
            <a:r>
              <a:rPr lang="en-US" dirty="0"/>
              <a:t>Creating a </a:t>
            </a:r>
            <a:r>
              <a:rPr lang="en-US" dirty="0" err="1"/>
              <a:t>NavLog</a:t>
            </a:r>
            <a:r>
              <a:rPr lang="en-US" dirty="0"/>
              <a:t>: Time </a:t>
            </a:r>
            <a:r>
              <a:rPr lang="en-US" dirty="0" err="1"/>
              <a:t>En</a:t>
            </a:r>
            <a:r>
              <a:rPr lang="en-US" dirty="0"/>
              <a:t> Route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69C0732-1CA3-41E9-9B82-F1F18DF08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5" y="2133600"/>
            <a:ext cx="9144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48DEF9-A105-6A71-1B70-699C8E0A0C29}"/>
              </a:ext>
            </a:extLst>
          </p:cNvPr>
          <p:cNvSpPr txBox="1"/>
          <p:nvPr/>
        </p:nvSpPr>
        <p:spPr>
          <a:xfrm>
            <a:off x="7010400" y="3121223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EB395D-12E5-6335-84DE-0C33A5AA2CC7}"/>
              </a:ext>
            </a:extLst>
          </p:cNvPr>
          <p:cNvSpPr txBox="1"/>
          <p:nvPr/>
        </p:nvSpPr>
        <p:spPr>
          <a:xfrm>
            <a:off x="7010400" y="3604402"/>
            <a:ext cx="457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CDFE6C-6743-7383-8FFF-A325D6EFEE8F}"/>
              </a:ext>
            </a:extLst>
          </p:cNvPr>
          <p:cNvSpPr txBox="1"/>
          <p:nvPr/>
        </p:nvSpPr>
        <p:spPr>
          <a:xfrm>
            <a:off x="7010400" y="2488912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65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952F44-7D70-F0C9-8613-8AC6BDA35511}"/>
              </a:ext>
            </a:extLst>
          </p:cNvPr>
          <p:cNvSpPr txBox="1"/>
          <p:nvPr/>
        </p:nvSpPr>
        <p:spPr>
          <a:xfrm>
            <a:off x="7010400" y="3362813"/>
            <a:ext cx="457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8FF96-C16B-2137-438C-4C4913F1222D}"/>
              </a:ext>
            </a:extLst>
          </p:cNvPr>
          <p:cNvSpPr txBox="1"/>
          <p:nvPr/>
        </p:nvSpPr>
        <p:spPr>
          <a:xfrm>
            <a:off x="7010400" y="3810582"/>
            <a:ext cx="457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7D3DE6-6349-D89B-5DCC-D05F68D56FC1}"/>
              </a:ext>
            </a:extLst>
          </p:cNvPr>
          <p:cNvSpPr txBox="1"/>
          <p:nvPr/>
        </p:nvSpPr>
        <p:spPr>
          <a:xfrm>
            <a:off x="7471610" y="3121223"/>
            <a:ext cx="457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C797CD-E771-112F-FC89-91875AD387E3}"/>
              </a:ext>
            </a:extLst>
          </p:cNvPr>
          <p:cNvSpPr txBox="1"/>
          <p:nvPr/>
        </p:nvSpPr>
        <p:spPr>
          <a:xfrm>
            <a:off x="7838433" y="3103519"/>
            <a:ext cx="457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34555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A16-DE2B-D839-B4B8-682D5EA0B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Gun Signals</a:t>
            </a:r>
            <a:br>
              <a:rPr lang="en-US" dirty="0"/>
            </a:br>
            <a:r>
              <a:rPr lang="en-US" sz="2800" i="1" dirty="0"/>
              <a:t>Used at towered fields when radio communication is lost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439699-6E83-1D3F-8DBF-ED83415A3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5600"/>
            <a:ext cx="9144000" cy="333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467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A16-DE2B-D839-B4B8-682D5EA0B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8125890" cy="766482"/>
          </a:xfrm>
        </p:spPr>
        <p:txBody>
          <a:bodyPr/>
          <a:lstStyle/>
          <a:p>
            <a:r>
              <a:rPr lang="en-US" dirty="0"/>
              <a:t>Phonetic Alphabet</a:t>
            </a:r>
            <a:endParaRPr lang="en-US" sz="28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DE07BD-9656-224B-0B99-0785EA500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40714"/>
            <a:ext cx="3352800" cy="5764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4562EC-22E2-03A1-0AEF-45C7EAB63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649" y="4255168"/>
            <a:ext cx="3367888" cy="2438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8D38D6-4F97-8E2A-82EE-23D0497A8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1" y="28074"/>
            <a:ext cx="3352799" cy="36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10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ED864-8991-49AD-9DED-DC2EDAA3A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25890" cy="914400"/>
          </a:xfrm>
        </p:spPr>
        <p:txBody>
          <a:bodyPr/>
          <a:lstStyle/>
          <a:p>
            <a:r>
              <a:rPr lang="en-US" dirty="0"/>
              <a:t>Sectional and Plotter</a:t>
            </a:r>
          </a:p>
        </p:txBody>
      </p:sp>
      <p:pic>
        <p:nvPicPr>
          <p:cNvPr id="5" name="Content Placeholder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229B8D07-CE61-40EA-A3D7-F72B221FA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0" y="838200"/>
            <a:ext cx="5477608" cy="597557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11AFA2-2055-4967-8231-BAEE64FB2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1" y="1025769"/>
            <a:ext cx="3267809" cy="372484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45DEEFC-AC22-42EB-B94C-D8364C7C8B9F}"/>
              </a:ext>
            </a:extLst>
          </p:cNvPr>
          <p:cNvSpPr/>
          <p:nvPr/>
        </p:nvSpPr>
        <p:spPr>
          <a:xfrm>
            <a:off x="228600" y="3733800"/>
            <a:ext cx="838200" cy="914400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02C2BA-947E-48D9-BE71-0368F827FEE5}"/>
              </a:ext>
            </a:extLst>
          </p:cNvPr>
          <p:cNvSpPr/>
          <p:nvPr/>
        </p:nvSpPr>
        <p:spPr>
          <a:xfrm>
            <a:off x="2476500" y="1025769"/>
            <a:ext cx="838200" cy="914400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ED864-8991-49AD-9DED-DC2EDAA3A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690000" cy="1371600"/>
          </a:xfrm>
        </p:spPr>
        <p:txBody>
          <a:bodyPr/>
          <a:lstStyle/>
          <a:p>
            <a:r>
              <a:rPr lang="en-US" dirty="0"/>
              <a:t>Measure distance along line</a:t>
            </a:r>
          </a:p>
        </p:txBody>
      </p:sp>
      <p:pic>
        <p:nvPicPr>
          <p:cNvPr id="10" name="Content Placeholder 9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244C9279-F018-4490-82C0-D1E813190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0000" y="0"/>
            <a:ext cx="5454000" cy="6858000"/>
          </a:xfrm>
        </p:spPr>
      </p:pic>
    </p:spTree>
    <p:extLst>
      <p:ext uri="{BB962C8B-B14F-4D97-AF65-F5344CB8AC3E}">
        <p14:creationId xmlns:p14="http://schemas.microsoft.com/office/powerpoint/2010/main" val="4065645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ED864-8991-49AD-9DED-DC2EDAA3A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690000" cy="1371600"/>
          </a:xfrm>
        </p:spPr>
        <p:txBody>
          <a:bodyPr/>
          <a:lstStyle/>
          <a:p>
            <a:r>
              <a:rPr lang="en-US" dirty="0"/>
              <a:t>Center hole on a line of longitude that intersects your course.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Read </a:t>
            </a:r>
            <a:r>
              <a:rPr lang="en-US" u="sng" dirty="0"/>
              <a:t>true course</a:t>
            </a:r>
            <a:r>
              <a:rPr lang="en-US" dirty="0"/>
              <a:t> from  protractor.</a:t>
            </a:r>
          </a:p>
        </p:txBody>
      </p:sp>
      <p:pic>
        <p:nvPicPr>
          <p:cNvPr id="6" name="Content Placeholder 5" descr="A picture containing bicycle&#10;&#10;Description automatically generated">
            <a:extLst>
              <a:ext uri="{FF2B5EF4-FFF2-40B4-BE49-F238E27FC236}">
                <a16:creationId xmlns:a16="http://schemas.microsoft.com/office/drawing/2014/main" id="{EB3DB17E-17D5-4044-9B41-7F50D8EA8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6139" y="0"/>
            <a:ext cx="5247861" cy="6858000"/>
          </a:xfrm>
        </p:spPr>
      </p:pic>
    </p:spTree>
    <p:extLst>
      <p:ext uri="{BB962C8B-B14F-4D97-AF65-F5344CB8AC3E}">
        <p14:creationId xmlns:p14="http://schemas.microsoft.com/office/powerpoint/2010/main" val="30986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61708-AEB4-46A9-AB1D-52BCA381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23" y="11723"/>
            <a:ext cx="8125890" cy="1400530"/>
          </a:xfrm>
        </p:spPr>
        <p:txBody>
          <a:bodyPr/>
          <a:lstStyle/>
          <a:p>
            <a:r>
              <a:rPr lang="en-US" dirty="0"/>
              <a:t>Another example:</a:t>
            </a:r>
            <a:br>
              <a:rPr lang="en-US" dirty="0"/>
            </a:br>
            <a:r>
              <a:rPr lang="en-US" dirty="0"/>
              <a:t>ESN – RJD – W29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DC1FA9-7D68-4E90-92E1-4CED55ACD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55356"/>
            <a:ext cx="9144000" cy="490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29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61708-AEB4-46A9-AB1D-52BCA381F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23" y="11723"/>
            <a:ext cx="8125890" cy="1400530"/>
          </a:xfrm>
        </p:spPr>
        <p:txBody>
          <a:bodyPr/>
          <a:lstStyle/>
          <a:p>
            <a:r>
              <a:rPr lang="en-US" dirty="0"/>
              <a:t>Another example:</a:t>
            </a:r>
            <a:br>
              <a:rPr lang="en-US" dirty="0"/>
            </a:br>
            <a:r>
              <a:rPr lang="en-US" dirty="0"/>
              <a:t>ESN – RJD – W29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4317A0-ACDC-488E-9744-5AA4B2BD2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52624"/>
            <a:ext cx="9144000" cy="4905376"/>
          </a:xfrm>
        </p:spPr>
      </p:pic>
    </p:spTree>
    <p:extLst>
      <p:ext uri="{BB962C8B-B14F-4D97-AF65-F5344CB8AC3E}">
        <p14:creationId xmlns:p14="http://schemas.microsoft.com/office/powerpoint/2010/main" val="15802486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SP_GS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P_GS" id="{079A86E7-CC61-4BBD-822A-0163D971AF0F}" vid="{92F73DD0-79E2-4CEA-9553-F0A4016460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CSP_GS</Template>
  <TotalTime>14980</TotalTime>
  <Words>589</Words>
  <Application>Microsoft Office PowerPoint</Application>
  <PresentationFormat>On-screen Show (4:3)</PresentationFormat>
  <Paragraphs>129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Calibri</vt:lpstr>
      <vt:lpstr>Century Gothic</vt:lpstr>
      <vt:lpstr>Times New Roman</vt:lpstr>
      <vt:lpstr>Wingdings 3</vt:lpstr>
      <vt:lpstr>CSP_GS</vt:lpstr>
      <vt:lpstr>Flight Planning Tools</vt:lpstr>
      <vt:lpstr>PowerPoint Presentation</vt:lpstr>
      <vt:lpstr>Typical fixed plotter </vt:lpstr>
      <vt:lpstr>E6B Flight Computer </vt:lpstr>
      <vt:lpstr>Sectional and Plotter</vt:lpstr>
      <vt:lpstr>Measure distance along line</vt:lpstr>
      <vt:lpstr>Center hole on a line of longitude that intersects your course.  Read true course from  protractor.</vt:lpstr>
      <vt:lpstr>Another example: ESN – RJD – W29 </vt:lpstr>
      <vt:lpstr>Another example: ESN – RJD – W29 </vt:lpstr>
      <vt:lpstr>Calculating true heading </vt:lpstr>
      <vt:lpstr>Calculating true heading </vt:lpstr>
      <vt:lpstr>Calculating true heading </vt:lpstr>
      <vt:lpstr>Fun with Your E6B</vt:lpstr>
      <vt:lpstr>True Heading and Ground Speed  Check winds aloft forecast: wind = 20 kt from 210°  Our aircraft’s cruise airspeed is 110kt  </vt:lpstr>
      <vt:lpstr>True Heading and Ground Speed  Check winds aloft forecast: wind = 20 kt from 210°  Our aircraft’s cruise airspeed is 110kt  </vt:lpstr>
      <vt:lpstr>True Heading and Ground Speed  Check winds aloft forecast: wind = 20 kt from 210°  Our aircraft’s cruise airspeed is 110kt  </vt:lpstr>
      <vt:lpstr>Creating a NavLog</vt:lpstr>
      <vt:lpstr>Creating a NavLog</vt:lpstr>
      <vt:lpstr>Creating a NavLog</vt:lpstr>
      <vt:lpstr>Creating a NavLog</vt:lpstr>
      <vt:lpstr>Creating a NavLog</vt:lpstr>
      <vt:lpstr>What altitude to fly? </vt:lpstr>
      <vt:lpstr>FAR 91.159</vt:lpstr>
      <vt:lpstr>Memory aid:</vt:lpstr>
      <vt:lpstr>Creating a NavLog</vt:lpstr>
      <vt:lpstr>Creating a NavLog</vt:lpstr>
      <vt:lpstr>Creating a NavLog</vt:lpstr>
      <vt:lpstr>Creating a NavLog</vt:lpstr>
      <vt:lpstr>Creating a NavLog</vt:lpstr>
      <vt:lpstr>Creating a NavLog</vt:lpstr>
      <vt:lpstr>Creating a NavLog</vt:lpstr>
      <vt:lpstr>Creating a NavLog</vt:lpstr>
      <vt:lpstr>Magnetic Variation</vt:lpstr>
      <vt:lpstr>Creating a NavLog</vt:lpstr>
      <vt:lpstr>Creating a NavLog</vt:lpstr>
      <vt:lpstr>Creating a NavLog</vt:lpstr>
      <vt:lpstr>Creating a NavLog</vt:lpstr>
      <vt:lpstr>Creating a NavLog: Distance</vt:lpstr>
      <vt:lpstr>Creating a NavLog: Ground Speed</vt:lpstr>
      <vt:lpstr>Creating a NavLog: Time En Route</vt:lpstr>
      <vt:lpstr>Creating a NavLog: Time En Route</vt:lpstr>
      <vt:lpstr>Light Gun Signals Used at towered fields when radio communication is lost</vt:lpstr>
      <vt:lpstr>Phonetic Alphabet</vt:lpstr>
    </vt:vector>
  </TitlesOfParts>
  <Company>Rod Machado &amp;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Rod Machado</dc:creator>
  <cp:lastModifiedBy>Kathy Harkness</cp:lastModifiedBy>
  <cp:revision>101</cp:revision>
  <dcterms:created xsi:type="dcterms:W3CDTF">1998-11-04T23:23:52Z</dcterms:created>
  <dcterms:modified xsi:type="dcterms:W3CDTF">2026-03-13T19:54:56Z</dcterms:modified>
</cp:coreProperties>
</file>