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7"/>
  </p:notesMasterIdLst>
  <p:sldIdLst>
    <p:sldId id="371" r:id="rId2"/>
    <p:sldId id="256" r:id="rId3"/>
    <p:sldId id="379" r:id="rId4"/>
    <p:sldId id="372" r:id="rId5"/>
    <p:sldId id="378" r:id="rId6"/>
    <p:sldId id="383" r:id="rId7"/>
    <p:sldId id="384" r:id="rId8"/>
    <p:sldId id="375" r:id="rId9"/>
    <p:sldId id="373" r:id="rId10"/>
    <p:sldId id="374" r:id="rId11"/>
    <p:sldId id="376" r:id="rId12"/>
    <p:sldId id="377" r:id="rId13"/>
    <p:sldId id="380" r:id="rId14"/>
    <p:sldId id="381" r:id="rId15"/>
    <p:sldId id="38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E422"/>
    <a:srgbClr val="FF9933"/>
    <a:srgbClr val="0033CC"/>
    <a:srgbClr val="9933FF"/>
    <a:srgbClr val="FF000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79" autoAdjust="0"/>
    <p:restoredTop sz="82186" autoAdjust="0"/>
  </p:normalViewPr>
  <p:slideViewPr>
    <p:cSldViewPr>
      <p:cViewPr varScale="1">
        <p:scale>
          <a:sx n="75" d="100"/>
          <a:sy n="75" d="100"/>
        </p:scale>
        <p:origin x="1674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0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23F70-D380-4B53-9321-EAA79BD5006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55480-07BF-44F6-A475-49F7F7AD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66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255480-07BF-44F6-A475-49F7F7AD0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4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F851B-0347-4BCA-B67F-C3A8A101EF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37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07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065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2521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451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541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806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19450-01DD-47C6-B59E-5DFFCEB24E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084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0DF45-F942-40AE-848D-E84AFA7EE1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17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3C6099-C4B8-471D-AFDF-D6FB3D0DA6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31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538A16-338E-435A-954B-3F5F07CC68C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66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D825E5-C8C0-4D7E-86CA-C96446BF74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D2B54A-F93D-42AF-8E73-2AE898609B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97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D7765A-BAE1-4FA5-966C-75C2747327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19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23CAE-66DB-4B8C-8521-53B8678D31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39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0761-B744-4417-A011-B8FFE51C9BB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62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79012-B313-4C54-BF5E-79C9605DB9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65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D0A28783-C7F4-4C16-A84C-D8DE5BD5AA3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484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atc.net/" TargetMode="External"/><Relationship Id="rId2" Type="http://schemas.openxmlformats.org/officeDocument/2006/relationships/hyperlink" Target="http://www.av8n.com/how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ndy.com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user/MzeroAFlightTraining" TargetMode="External"/><Relationship Id="rId2" Type="http://schemas.openxmlformats.org/officeDocument/2006/relationships/hyperlink" Target="https://www.aopa.org/training-and-safety/air-safety-institute/asi-video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user/BoldmethodVideo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a.gov/training_testing/testin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asafety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odmachado.com/products/rod-machados-private-commercial-pilot-handboo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opa.org/account/flighttrainingjoinform" TargetMode="External"/><Relationship Id="rId2" Type="http://schemas.openxmlformats.org/officeDocument/2006/relationships/hyperlink" Target="https://www.aopa.org/news-and-media/flight-training-magazine-archiv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4999CEF-34A1-4CFB-BF22-3E04021F27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99CC"/>
                </a:solidFill>
              </a:rPr>
              <a:t>Ground School: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535D72D-DB33-4A78-9379-D4C7AE23F3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4800"/>
              <a:t>What, How, and Why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29FC123-499D-4A89-83EF-3BB1A63C35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/>
              <a:t>Web Resources</a:t>
            </a:r>
            <a:endParaRPr lang="en-US" altLang="en-US">
              <a:solidFill>
                <a:srgbClr val="0099CC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E1A7E40-7D00-4483-9CAB-18986D0A77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Too many to list on one slide, but some of my favorites are:</a:t>
            </a:r>
          </a:p>
          <a:p>
            <a:pPr eaLnBrk="1" hangingPunct="1"/>
            <a:r>
              <a:rPr lang="en-US" altLang="en-US" sz="2800" dirty="0"/>
              <a:t>“See How It Flies” </a:t>
            </a:r>
          </a:p>
          <a:p>
            <a:pPr lvl="1" eaLnBrk="1" hangingPunct="1"/>
            <a:r>
              <a:rPr lang="en-US" altLang="en-US" sz="2400" dirty="0">
                <a:hlinkClick r:id="rId2"/>
              </a:rPr>
              <a:t>http://www.av8n.com/how/</a:t>
            </a:r>
            <a:endParaRPr lang="en-US" altLang="en-US" sz="2400" dirty="0"/>
          </a:p>
          <a:p>
            <a:pPr eaLnBrk="1" hangingPunct="1"/>
            <a:r>
              <a:rPr lang="en-US" altLang="en-US" sz="2800" dirty="0"/>
              <a:t>Live ATC (listen and learn)</a:t>
            </a:r>
          </a:p>
          <a:p>
            <a:pPr lvl="1" eaLnBrk="1" hangingPunct="1"/>
            <a:r>
              <a:rPr lang="en-US" altLang="en-US" sz="2400" dirty="0">
                <a:hlinkClick r:id="rId3"/>
              </a:rPr>
              <a:t>https://www.liveatc.net/</a:t>
            </a:r>
            <a:endParaRPr lang="en-US" altLang="en-US" sz="2400" dirty="0"/>
          </a:p>
          <a:p>
            <a:pPr eaLnBrk="1" hangingPunct="1"/>
            <a:r>
              <a:rPr lang="en-US" altLang="en-US" sz="2800" dirty="0"/>
              <a:t>Winds and Weather Patterns</a:t>
            </a:r>
          </a:p>
          <a:p>
            <a:pPr lvl="1"/>
            <a:r>
              <a:rPr lang="en-US" altLang="en-US" sz="2400" dirty="0">
                <a:hlinkClick r:id="rId4"/>
              </a:rPr>
              <a:t>https://windy.com</a:t>
            </a:r>
            <a:endParaRPr lang="en-US" altLang="en-US" sz="2400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C86F247-1A82-4BB5-A8FB-0AD8C885C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/>
              <a:t>Videos</a:t>
            </a:r>
            <a:endParaRPr lang="en-US" altLang="en-US">
              <a:solidFill>
                <a:srgbClr val="0099CC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AACAB10-1990-45C7-8D8F-D09E6DF2E3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>
                <a:hlinkClick r:id="rId2"/>
              </a:rPr>
              <a:t>Air Safety Institute</a:t>
            </a: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 err="1">
                <a:hlinkClick r:id="rId3"/>
              </a:rPr>
              <a:t>MzeroA</a:t>
            </a: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 err="1">
                <a:hlinkClick r:id="rId4"/>
              </a:rPr>
              <a:t>BoldMethod</a:t>
            </a: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lvl="1" eaLnBrk="1" hangingPunct="1"/>
            <a:endParaRPr lang="en-US" altLang="en-US" dirty="0"/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869BE1B-7B9B-4FC4-B017-DFA4CDF08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More FAA</a:t>
            </a:r>
            <a:endParaRPr lang="en-US" altLang="en-US" dirty="0">
              <a:solidFill>
                <a:srgbClr val="0099CC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9DC95BA-2D09-4133-95CB-55F8A27A44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en-US" sz="2400" dirty="0"/>
              <a:t>Airman Testing Documents</a:t>
            </a:r>
          </a:p>
          <a:p>
            <a:pPr lvl="1" eaLnBrk="1" hangingPunct="1">
              <a:defRPr/>
            </a:pPr>
            <a:r>
              <a:rPr lang="en-US" altLang="en-US" sz="2400" dirty="0"/>
              <a:t> (</a:t>
            </a:r>
            <a:r>
              <a:rPr lang="en-US" altLang="en-US" sz="2400" dirty="0">
                <a:hlinkClick r:id="rId2"/>
              </a:rPr>
              <a:t>https://www.faa.gov/training_testing/testing/</a:t>
            </a:r>
            <a:r>
              <a:rPr lang="en-US" altLang="en-US" sz="2400" dirty="0"/>
              <a:t>)</a:t>
            </a:r>
          </a:p>
          <a:p>
            <a:pPr lvl="1" eaLnBrk="1" hangingPunct="1">
              <a:defRPr/>
            </a:pPr>
            <a:endParaRPr lang="en-US" altLang="en-US" sz="2400" dirty="0"/>
          </a:p>
          <a:p>
            <a:pPr lvl="1" eaLnBrk="1" hangingPunct="1">
              <a:defRPr/>
            </a:pPr>
            <a:endParaRPr lang="en-US" altLang="en-US" sz="2400" dirty="0"/>
          </a:p>
          <a:p>
            <a:pPr lvl="1" eaLnBrk="1" hangingPunct="1">
              <a:defRPr/>
            </a:pPr>
            <a:endParaRPr lang="en-US" altLang="en-US" sz="2400" dirty="0"/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2C1CF9-7FE1-4FA6-B3E3-5D870B5F3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FAA Safety Team</a:t>
            </a:r>
            <a:endParaRPr lang="en-US" altLang="en-US" dirty="0">
              <a:solidFill>
                <a:srgbClr val="0099CC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24DC813-A59C-43D4-B179-6BCD58C208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marL="0" indent="0" algn="ctr" eaLnBrk="1" hangingPunct="1">
              <a:buNone/>
            </a:pPr>
            <a:r>
              <a:rPr lang="en-US" altLang="en-US" sz="4000" dirty="0">
                <a:solidFill>
                  <a:schemeClr val="accent2"/>
                </a:solidFill>
                <a:hlinkClick r:id="rId2"/>
              </a:rPr>
              <a:t>https://www.faasafety.gov/</a:t>
            </a:r>
            <a:endParaRPr lang="en-US" altLang="en-US" sz="4000" dirty="0">
              <a:solidFill>
                <a:schemeClr val="accent2"/>
              </a:solidFill>
            </a:endParaRPr>
          </a:p>
          <a:p>
            <a:pPr lvl="1" eaLnBrk="1" hangingPunct="1"/>
            <a:endParaRPr lang="en-US" altLang="en-US" dirty="0">
              <a:solidFill>
                <a:schemeClr val="accent2"/>
              </a:solidFill>
            </a:endParaRPr>
          </a:p>
          <a:p>
            <a:pPr lvl="1" eaLnBrk="1" hangingPunct="1"/>
            <a:r>
              <a:rPr lang="en-US" altLang="en-US" sz="2800" dirty="0">
                <a:solidFill>
                  <a:schemeClr val="accent2"/>
                </a:solidFill>
              </a:rPr>
              <a:t>In-Person Seminars (usually at airports)</a:t>
            </a:r>
          </a:p>
          <a:p>
            <a:pPr lvl="1" eaLnBrk="1" hangingPunct="1"/>
            <a:r>
              <a:rPr lang="en-US" altLang="en-US" sz="2800" dirty="0">
                <a:solidFill>
                  <a:schemeClr val="accent2"/>
                </a:solidFill>
              </a:rPr>
              <a:t>Online Courses</a:t>
            </a:r>
          </a:p>
          <a:p>
            <a:pPr lvl="1" eaLnBrk="1" hangingPunct="1"/>
            <a:r>
              <a:rPr lang="en-US" altLang="en-US" sz="2800" dirty="0">
                <a:solidFill>
                  <a:schemeClr val="accent2"/>
                </a:solidFill>
              </a:rPr>
              <a:t>WINGS credit</a:t>
            </a:r>
          </a:p>
          <a:p>
            <a:pPr lvl="1"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2C1CF9-7FE1-4FA6-B3E3-5D870B5F3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CSP Ground School Web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24DC813-A59C-43D4-B179-6BCD58C208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0244" y="1752600"/>
            <a:ext cx="8551356" cy="41148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marL="0" indent="0" algn="ctr" eaLnBrk="1" hangingPunct="1">
              <a:buNone/>
            </a:pPr>
            <a:r>
              <a:rPr lang="en-US" altLang="en-US" sz="4000" dirty="0">
                <a:solidFill>
                  <a:schemeClr val="accent2"/>
                </a:solidFill>
              </a:rPr>
              <a:t>Ground-school.harpyr.com/home.html</a:t>
            </a:r>
            <a:endParaRPr lang="en-US" altLang="en-US" dirty="0">
              <a:solidFill>
                <a:schemeClr val="accent2"/>
              </a:solidFill>
            </a:endParaRPr>
          </a:p>
          <a:p>
            <a:pPr lvl="1"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C3A270-2981-D7E5-2130-F80DA08EA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334" y="3962400"/>
            <a:ext cx="7843331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84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2C1CF9-7FE1-4FA6-B3E3-5D870B5F3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Rusty Pilot Links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24DC813-A59C-43D4-B179-6BCD58C208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984584"/>
            <a:ext cx="7467600" cy="11430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altLang="en-US" sz="4000" dirty="0">
                <a:solidFill>
                  <a:schemeClr val="accent2"/>
                </a:solidFill>
              </a:rPr>
              <a:t>harpyr.com/</a:t>
            </a:r>
            <a:r>
              <a:rPr lang="en-US" sz="4000" dirty="0" err="1">
                <a:solidFill>
                  <a:schemeClr val="accent2"/>
                </a:solidFill>
              </a:rPr>
              <a:t>Rusty_Pilot</a:t>
            </a:r>
            <a:r>
              <a:rPr lang="en-US" sz="4000" dirty="0">
                <a:solidFill>
                  <a:schemeClr val="accent2"/>
                </a:solidFill>
              </a:rPr>
              <a:t>/links.html</a:t>
            </a:r>
          </a:p>
          <a:p>
            <a:pPr marL="0" indent="0" algn="ctr" eaLnBrk="1" hangingPunct="1"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lvl="1"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E2BE9F-CE9C-635F-776D-239D116AA3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889"/>
          <a:stretch/>
        </p:blipFill>
        <p:spPr>
          <a:xfrm>
            <a:off x="-1" y="2277490"/>
            <a:ext cx="9067801" cy="454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4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FF9A5BB-82DA-42FC-B20A-10878AD645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Four Uses for this Material</a:t>
            </a:r>
            <a:endParaRPr lang="en-US" altLang="en-US">
              <a:solidFill>
                <a:srgbClr val="0099CC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684E11D-51D6-420C-BB5E-DA3E1D47F3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Pass your written exam(s)</a:t>
            </a:r>
          </a:p>
          <a:p>
            <a:pPr eaLnBrk="1" hangingPunct="1"/>
            <a:r>
              <a:rPr lang="en-US" altLang="en-US" dirty="0"/>
              <a:t>Pass the oral portion of your </a:t>
            </a:r>
            <a:r>
              <a:rPr lang="en-US" altLang="en-US" dirty="0" err="1"/>
              <a:t>checkride</a:t>
            </a:r>
            <a:endParaRPr lang="en-US" altLang="en-US" dirty="0"/>
          </a:p>
          <a:p>
            <a:pPr eaLnBrk="1" hangingPunct="1"/>
            <a:r>
              <a:rPr lang="en-US" altLang="en-US" dirty="0"/>
              <a:t>Supplement the skills needed for the practical portion of your </a:t>
            </a:r>
            <a:r>
              <a:rPr lang="en-US" altLang="en-US" dirty="0" err="1"/>
              <a:t>checkride</a:t>
            </a:r>
            <a:endParaRPr lang="en-US" altLang="en-US" dirty="0"/>
          </a:p>
          <a:p>
            <a:pPr eaLnBrk="1" hangingPunct="1"/>
            <a:r>
              <a:rPr lang="en-US" altLang="en-US" dirty="0"/>
              <a:t>Keep you alive and out </a:t>
            </a:r>
            <a:r>
              <a:rPr lang="en-US" altLang="en-US"/>
              <a:t>of trouble</a:t>
            </a:r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CAF6FB5-B310-49E5-AFEA-2A79C0BE8C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Your Pilot Certification is: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79F08E1F-579D-41F6-B7F5-C41A7731C8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A License to </a:t>
            </a:r>
            <a:r>
              <a:rPr lang="en-US" altLang="en-US" sz="2400" b="1" dirty="0"/>
              <a:t>Learn</a:t>
            </a:r>
          </a:p>
          <a:p>
            <a:pPr lvl="1" eaLnBrk="1" hangingPunct="1"/>
            <a:r>
              <a:rPr lang="en-US" altLang="en-US" sz="2400" dirty="0"/>
              <a:t>Book learning</a:t>
            </a:r>
          </a:p>
          <a:p>
            <a:pPr lvl="1" eaLnBrk="1" hangingPunct="1"/>
            <a:r>
              <a:rPr lang="en-US" altLang="en-US" sz="2400" dirty="0"/>
              <a:t>Experience</a:t>
            </a:r>
          </a:p>
          <a:p>
            <a:pPr lvl="1" eaLnBrk="1" hangingPunct="1"/>
            <a:r>
              <a:rPr lang="en-US" altLang="en-US" sz="2400" dirty="0"/>
              <a:t>Hangar flying</a:t>
            </a:r>
          </a:p>
          <a:p>
            <a:pPr lvl="1" eaLnBrk="1" hangingPunct="1"/>
            <a:r>
              <a:rPr lang="en-US" altLang="en-US" sz="2400" dirty="0"/>
              <a:t>Additional ratings</a:t>
            </a:r>
          </a:p>
          <a:p>
            <a:pPr eaLnBrk="1" hangingPunct="1"/>
            <a:r>
              <a:rPr lang="en-US" altLang="en-US" sz="2400" dirty="0"/>
              <a:t>A License to </a:t>
            </a:r>
            <a:r>
              <a:rPr lang="en-US" altLang="en-US" sz="2400" b="1" dirty="0"/>
              <a:t>Have Fun</a:t>
            </a:r>
          </a:p>
          <a:p>
            <a:pPr lvl="1" eaLnBrk="1" hangingPunct="1"/>
            <a:r>
              <a:rPr lang="en-US" altLang="en-US" sz="2400" dirty="0"/>
              <a:t>Fly-Ins</a:t>
            </a:r>
          </a:p>
          <a:p>
            <a:pPr lvl="1" eaLnBrk="1" hangingPunct="1"/>
            <a:r>
              <a:rPr lang="en-US" altLang="en-US" sz="2400" dirty="0"/>
              <a:t>Cross Countries</a:t>
            </a:r>
          </a:p>
          <a:p>
            <a:pPr lvl="1" eaLnBrk="1" hangingPunct="1"/>
            <a:r>
              <a:rPr lang="en-US" altLang="en-US" sz="2400" dirty="0"/>
              <a:t>$100 Hamburgers</a:t>
            </a:r>
          </a:p>
          <a:p>
            <a:r>
              <a:rPr lang="en-US" altLang="en-US" sz="2800" dirty="0"/>
              <a:t>A </a:t>
            </a:r>
            <a:r>
              <a:rPr lang="en-US" altLang="en-US" dirty="0"/>
              <a:t>License to </a:t>
            </a:r>
            <a:r>
              <a:rPr lang="en-US" altLang="en-US" b="1" dirty="0"/>
              <a:t>Challenge Yourself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F65716A-A16D-41CE-9A02-EBE85A2F7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/>
              <a:t>Instructional Resources</a:t>
            </a:r>
            <a:endParaRPr lang="en-US" altLang="en-US">
              <a:solidFill>
                <a:srgbClr val="0099CC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A183436-EE88-4B55-A086-DFCC34C31D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Rod Machado “Private/</a:t>
            </a:r>
            <a:r>
              <a:rPr lang="en-US" altLang="en-US" dirty="0" err="1"/>
              <a:t>Commerical</a:t>
            </a:r>
            <a:r>
              <a:rPr lang="en-US" altLang="en-US" dirty="0"/>
              <a:t> Pilot Handbook”</a:t>
            </a:r>
          </a:p>
          <a:p>
            <a:pPr eaLnBrk="1" hangingPunct="1"/>
            <a:r>
              <a:rPr lang="en-US" altLang="en-US" dirty="0"/>
              <a:t>Test Prep Books or Software</a:t>
            </a:r>
          </a:p>
          <a:p>
            <a:pPr eaLnBrk="1" hangingPunct="1"/>
            <a:r>
              <a:rPr lang="en-US" altLang="en-US" dirty="0"/>
              <a:t>AOPA Flight Training Magazine</a:t>
            </a:r>
          </a:p>
          <a:p>
            <a:pPr eaLnBrk="1" hangingPunct="1"/>
            <a:r>
              <a:rPr lang="en-US" altLang="en-US" dirty="0"/>
              <a:t>Web Resources</a:t>
            </a:r>
          </a:p>
          <a:p>
            <a:pPr eaLnBrk="1" hangingPunct="1"/>
            <a:r>
              <a:rPr lang="en-US" altLang="en-US" dirty="0"/>
              <a:t>YouTube</a:t>
            </a:r>
          </a:p>
          <a:p>
            <a:pPr eaLnBrk="1" hangingPunct="1"/>
            <a:r>
              <a:rPr lang="en-US" altLang="en-US" dirty="0"/>
              <a:t>FAA Website</a:t>
            </a:r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5228E4-E45C-4FB2-B2EC-602D706C3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/>
              <a:t>Rod Machado Textbook</a:t>
            </a:r>
            <a:endParaRPr lang="en-US" altLang="en-US">
              <a:solidFill>
                <a:srgbClr val="0099CC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F75E9D4-8DEE-4D60-A595-0B082FE570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In depth presentation of essential topics</a:t>
            </a:r>
          </a:p>
          <a:p>
            <a:pPr eaLnBrk="1" hangingPunct="1"/>
            <a:r>
              <a:rPr lang="en-US" altLang="en-US" dirty="0"/>
              <a:t>In some cases, too much detail</a:t>
            </a:r>
          </a:p>
          <a:p>
            <a:pPr eaLnBrk="1" hangingPunct="1"/>
            <a:r>
              <a:rPr lang="en-US" altLang="en-US" dirty="0"/>
              <a:t>Skim in conjunction with test prep resources</a:t>
            </a:r>
          </a:p>
          <a:p>
            <a:pPr eaLnBrk="1" hangingPunct="1"/>
            <a:r>
              <a:rPr lang="en-US" altLang="en-US" dirty="0"/>
              <a:t>Return to this resource as your knowledge and experience increase</a:t>
            </a:r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5228E4-E45C-4FB2-B2EC-602D706C3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0886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Rod Machado Textbook</a:t>
            </a:r>
            <a:endParaRPr lang="en-US" altLang="en-US" dirty="0">
              <a:solidFill>
                <a:srgbClr val="0099CC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F75E9D4-8DEE-4D60-A595-0B082FE570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3612" y="1149220"/>
            <a:ext cx="7216775" cy="8382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  <a:hlinkClick r:id="rId2"/>
              </a:rPr>
              <a:t>https://rodmachado.com/products/rod-machados-private-commercial-pilot-handbook</a:t>
            </a:r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DEA05E-95F4-B9E8-843C-4EA3E3B0F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03135"/>
            <a:ext cx="9144000" cy="424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8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B608-159F-2FEF-600A-F90253A29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187" y="304800"/>
            <a:ext cx="6715626" cy="141922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Free from FAA (pdf)</a:t>
            </a:r>
            <a:br>
              <a:rPr lang="en-US" dirty="0"/>
            </a:br>
            <a:r>
              <a:rPr lang="en-US" dirty="0"/>
              <a:t>Hard copies from third parties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https://www.faa.gov/regulations_policies/handbooks_manuals/aviation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D1D77-B856-3610-DC87-42E455CE8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5625"/>
            <a:ext cx="83058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Pilot’s Handbook of Aeronautical Knowledge</a:t>
            </a:r>
          </a:p>
          <a:p>
            <a:r>
              <a:rPr lang="en-US" dirty="0"/>
              <a:t>Aeronautical Chart User’s Guide</a:t>
            </a:r>
          </a:p>
          <a:p>
            <a:r>
              <a:rPr lang="en-US" dirty="0"/>
              <a:t>Aeronautical Information Manual (AIM)</a:t>
            </a:r>
          </a:p>
          <a:p>
            <a:r>
              <a:rPr lang="en-US" dirty="0"/>
              <a:t>Airplane Flying Handbook</a:t>
            </a:r>
          </a:p>
          <a:p>
            <a:r>
              <a:rPr lang="en-US" dirty="0"/>
              <a:t>Aviation Weather Handbook</a:t>
            </a:r>
          </a:p>
          <a:p>
            <a:r>
              <a:rPr lang="en-US" dirty="0"/>
              <a:t>Risk Management Handbook</a:t>
            </a:r>
          </a:p>
          <a:p>
            <a:r>
              <a:rPr lang="en-US" dirty="0"/>
              <a:t>Weight &amp; Balance Handbook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84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4A89CC6-108A-48BC-BF16-29836874C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Test Preparation Aids</a:t>
            </a:r>
            <a:endParaRPr lang="en-US" altLang="en-US" dirty="0">
              <a:solidFill>
                <a:srgbClr val="0099CC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2609F9D-5DA0-4567-B5F7-DA5F6D05B5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Summarized presentation of key topics</a:t>
            </a:r>
          </a:p>
          <a:p>
            <a:pPr eaLnBrk="1" hangingPunct="1"/>
            <a:r>
              <a:rPr lang="en-US" altLang="en-US" dirty="0"/>
              <a:t>Best way to prepare for written test</a:t>
            </a:r>
          </a:p>
          <a:p>
            <a:pPr eaLnBrk="1" hangingPunct="1"/>
            <a:r>
              <a:rPr lang="en-US" altLang="en-US" dirty="0"/>
              <a:t>Use as both a study resource and for practice tests</a:t>
            </a:r>
          </a:p>
          <a:p>
            <a:pPr eaLnBrk="1" hangingPunct="1"/>
            <a:r>
              <a:rPr lang="en-US" altLang="en-US" dirty="0"/>
              <a:t>Find one that is relatively up-to-date or that is periodically updated</a:t>
            </a:r>
          </a:p>
          <a:p>
            <a:pPr lvl="1"/>
            <a:r>
              <a:rPr lang="en-US" altLang="en-US" dirty="0"/>
              <a:t>Gleim Aviation</a:t>
            </a:r>
          </a:p>
          <a:p>
            <a:pPr lvl="1"/>
            <a:r>
              <a:rPr lang="en-US" altLang="en-US" dirty="0"/>
              <a:t>ASA</a:t>
            </a:r>
          </a:p>
          <a:p>
            <a:pPr lvl="1"/>
            <a:r>
              <a:rPr lang="en-US" altLang="en-US" dirty="0"/>
              <a:t>Dauntless</a:t>
            </a:r>
          </a:p>
          <a:p>
            <a:pPr lvl="1"/>
            <a:r>
              <a:rPr lang="en-US" altLang="en-US" dirty="0" err="1"/>
              <a:t>Sporty’s</a:t>
            </a:r>
            <a:endParaRPr lang="en-US" altLang="en-US" dirty="0"/>
          </a:p>
          <a:p>
            <a:pPr lvl="1"/>
            <a:r>
              <a:rPr lang="en-US" altLang="en-US" dirty="0"/>
              <a:t>King Schools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CCC04C8-5977-459C-8BB4-E509D7C2D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5688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en-US"/>
              <a:t>AOPA </a:t>
            </a:r>
            <a:r>
              <a:rPr lang="en-US" altLang="en-US" i="1"/>
              <a:t>Flight Training</a:t>
            </a:r>
            <a:endParaRPr lang="en-US" altLang="en-US" i="1">
              <a:solidFill>
                <a:srgbClr val="0099CC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F22946-A116-41EE-BDDB-2038CC9053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216775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AOPA membership entitles you to access to all back digital issues.</a:t>
            </a:r>
            <a:endParaRPr lang="en-US" altLang="en-US" i="1" dirty="0"/>
          </a:p>
          <a:p>
            <a:pPr eaLnBrk="1" hangingPunct="1"/>
            <a:r>
              <a:rPr lang="en-US" altLang="en-US" dirty="0">
                <a:hlinkClick r:id="rId2"/>
              </a:rPr>
              <a:t>https://www.aopa.org/news-and-media/flight-training-magazine-archive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/>
              <a:t>If you are not already a member you can get a three-month trial subscription for free:</a:t>
            </a:r>
          </a:p>
          <a:p>
            <a:pPr eaLnBrk="1" hangingPunct="1"/>
            <a:r>
              <a:rPr lang="en-US" altLang="en-US" dirty="0">
                <a:hlinkClick r:id="rId3"/>
              </a:rPr>
              <a:t>https://www.aopa.org/account/flighttrainingjoinform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1499</TotalTime>
  <Words>439</Words>
  <Application>Microsoft Office PowerPoint</Application>
  <PresentationFormat>On-screen Show (4:3)</PresentationFormat>
  <Paragraphs>92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Corbel</vt:lpstr>
      <vt:lpstr>Depth</vt:lpstr>
      <vt:lpstr>Ground School:</vt:lpstr>
      <vt:lpstr>Four Uses for this Material</vt:lpstr>
      <vt:lpstr>Your Pilot Certification is:</vt:lpstr>
      <vt:lpstr>Instructional Resources</vt:lpstr>
      <vt:lpstr>Rod Machado Textbook</vt:lpstr>
      <vt:lpstr>Rod Machado Textbook</vt:lpstr>
      <vt:lpstr> Free from FAA (pdf) Hard copies from third parties  https://www.faa.gov/regulations_policies/handbooks_manuals/aviation</vt:lpstr>
      <vt:lpstr>Test Preparation Aids</vt:lpstr>
      <vt:lpstr>AOPA Flight Training</vt:lpstr>
      <vt:lpstr>Web Resources</vt:lpstr>
      <vt:lpstr>Videos</vt:lpstr>
      <vt:lpstr>More FAA</vt:lpstr>
      <vt:lpstr>FAA Safety Team</vt:lpstr>
      <vt:lpstr>CSP Ground School Web</vt:lpstr>
      <vt:lpstr>Rusty Pilot Links</vt:lpstr>
    </vt:vector>
  </TitlesOfParts>
  <Company>Chesapeake Sport Pilot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kathy.harkness@harpyr.com</dc:creator>
  <cp:lastModifiedBy>Kathy Harkness</cp:lastModifiedBy>
  <cp:revision>114</cp:revision>
  <dcterms:created xsi:type="dcterms:W3CDTF">1998-09-15T15:57:46Z</dcterms:created>
  <dcterms:modified xsi:type="dcterms:W3CDTF">2026-01-27T04:19:33Z</dcterms:modified>
</cp:coreProperties>
</file>