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2" r:id="rId1"/>
  </p:sldMasterIdLst>
  <p:sldIdLst>
    <p:sldId id="371" r:id="rId2"/>
    <p:sldId id="256" r:id="rId3"/>
    <p:sldId id="384" r:id="rId4"/>
    <p:sldId id="379" r:id="rId5"/>
    <p:sldId id="372" r:id="rId6"/>
    <p:sldId id="378" r:id="rId7"/>
    <p:sldId id="375" r:id="rId8"/>
    <p:sldId id="373" r:id="rId9"/>
    <p:sldId id="381" r:id="rId10"/>
    <p:sldId id="382" r:id="rId11"/>
    <p:sldId id="383" r:id="rId12"/>
    <p:sldId id="303" r:id="rId13"/>
    <p:sldId id="385" r:id="rId14"/>
    <p:sldId id="399" r:id="rId15"/>
    <p:sldId id="398" r:id="rId16"/>
    <p:sldId id="386" r:id="rId17"/>
    <p:sldId id="388" r:id="rId18"/>
    <p:sldId id="409" r:id="rId19"/>
    <p:sldId id="400" r:id="rId20"/>
    <p:sldId id="401" r:id="rId21"/>
    <p:sldId id="402" r:id="rId22"/>
    <p:sldId id="387" r:id="rId23"/>
    <p:sldId id="389" r:id="rId24"/>
    <p:sldId id="391" r:id="rId25"/>
    <p:sldId id="392" r:id="rId26"/>
    <p:sldId id="393" r:id="rId27"/>
    <p:sldId id="394" r:id="rId28"/>
    <p:sldId id="395" r:id="rId29"/>
    <p:sldId id="407" r:id="rId30"/>
    <p:sldId id="396" r:id="rId31"/>
    <p:sldId id="406" r:id="rId32"/>
    <p:sldId id="408" r:id="rId33"/>
    <p:sldId id="397" r:id="rId34"/>
    <p:sldId id="403" r:id="rId35"/>
    <p:sldId id="404" r:id="rId36"/>
    <p:sldId id="40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E422"/>
    <a:srgbClr val="FF9933"/>
    <a:srgbClr val="0033CC"/>
    <a:srgbClr val="9933FF"/>
    <a:srgbClr val="FF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93" d="100"/>
          <a:sy n="93" d="100"/>
        </p:scale>
        <p:origin x="147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F851B-0347-4BCA-B67F-C3A8A101EF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37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28783-C7F4-4C16-A84C-D8DE5BD5AA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07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28783-C7F4-4C16-A84C-D8DE5BD5AA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6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28783-C7F4-4C16-A84C-D8DE5BD5AA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52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28783-C7F4-4C16-A84C-D8DE5BD5AA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45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28783-C7F4-4C16-A84C-D8DE5BD5AA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54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28783-C7F4-4C16-A84C-D8DE5BD5AA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80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19450-01DD-47C6-B59E-5DFFCEB24E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84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0DF45-F942-40AE-848D-E84AFA7EE1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17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C6099-C4B8-471D-AFDF-D6FB3D0DA6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31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38A16-338E-435A-954B-3F5F07CC68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66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825E5-C8C0-4D7E-86CA-C96446BF74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2B54A-F93D-42AF-8E73-2AE898609B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7765A-BAE1-4FA5-966C-75C2747327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19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23CAE-66DB-4B8C-8521-53B8678D31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9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60761-B744-4417-A011-B8FFE51C9B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62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79012-B313-4C54-BF5E-79C9605DB9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65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D0A28783-C7F4-4C16-A84C-D8DE5BD5AA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484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999CEF-34A1-4CFB-BF22-3E04021F27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99CC"/>
                </a:solidFill>
              </a:rPr>
              <a:t>Principles of Flight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535D72D-DB33-4A78-9379-D4C7AE23F3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4800" dirty="0"/>
              <a:t>What Makes it Stay Up?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A6A9D1-1B32-4C2F-BB59-45C5F8C4F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69862"/>
            <a:ext cx="7810304" cy="6178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524E57-59D1-4974-8457-93411A4484FC}"/>
              </a:ext>
            </a:extLst>
          </p:cNvPr>
          <p:cNvSpPr txBox="1"/>
          <p:nvPr/>
        </p:nvSpPr>
        <p:spPr>
          <a:xfrm>
            <a:off x="0" y="5648234"/>
            <a:ext cx="2819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molecules of air in contact with the wing surface are almost motionless due to friction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E22AD-D984-49D9-A7AC-079760729384}"/>
              </a:ext>
            </a:extLst>
          </p:cNvPr>
          <p:cNvSpPr txBox="1"/>
          <p:nvPr/>
        </p:nvSpPr>
        <p:spPr>
          <a:xfrm>
            <a:off x="5486400" y="3962400"/>
            <a:ext cx="27432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layers of air above that are slowed because of viscosity</a:t>
            </a:r>
          </a:p>
        </p:txBody>
      </p:sp>
    </p:spTree>
    <p:extLst>
      <p:ext uri="{BB962C8B-B14F-4D97-AF65-F5344CB8AC3E}">
        <p14:creationId xmlns:p14="http://schemas.microsoft.com/office/powerpoint/2010/main" val="364918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1759-A7B4-461D-A995-5E29BE45E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Structure of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149326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C3E18E-E5C6-447F-A7AE-26AC5599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4" y="64532"/>
            <a:ext cx="5135386" cy="457200"/>
          </a:xfrm>
        </p:spPr>
        <p:txBody>
          <a:bodyPr>
            <a:noAutofit/>
          </a:bodyPr>
          <a:lstStyle/>
          <a:p>
            <a:r>
              <a:rPr lang="en-US" sz="3200" dirty="0"/>
              <a:t>Atmospheric Gases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276FC6-D60E-4D86-9C7B-AF0188CCD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466" y="914400"/>
            <a:ext cx="3540734" cy="51816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Nitrogen : 78%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Oxygen: 21%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Trace gases (mainly argon and carbon dioxide): 1%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These fractions refer to dry air and are more or less constant across the surface of the earth and regardless of altitude.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001C3-77B1-4C16-A0B6-F1EFD577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77605-454B-43AB-9B46-D60BAE0491D5}" type="slidenum">
              <a:rPr lang="en-US" altLang="x-none" smtClean="0"/>
              <a:pPr>
                <a:defRPr/>
              </a:pPr>
              <a:t>12</a:t>
            </a:fld>
            <a:endParaRPr lang="en-US" altLang="x-non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EADBE67-8889-49F1-8B94-F67F424CE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323489"/>
            <a:ext cx="4270621" cy="48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7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7359-53C7-4353-B0AB-CA6F5010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3276-7EA5-455A-8FD1-D94FA4EC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Air is light, but not weightless. It possesses mass in proportion to the number of molecules of its constituent elements</a:t>
            </a:r>
          </a:p>
          <a:p>
            <a:endParaRPr lang="en-US" sz="3200" dirty="0"/>
          </a:p>
          <a:p>
            <a:r>
              <a:rPr lang="en-US" sz="3200" dirty="0"/>
              <a:t>The weight of the column of air above a spot on the earth is </a:t>
            </a:r>
            <a:r>
              <a:rPr lang="en-US" sz="3200" b="1" dirty="0">
                <a:solidFill>
                  <a:schemeClr val="accent2"/>
                </a:solidFill>
              </a:rPr>
              <a:t>air pressure</a:t>
            </a:r>
          </a:p>
        </p:txBody>
      </p:sp>
    </p:spTree>
    <p:extLst>
      <p:ext uri="{BB962C8B-B14F-4D97-AF65-F5344CB8AC3E}">
        <p14:creationId xmlns:p14="http://schemas.microsoft.com/office/powerpoint/2010/main" val="241770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7359-53C7-4353-B0AB-CA6F5010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Do Pilots Care about Air Pressure?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3276-7EA5-455A-8FD1-D94FA4EC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Air pressure affects how airplanes behave</a:t>
            </a:r>
          </a:p>
          <a:p>
            <a:endParaRPr lang="en-US" sz="3200" dirty="0"/>
          </a:p>
          <a:p>
            <a:r>
              <a:rPr lang="en-US" sz="3200" dirty="0"/>
              <a:t>Air pressure affects how we measure altitude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9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7359-53C7-4353-B0AB-CA6F5010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and Altitude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3276-7EA5-455A-8FD1-D94FA4EC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Altitude, in concept, is vertical distance above some point or level used as a reference</a:t>
            </a:r>
          </a:p>
          <a:p>
            <a:endParaRPr lang="en-US" sz="3200" dirty="0"/>
          </a:p>
          <a:p>
            <a:r>
              <a:rPr lang="en-US" sz="3200" dirty="0"/>
              <a:t>In aviation, the measurement of altitude(s) is intimately connected with the prevailing atmospheric pressure, and its relation to ‘standard’ pressure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8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DE91A7-053E-43C8-ADED-8B7642195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6443"/>
            <a:ext cx="6400800" cy="67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99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2F2A-D433-452B-A7ED-E59A9B57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86700" cy="777874"/>
          </a:xfrm>
        </p:spPr>
        <p:txBody>
          <a:bodyPr/>
          <a:lstStyle/>
          <a:p>
            <a:r>
              <a:rPr lang="en-US" dirty="0"/>
              <a:t>Aviation Altitudes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6325-1FE1-4F23-ADD2-71F2DAC4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990600"/>
            <a:ext cx="7675350" cy="556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TRUE altitude: the vertical distance above mean sea level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PRESSURE altitude: the altitude you would have to be at for pressure to be standard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INDICATED altitude: the altitude reported on the altimeter when it is correctly adjusted for standard conditions (air pressure and temperature)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DENSITY altitude: PRESSURE altitude corrected for non-standard temperature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298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10D2A1-E90F-30C6-C98B-1E6C27CEE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0" y="341188"/>
            <a:ext cx="9100921" cy="61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7359-53C7-4353-B0AB-CA6F5010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Altitude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3276-7EA5-455A-8FD1-D94FA4EC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the altitude you are really interested in as a pilot – measurements like field elevation, the height of obstacles, and the vertical dimensions of controlled airspace are all defined with respect to mean sea level</a:t>
            </a:r>
          </a:p>
          <a:p>
            <a:endParaRPr lang="en-US" sz="2800" dirty="0"/>
          </a:p>
          <a:p>
            <a:r>
              <a:rPr lang="en-US" sz="2800" dirty="0"/>
              <a:t>But traditional aviation altimeters have no way to measure true altitude; they must estimate by measuring the weight of ambient air</a:t>
            </a:r>
          </a:p>
        </p:txBody>
      </p:sp>
    </p:spTree>
    <p:extLst>
      <p:ext uri="{BB962C8B-B14F-4D97-AF65-F5344CB8AC3E}">
        <p14:creationId xmlns:p14="http://schemas.microsoft.com/office/powerpoint/2010/main" val="280613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FF9A5BB-82DA-42FC-B20A-10878AD64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Physical Laws</a:t>
            </a:r>
            <a:endParaRPr lang="en-US" altLang="en-US" dirty="0">
              <a:solidFill>
                <a:srgbClr val="0099CC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684E11D-51D6-420C-BB5E-DA3E1D47F3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216775" cy="4114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Make flight possible</a:t>
            </a:r>
          </a:p>
          <a:p>
            <a:pPr eaLnBrk="1" hangingPunct="1"/>
            <a:r>
              <a:rPr lang="en-US" altLang="en-US" sz="3200" dirty="0"/>
              <a:t>Make flight more difficult</a:t>
            </a:r>
          </a:p>
          <a:p>
            <a:pPr eaLnBrk="1" hangingPunct="1"/>
            <a:r>
              <a:rPr lang="en-US" altLang="en-US" sz="3200" dirty="0"/>
              <a:t>Are both predictable and changeable</a:t>
            </a:r>
          </a:p>
          <a:p>
            <a:pPr eaLnBrk="1" hangingPunct="1"/>
            <a:endParaRPr lang="en-US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7359-53C7-4353-B0AB-CA6F5010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Altitude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3276-7EA5-455A-8FD1-D94FA4EC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Pressure altitude is the vertical distance a pressure sensing device – such as an altimeter –would believe you to be if conditions were “standard” </a:t>
            </a:r>
          </a:p>
          <a:p>
            <a:pPr lvl="1"/>
            <a:r>
              <a:rPr lang="en-US" sz="2400" dirty="0"/>
              <a:t>atmospheric pressure =29.92” Hg </a:t>
            </a:r>
          </a:p>
          <a:p>
            <a:pPr lvl="1"/>
            <a:r>
              <a:rPr lang="en-US" sz="2400" dirty="0"/>
              <a:t>Temperature 59 ° F or 15 ° C</a:t>
            </a:r>
          </a:p>
          <a:p>
            <a:endParaRPr lang="en-US" sz="2800" dirty="0"/>
          </a:p>
          <a:p>
            <a:r>
              <a:rPr lang="en-US" sz="2800" dirty="0"/>
              <a:t>You can obtain pressure altitude from an altimeter by adjusting its pressure window to 29.92” Hg and reading the resulting altitude</a:t>
            </a:r>
          </a:p>
        </p:txBody>
      </p:sp>
    </p:spTree>
    <p:extLst>
      <p:ext uri="{BB962C8B-B14F-4D97-AF65-F5344CB8AC3E}">
        <p14:creationId xmlns:p14="http://schemas.microsoft.com/office/powerpoint/2010/main" val="296373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7359-53C7-4353-B0AB-CA6F5010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Altitude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3276-7EA5-455A-8FD1-D94FA4EC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Pressure altitude refers to standard conditions, which are both air pressure (29.92” Hg) AND temperature (59°F) at sea level</a:t>
            </a:r>
          </a:p>
          <a:p>
            <a:endParaRPr lang="en-US" sz="2800" dirty="0"/>
          </a:p>
          <a:p>
            <a:r>
              <a:rPr lang="en-US" sz="2800" dirty="0"/>
              <a:t>Both temperature and pressure decrease as elevation above sea level increases. The standard “lapse rate” is 1 inch of mercury per 1000 feet and 2°C/3.5°F per 1000 feet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62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21AAE-8C79-4C74-9199-95F4A5F00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281535"/>
            <a:ext cx="5195213" cy="629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8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7359-53C7-4353-B0AB-CA6F5010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Altitude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3276-7EA5-455A-8FD1-D94FA4EC2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Density altitude is pressure altitude *corrected* for non-standard temperature</a:t>
            </a:r>
          </a:p>
          <a:p>
            <a:endParaRPr lang="en-US" sz="2800" dirty="0"/>
          </a:p>
          <a:p>
            <a:r>
              <a:rPr lang="en-US" sz="2800" dirty="0"/>
              <a:t>It is not directly observable in the way pressure altitude can be observed</a:t>
            </a:r>
          </a:p>
          <a:p>
            <a:endParaRPr lang="en-US" sz="2800" dirty="0"/>
          </a:p>
          <a:p>
            <a:r>
              <a:rPr lang="en-US" sz="2800" dirty="0"/>
              <a:t>It is calculated measure and is typically either read from a chart or calculated using a standard E6B</a:t>
            </a:r>
          </a:p>
          <a:p>
            <a:endParaRPr lang="en-US" sz="2800" dirty="0"/>
          </a:p>
          <a:p>
            <a:r>
              <a:rPr lang="en-US" sz="2800" dirty="0"/>
              <a:t>It is often included as additional information on AWOS/METAR reports</a:t>
            </a:r>
          </a:p>
        </p:txBody>
      </p:sp>
    </p:spTree>
    <p:extLst>
      <p:ext uri="{BB962C8B-B14F-4D97-AF65-F5344CB8AC3E}">
        <p14:creationId xmlns:p14="http://schemas.microsoft.com/office/powerpoint/2010/main" val="259371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AABE-6518-4334-BDC5-4A90C53BE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98" y="4447700"/>
            <a:ext cx="8045901" cy="1210978"/>
          </a:xfrm>
        </p:spPr>
        <p:txBody>
          <a:bodyPr/>
          <a:lstStyle/>
          <a:p>
            <a:r>
              <a:rPr lang="en-US" dirty="0"/>
              <a:t>How Does a Wing Fly?</a:t>
            </a:r>
          </a:p>
        </p:txBody>
      </p:sp>
    </p:spTree>
    <p:extLst>
      <p:ext uri="{BB962C8B-B14F-4D97-AF65-F5344CB8AC3E}">
        <p14:creationId xmlns:p14="http://schemas.microsoft.com/office/powerpoint/2010/main" val="745112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D872-E62E-4D09-AEF1-F07AE97E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1216F-AE26-4531-B6E1-B7ABA7620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force that overcomes gravity and allows an aircraft to fly is lift</a:t>
            </a:r>
          </a:p>
          <a:p>
            <a:endParaRPr lang="en-US" sz="2800" dirty="0"/>
          </a:p>
          <a:p>
            <a:r>
              <a:rPr lang="en-US" sz="2800" dirty="0"/>
              <a:t>In a heavier-than-air craft, lift must be produced by manipulating the laws of the physics of motion</a:t>
            </a:r>
          </a:p>
          <a:p>
            <a:endParaRPr lang="en-US" sz="2800" dirty="0"/>
          </a:p>
          <a:p>
            <a:r>
              <a:rPr lang="en-US" sz="2800" dirty="0"/>
              <a:t>Contrary to popular opinion, aircraft do not fly because you open the window and throw money out as fast as you can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67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60B0-E239-4C2C-AB1F-91D69F70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Newton vs. Bernoulli ?</a:t>
            </a:r>
          </a:p>
        </p:txBody>
      </p:sp>
      <p:pic>
        <p:nvPicPr>
          <p:cNvPr id="6" name="Content Placeholder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A7098CF-553B-47AB-87E0-CE08B9DADD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8" y="1825625"/>
            <a:ext cx="3429444" cy="4351338"/>
          </a:xfrm>
        </p:spPr>
      </p:pic>
      <p:pic>
        <p:nvPicPr>
          <p:cNvPr id="8" name="Content Placeholder 7" descr="A vintage photo of a person&#10;&#10;Description automatically generated">
            <a:extLst>
              <a:ext uri="{FF2B5EF4-FFF2-40B4-BE49-F238E27FC236}">
                <a16:creationId xmlns:a16="http://schemas.microsoft.com/office/drawing/2014/main" id="{6BEAB140-B3AE-4AA6-A2FA-86A64CBEA2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19" y="1825625"/>
            <a:ext cx="3071986" cy="4351338"/>
          </a:xfrm>
        </p:spPr>
      </p:pic>
    </p:spTree>
    <p:extLst>
      <p:ext uri="{BB962C8B-B14F-4D97-AF65-F5344CB8AC3E}">
        <p14:creationId xmlns:p14="http://schemas.microsoft.com/office/powerpoint/2010/main" val="3378541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66ECE2-A817-4DB6-9793-CAD7CC31B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533400"/>
            <a:ext cx="8856463" cy="5597801"/>
          </a:xfrm>
        </p:spPr>
      </p:pic>
    </p:spTree>
    <p:extLst>
      <p:ext uri="{BB962C8B-B14F-4D97-AF65-F5344CB8AC3E}">
        <p14:creationId xmlns:p14="http://schemas.microsoft.com/office/powerpoint/2010/main" val="3756673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66ECE2-A817-4DB6-9793-CAD7CC31B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533400"/>
            <a:ext cx="8856463" cy="5597801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63AAFE-2FF1-48FA-B28D-9C81920B5493}"/>
              </a:ext>
            </a:extLst>
          </p:cNvPr>
          <p:cNvSpPr/>
          <p:nvPr/>
        </p:nvSpPr>
        <p:spPr>
          <a:xfrm>
            <a:off x="2133600" y="4572000"/>
            <a:ext cx="6866631" cy="155920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14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5703-2A0E-F89A-15D3-FB73FD17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167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Newtonian Lift: Pushing 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BD769F-EB18-68D0-11D6-D0C481146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6858000" cy="53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1759-A7B4-461D-A995-5E29BE45E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Nature of Air</a:t>
            </a:r>
          </a:p>
        </p:txBody>
      </p:sp>
    </p:spTree>
    <p:extLst>
      <p:ext uri="{BB962C8B-B14F-4D97-AF65-F5344CB8AC3E}">
        <p14:creationId xmlns:p14="http://schemas.microsoft.com/office/powerpoint/2010/main" val="1109114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89A3-20CF-4DD2-8F7E-7DBA2DFF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Bernoulli: Differential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4726D-DF16-4864-9645-54400D29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Bernoulli’s insight was that air pressure varies with the velocity with which the air is moving: slower air is denser than faster air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4275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3FBEA-D7AB-B1A7-8E82-61118DD10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7A5B-C07E-8C1A-CBC6-B94B97F0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Bernoulli: Differential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E45F3-E4CF-73E7-65D8-AAF28C40B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Faster air = lower pressure</a:t>
            </a:r>
          </a:p>
          <a:p>
            <a:r>
              <a:rPr lang="en-US" sz="3200" dirty="0"/>
              <a:t>Airfoil shapes are constructed so that the air moving over the top of the wing is going faster. </a:t>
            </a:r>
          </a:p>
          <a:p>
            <a:r>
              <a:rPr lang="en-US" sz="3200" dirty="0"/>
              <a:t>Lower pressure = lift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6529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8D210-CD72-80E2-9107-F1D41E34A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52400"/>
            <a:ext cx="8153400" cy="66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30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60B0-E239-4C2C-AB1F-91D69F70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407795"/>
            <a:ext cx="2800350" cy="2590418"/>
          </a:xfrm>
        </p:spPr>
        <p:txBody>
          <a:bodyPr/>
          <a:lstStyle/>
          <a:p>
            <a:pPr algn="ctr"/>
            <a:r>
              <a:rPr lang="en-US" dirty="0"/>
              <a:t>Newton AND Bernoulli</a:t>
            </a:r>
          </a:p>
        </p:txBody>
      </p:sp>
      <p:pic>
        <p:nvPicPr>
          <p:cNvPr id="6" name="Content Placeholder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A7098CF-553B-47AB-87E0-CE08B9DADD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189695" cy="4047141"/>
          </a:xfrm>
        </p:spPr>
      </p:pic>
      <p:pic>
        <p:nvPicPr>
          <p:cNvPr id="8" name="Content Placeholder 7" descr="A vintage photo of a person&#10;&#10;Description automatically generated">
            <a:extLst>
              <a:ext uri="{FF2B5EF4-FFF2-40B4-BE49-F238E27FC236}">
                <a16:creationId xmlns:a16="http://schemas.microsoft.com/office/drawing/2014/main" id="{6BEAB140-B3AE-4AA6-A2FA-86A64CBEA2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-1"/>
            <a:ext cx="2895600" cy="410149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6C6DBE-FAB7-4283-BF5E-27288C62C099}"/>
              </a:ext>
            </a:extLst>
          </p:cNvPr>
          <p:cNvSpPr txBox="1"/>
          <p:nvPr/>
        </p:nvSpPr>
        <p:spPr>
          <a:xfrm>
            <a:off x="814234" y="4334218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Both effects are at work when a wing develops lift, and the physics is extremely complex.</a:t>
            </a:r>
          </a:p>
          <a:p>
            <a:endParaRPr lang="en-US" sz="2400" dirty="0"/>
          </a:p>
          <a:p>
            <a:r>
              <a:rPr lang="en-US" sz="2400" dirty="0"/>
              <a:t>The FAA test question bank tends to emphasize Bernoulli, and understanding the concept of differential pressure will enable you to answer these questions correctly.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34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AABE-6518-4334-BDC5-4A90C53BE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98" y="4447700"/>
            <a:ext cx="8045901" cy="1210978"/>
          </a:xfrm>
        </p:spPr>
        <p:txBody>
          <a:bodyPr>
            <a:normAutofit/>
          </a:bodyPr>
          <a:lstStyle/>
          <a:p>
            <a:r>
              <a:rPr lang="en-US" sz="6600" dirty="0"/>
              <a:t>The Four Forces of Flight</a:t>
            </a:r>
          </a:p>
        </p:txBody>
      </p:sp>
    </p:spTree>
    <p:extLst>
      <p:ext uri="{BB962C8B-B14F-4D97-AF65-F5344CB8AC3E}">
        <p14:creationId xmlns:p14="http://schemas.microsoft.com/office/powerpoint/2010/main" val="2685213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EC26BB-7A06-9D52-811D-DA6D3620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" y="958691"/>
            <a:ext cx="9121140" cy="49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5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5CEED8-C57D-3563-902F-6FCA4F299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" y="676548"/>
            <a:ext cx="9128632" cy="549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0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CAF6FB5-B310-49E5-AFEA-2A79C0BE8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Aircraft “Swim” in Air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9F08E1F-579D-41F6-B7F5-C41A7731C8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Air is a fluid</a:t>
            </a:r>
          </a:p>
          <a:p>
            <a:pPr eaLnBrk="1" hangingPunct="1"/>
            <a:r>
              <a:rPr lang="en-US" altLang="en-US" sz="2800" dirty="0"/>
              <a:t>The science of aerodynamics grew out of the already well-developed field of hydrodynamics</a:t>
            </a:r>
          </a:p>
          <a:p>
            <a:pPr eaLnBrk="1" hangingPunct="1"/>
            <a:r>
              <a:rPr lang="en-US" altLang="en-US" sz="2800" dirty="0"/>
              <a:t>The word “propeller” is borrowed directly from marine engineering</a:t>
            </a:r>
          </a:p>
          <a:p>
            <a:pPr eaLnBrk="1" hangingPunct="1"/>
            <a:r>
              <a:rPr lang="en-US" altLang="en-US" sz="2800" dirty="0"/>
              <a:t>Early aerodynamics relied heavily on well-understood principles concerning the physics of water – some translate well, some not so much….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F65716A-A16D-41CE-9A02-EBE85A2F7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688" y="3810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Characteristics of Fluids</a:t>
            </a:r>
            <a:endParaRPr lang="en-US" altLang="en-US" dirty="0">
              <a:solidFill>
                <a:srgbClr val="0099CC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A183436-EE88-4B55-A086-DFCC34C31D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21677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They take on the shape of their containers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If they resist “deformation” it is only slightly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The resistance of a fluid to deformation is called “viscosity”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Fluids flow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The difference between water and air is that air is less dense. But air </a:t>
            </a:r>
            <a:r>
              <a:rPr lang="en-US" altLang="en-US" sz="2800" b="1" dirty="0">
                <a:solidFill>
                  <a:schemeClr val="tx1"/>
                </a:solidFill>
              </a:rPr>
              <a:t>does have</a:t>
            </a:r>
            <a:r>
              <a:rPr lang="en-US" altLang="en-US" sz="2800" dirty="0">
                <a:solidFill>
                  <a:schemeClr val="tx1"/>
                </a:solidFill>
              </a:rPr>
              <a:t> density, and that density changes. Changes in air density affect all aspects of flight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75228E4-E45C-4FB2-B2EC-602D706C3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688" y="3810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Viscosity</a:t>
            </a:r>
            <a:endParaRPr lang="en-US" altLang="en-US" dirty="0">
              <a:solidFill>
                <a:srgbClr val="0099CC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F75E9D4-8DEE-4D60-A595-0B082FE57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216775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Is the property of a fluid that causes it to resist flowing</a:t>
            </a:r>
          </a:p>
          <a:p>
            <a:pPr eaLnBrk="1" hangingPunct="1"/>
            <a:r>
              <a:rPr lang="en-US" altLang="en-US" sz="2800" dirty="0"/>
              <a:t>Oil is highly viscous, water less so. Air is less viscous still</a:t>
            </a:r>
          </a:p>
          <a:p>
            <a:pPr eaLnBrk="1" hangingPunct="1"/>
            <a:r>
              <a:rPr lang="en-US" altLang="en-US" sz="2800" dirty="0"/>
              <a:t>Viscosity is caused by the fluid’s constituent molecules ‘sticking’ to each other</a:t>
            </a:r>
          </a:p>
          <a:p>
            <a:pPr eaLnBrk="1" hangingPunct="1"/>
            <a:endParaRPr lang="en-US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A89CC6-108A-48BC-BF16-29836874C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688" y="3810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Friction</a:t>
            </a:r>
            <a:endParaRPr lang="en-US" altLang="en-US" dirty="0">
              <a:solidFill>
                <a:srgbClr val="0099CC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2609F9D-5DA0-4567-B5F7-DA5F6D05B5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721677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Viscosity is the tendency of a fluid to stick to </a:t>
            </a:r>
            <a:r>
              <a:rPr lang="en-US" altLang="en-US" sz="3200" u="sng" dirty="0"/>
              <a:t>itself</a:t>
            </a:r>
            <a:r>
              <a:rPr lang="en-US" altLang="en-US" sz="3200" dirty="0"/>
              <a:t>. Friction, on the other hand, is the tendency of a fluid to ‘stick’ to </a:t>
            </a:r>
            <a:r>
              <a:rPr lang="en-US" altLang="en-US" sz="3200" u="sng" dirty="0"/>
              <a:t>another surface</a:t>
            </a:r>
          </a:p>
          <a:p>
            <a:pPr eaLnBrk="1" hangingPunct="1"/>
            <a:endParaRPr lang="en-US" altLang="en-US" sz="32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3200" dirty="0">
                <a:solidFill>
                  <a:schemeClr val="accent2"/>
                </a:solidFill>
              </a:rPr>
              <a:t>When an aircraft moves through the air, all its surfaces create friction with the air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aircraft with an inset of microscopic texture of wing leading edge&#10;">
            <a:extLst>
              <a:ext uri="{FF2B5EF4-FFF2-40B4-BE49-F238E27FC236}">
                <a16:creationId xmlns:a16="http://schemas.microsoft.com/office/drawing/2014/main" id="{68DE9049-7F15-487B-92D4-1176FD267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" y="228600"/>
            <a:ext cx="9138979" cy="355820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555952-A73D-4438-B1A5-4C35956FCBE8}"/>
              </a:ext>
            </a:extLst>
          </p:cNvPr>
          <p:cNvSpPr txBox="1"/>
          <p:nvPr/>
        </p:nvSpPr>
        <p:spPr>
          <a:xfrm>
            <a:off x="304800" y="4343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Even a surface that looks and feels completely smooth has rough texture at a microscopic level</a:t>
            </a:r>
          </a:p>
          <a:p>
            <a:endParaRPr lang="en-US" sz="2400" dirty="0"/>
          </a:p>
          <a:p>
            <a:r>
              <a:rPr lang="en-US" sz="2400" dirty="0"/>
              <a:t>Aircraft designers attempt to create aerodynamically efficient shapes that reduce friction, but it can never be completely eliminated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B07394-DFE1-41E9-AA74-D78C15535FB5}"/>
              </a:ext>
            </a:extLst>
          </p:cNvPr>
          <p:cNvSpPr txBox="1"/>
          <p:nvPr/>
        </p:nvSpPr>
        <p:spPr>
          <a:xfrm>
            <a:off x="152400" y="46482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Molecules of air close to the wing surface adhere and move very slowly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is called the boundary layer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A6A9D1-1B32-4C2F-BB59-45C5F8C4F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69863"/>
            <a:ext cx="5638800" cy="44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1727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8274</TotalTime>
  <Words>972</Words>
  <Application>Microsoft Office PowerPoint</Application>
  <PresentationFormat>On-screen Show (4:3)</PresentationFormat>
  <Paragraphs>102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Corbel</vt:lpstr>
      <vt:lpstr>Wingdings</vt:lpstr>
      <vt:lpstr>Depth</vt:lpstr>
      <vt:lpstr>Principles of Flight</vt:lpstr>
      <vt:lpstr>Physical Laws</vt:lpstr>
      <vt:lpstr>The Nature of Air</vt:lpstr>
      <vt:lpstr>Aircraft “Swim” in Air</vt:lpstr>
      <vt:lpstr>Characteristics of Fluids</vt:lpstr>
      <vt:lpstr>Viscosity</vt:lpstr>
      <vt:lpstr>Friction</vt:lpstr>
      <vt:lpstr>PowerPoint Presentation</vt:lpstr>
      <vt:lpstr>PowerPoint Presentation</vt:lpstr>
      <vt:lpstr>PowerPoint Presentation</vt:lpstr>
      <vt:lpstr>Structure of the Atmosphere</vt:lpstr>
      <vt:lpstr>Atmospheric Gases</vt:lpstr>
      <vt:lpstr>Atmospheric Pressure</vt:lpstr>
      <vt:lpstr>Why Do Pilots Care about Air Pressure?</vt:lpstr>
      <vt:lpstr>Pressure and Altitude</vt:lpstr>
      <vt:lpstr>PowerPoint Presentation</vt:lpstr>
      <vt:lpstr>Aviation Altitudes</vt:lpstr>
      <vt:lpstr>PowerPoint Presentation</vt:lpstr>
      <vt:lpstr>True Altitude</vt:lpstr>
      <vt:lpstr>Pressure Altitude</vt:lpstr>
      <vt:lpstr>Density Altitude</vt:lpstr>
      <vt:lpstr>PowerPoint Presentation</vt:lpstr>
      <vt:lpstr>Density Altitude</vt:lpstr>
      <vt:lpstr>How Does a Wing Fly?</vt:lpstr>
      <vt:lpstr>Lift</vt:lpstr>
      <vt:lpstr>Newton vs. Bernoulli ?</vt:lpstr>
      <vt:lpstr>PowerPoint Presentation</vt:lpstr>
      <vt:lpstr>PowerPoint Presentation</vt:lpstr>
      <vt:lpstr>Newtonian Lift: Pushing Back</vt:lpstr>
      <vt:lpstr>Bernoulli: Differential Pressure</vt:lpstr>
      <vt:lpstr>Bernoulli: Differential Pressure</vt:lpstr>
      <vt:lpstr>PowerPoint Presentation</vt:lpstr>
      <vt:lpstr>Newton AND Bernoulli</vt:lpstr>
      <vt:lpstr>The Four Forces of Flight</vt:lpstr>
      <vt:lpstr>PowerPoint Presentation</vt:lpstr>
      <vt:lpstr>PowerPoint Presentation</vt:lpstr>
    </vt:vector>
  </TitlesOfParts>
  <Company>Rod Machado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Rod Machado</dc:creator>
  <cp:lastModifiedBy>Kathy Harkness</cp:lastModifiedBy>
  <cp:revision>130</cp:revision>
  <dcterms:created xsi:type="dcterms:W3CDTF">1998-09-15T15:57:46Z</dcterms:created>
  <dcterms:modified xsi:type="dcterms:W3CDTF">2026-01-29T22:56:25Z</dcterms:modified>
</cp:coreProperties>
</file>