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5" r:id="rId1"/>
    <p:sldMasterId id="2147483690" r:id="rId2"/>
    <p:sldMasterId id="2147483675" r:id="rId3"/>
    <p:sldMasterId id="2147483660" r:id="rId4"/>
  </p:sldMasterIdLst>
  <p:notesMasterIdLst>
    <p:notesMasterId r:id="rId69"/>
  </p:notesMasterIdLst>
  <p:sldIdLst>
    <p:sldId id="304" r:id="rId5"/>
    <p:sldId id="324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256" r:id="rId15"/>
    <p:sldId id="257" r:id="rId16"/>
    <p:sldId id="325" r:id="rId17"/>
    <p:sldId id="326" r:id="rId18"/>
    <p:sldId id="258" r:id="rId19"/>
    <p:sldId id="260" r:id="rId20"/>
    <p:sldId id="262" r:id="rId21"/>
    <p:sldId id="264" r:id="rId22"/>
    <p:sldId id="266" r:id="rId23"/>
    <p:sldId id="267" r:id="rId24"/>
    <p:sldId id="268" r:id="rId25"/>
    <p:sldId id="269" r:id="rId26"/>
    <p:sldId id="310" r:id="rId27"/>
    <p:sldId id="283" r:id="rId28"/>
    <p:sldId id="278" r:id="rId29"/>
    <p:sldId id="274" r:id="rId30"/>
    <p:sldId id="275" r:id="rId31"/>
    <p:sldId id="280" r:id="rId32"/>
    <p:sldId id="276" r:id="rId33"/>
    <p:sldId id="277" r:id="rId34"/>
    <p:sldId id="279" r:id="rId35"/>
    <p:sldId id="327" r:id="rId36"/>
    <p:sldId id="331" r:id="rId37"/>
    <p:sldId id="329" r:id="rId38"/>
    <p:sldId id="332" r:id="rId39"/>
    <p:sldId id="330" r:id="rId40"/>
    <p:sldId id="320" r:id="rId41"/>
    <p:sldId id="321" r:id="rId42"/>
    <p:sldId id="322" r:id="rId43"/>
    <p:sldId id="333" r:id="rId44"/>
    <p:sldId id="338" r:id="rId45"/>
    <p:sldId id="343" r:id="rId46"/>
    <p:sldId id="344" r:id="rId47"/>
    <p:sldId id="339" r:id="rId48"/>
    <p:sldId id="345" r:id="rId49"/>
    <p:sldId id="346" r:id="rId50"/>
    <p:sldId id="334" r:id="rId51"/>
    <p:sldId id="347" r:id="rId52"/>
    <p:sldId id="348" r:id="rId53"/>
    <p:sldId id="335" r:id="rId54"/>
    <p:sldId id="340" r:id="rId55"/>
    <p:sldId id="336" r:id="rId56"/>
    <p:sldId id="337" r:id="rId57"/>
    <p:sldId id="341" r:id="rId58"/>
    <p:sldId id="342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6770" autoAdjust="0"/>
  </p:normalViewPr>
  <p:slideViewPr>
    <p:cSldViewPr>
      <p:cViewPr varScale="1">
        <p:scale>
          <a:sx n="76" d="100"/>
          <a:sy n="76" d="100"/>
        </p:scale>
        <p:origin x="141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C9D2C-3920-4D24-A156-0BD1C2EFAA7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7064-DC42-4C6C-9307-36BD168A3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7064-DC42-4C6C-9307-36BD168A31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5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3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1"/>
            <a:ext cx="628813" cy="533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7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0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57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785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3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CFCBC-D92A-4647-BCFB-C98639713FF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9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D63EA0-DC94-4599-898F-9D5A5C853F8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05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861736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F66B-7467-4F45-831E-530742101B54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4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2060577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23415-89BA-4561-B3BB-D4A4A3CEB3D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0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EDF54-8683-444D-B0EC-D8F3C0C1A43A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3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75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1E882-C8D2-4E4D-A5F3-676F961EDC06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64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614BD-0BFB-4BF2-8D18-7C338801395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69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2" y="295739"/>
            <a:ext cx="628813" cy="46626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82AE5-160B-4D34-ACE9-9CD243717B69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543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2E796-839E-44AE-A265-234A31E1654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941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1"/>
            <a:ext cx="628813" cy="533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8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1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90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326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41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3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CFCBC-D92A-4647-BCFB-C98639713FF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45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861736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957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D63EA0-DC94-4599-898F-9D5A5C853F8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0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861736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F66B-7467-4F45-831E-530742101B54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47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2060577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23415-89BA-4561-B3BB-D4A4A3CEB3D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20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EDF54-8683-444D-B0EC-D8F3C0C1A43A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55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1E882-C8D2-4E4D-A5F3-676F961EDC06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13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614BD-0BFB-4BF2-8D18-7C338801395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97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2" y="295739"/>
            <a:ext cx="628813" cy="46626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82AE5-160B-4D34-ACE9-9CD243717B69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09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2E796-839E-44AE-A265-234A31E1654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436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1"/>
            <a:ext cx="628813" cy="533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20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6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2060577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12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07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12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3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3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CFCBC-D92A-4647-BCFB-C98639713FF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29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D63EA0-DC94-4599-898F-9D5A5C853F8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861736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F66B-7467-4F45-831E-530742101B54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2060577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23415-89BA-4561-B3BB-D4A4A3CEB3D1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42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EDF54-8683-444D-B0EC-D8F3C0C1A43A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2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1E882-C8D2-4E4D-A5F3-676F961EDC06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35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614BD-0BFB-4BF2-8D18-7C338801395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9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84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2" y="295739"/>
            <a:ext cx="628813" cy="46626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82AE5-160B-4D34-ACE9-9CD243717B69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68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2E796-839E-44AE-A265-234A31E1654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22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1"/>
            <a:ext cx="628813" cy="533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11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12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1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1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3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98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2" y="295739"/>
            <a:ext cx="628813" cy="46626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82AE5-160B-4D34-ACE9-9CD243717B69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36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2E796-839E-44AE-A265-234A31E1654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975" y="2052925"/>
            <a:ext cx="705538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95738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4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ctr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975" y="2052925"/>
            <a:ext cx="705538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95738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63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ctr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975" y="2052925"/>
            <a:ext cx="705538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95738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06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ctr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975" y="2052925"/>
            <a:ext cx="705538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95738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77605-454B-43AB-9B46-D60BAE0491D5}" type="slidenum">
              <a:rPr kumimoji="0" lang="en-US" altLang="x-none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71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>
            <a:extLst>
              <a:ext uri="{FF2B5EF4-FFF2-40B4-BE49-F238E27FC236}">
                <a16:creationId xmlns:a16="http://schemas.microsoft.com/office/drawing/2014/main" id="{610E066A-436C-477D-9B23-B834584179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en-US" altLang="en-US" sz="4400" dirty="0"/>
              <a:t>Radio Navigation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02" y="452718"/>
            <a:ext cx="7055380" cy="610707"/>
          </a:xfrm>
        </p:spPr>
        <p:txBody>
          <a:bodyPr/>
          <a:lstStyle/>
          <a:p>
            <a:r>
              <a:rPr lang="en-US" sz="2800" dirty="0"/>
              <a:t>VORTAC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2E31D-8C63-4527-B8C4-C044C5AE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06" y="1924041"/>
            <a:ext cx="972451" cy="80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263B2-34F1-491F-AF2F-50D1168AE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1371600"/>
            <a:ext cx="6647010" cy="36542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09CB4-7316-4730-91B4-A779CBD0D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026" y="3276600"/>
            <a:ext cx="3443861" cy="34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5" name="Object 7">
            <a:extLst>
              <a:ext uri="{FF2B5EF4-FFF2-40B4-BE49-F238E27FC236}">
                <a16:creationId xmlns:a16="http://schemas.microsoft.com/office/drawing/2014/main" id="{DD73B4CA-BF8A-4D8D-9353-4EF68DFE45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999570"/>
              </p:ext>
            </p:extLst>
          </p:nvPr>
        </p:nvGraphicFramePr>
        <p:xfrm>
          <a:off x="0" y="460036"/>
          <a:ext cx="9144000" cy="593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6"/>
                        <a:ext cx="9144000" cy="5937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642E4E83-82F6-4215-BE7F-E12D30C682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446748"/>
              </p:ext>
            </p:extLst>
          </p:nvPr>
        </p:nvGraphicFramePr>
        <p:xfrm>
          <a:off x="0" y="460036"/>
          <a:ext cx="9144000" cy="593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6"/>
                        <a:ext cx="9144000" cy="5937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8951E-0DFC-AEED-9AA8-B6B8D3BC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4460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8FDBE-9796-13B0-0647-25B02621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4513"/>
            <a:ext cx="4572000" cy="4723487"/>
          </a:xfrm>
          <a:prstGeom prst="rect">
            <a:avLst/>
          </a:prstGeom>
        </p:spPr>
      </p:pic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63BDA061-CEDE-7215-BE42-4B8C00134712}"/>
              </a:ext>
            </a:extLst>
          </p:cNvPr>
          <p:cNvSpPr/>
          <p:nvPr/>
        </p:nvSpPr>
        <p:spPr>
          <a:xfrm>
            <a:off x="1752600" y="5257800"/>
            <a:ext cx="2438400" cy="1219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7500"/>
              <a:gd name="adj6" fmla="val 17333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Standalone</a:t>
            </a:r>
          </a:p>
          <a:p>
            <a:pPr algn="ctr"/>
            <a:r>
              <a:rPr lang="en-US" dirty="0"/>
              <a:t>VOR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60B4A28-2575-D280-E9B5-39D5F663378B}"/>
              </a:ext>
            </a:extLst>
          </p:cNvPr>
          <p:cNvSpPr/>
          <p:nvPr/>
        </p:nvSpPr>
        <p:spPr>
          <a:xfrm>
            <a:off x="5943600" y="685800"/>
            <a:ext cx="2438400" cy="1219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9605"/>
              <a:gd name="adj6" fmla="val 30491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Co-located</a:t>
            </a:r>
          </a:p>
          <a:p>
            <a:pPr algn="ctr"/>
            <a:r>
              <a:rPr lang="en-US" dirty="0"/>
              <a:t>with airport</a:t>
            </a:r>
          </a:p>
        </p:txBody>
      </p:sp>
    </p:spTree>
    <p:extLst>
      <p:ext uri="{BB962C8B-B14F-4D97-AF65-F5344CB8AC3E}">
        <p14:creationId xmlns:p14="http://schemas.microsoft.com/office/powerpoint/2010/main" val="113603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5F10-C693-0313-09B9-3FC48236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NAV-COMM Stack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C252F-CFC9-AB10-9BF7-4CE3F9398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5" y="1912164"/>
            <a:ext cx="7540090" cy="49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3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2DA5C600-4C4A-41CF-AF42-895454B10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081891"/>
              </p:ext>
            </p:extLst>
          </p:nvPr>
        </p:nvGraphicFramePr>
        <p:xfrm>
          <a:off x="0" y="460036"/>
          <a:ext cx="9144000" cy="593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6"/>
                        <a:ext cx="9144000" cy="5937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EFE9846F-0C34-44D2-A6A1-475713C52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88053"/>
              </p:ext>
            </p:extLst>
          </p:nvPr>
        </p:nvGraphicFramePr>
        <p:xfrm>
          <a:off x="500479" y="1570072"/>
          <a:ext cx="8143043" cy="528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79" y="1570072"/>
                        <a:ext cx="8143043" cy="5287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23D95BF-B52F-427C-8E7D-A2FAE4A22B68}"/>
              </a:ext>
            </a:extLst>
          </p:cNvPr>
          <p:cNvSpPr/>
          <p:nvPr/>
        </p:nvSpPr>
        <p:spPr>
          <a:xfrm>
            <a:off x="210055" y="79416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Rotate the “OBS” knob to orient the movable compass card, aligning the desired course with the index bug (0°/360°).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7" name="Object 5">
            <a:extLst>
              <a:ext uri="{FF2B5EF4-FFF2-40B4-BE49-F238E27FC236}">
                <a16:creationId xmlns:a16="http://schemas.microsoft.com/office/drawing/2014/main" id="{CC1D2F6E-E1DA-4CB8-9251-E5252EA46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892200"/>
              </p:ext>
            </p:extLst>
          </p:nvPr>
        </p:nvGraphicFramePr>
        <p:xfrm>
          <a:off x="12577" y="1335886"/>
          <a:ext cx="8445623" cy="5484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7" y="1335886"/>
                        <a:ext cx="8445623" cy="5484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81DF37E-12B4-463C-B69A-E4FD0AA2D209}"/>
              </a:ext>
            </a:extLst>
          </p:cNvPr>
          <p:cNvSpPr/>
          <p:nvPr/>
        </p:nvSpPr>
        <p:spPr>
          <a:xfrm>
            <a:off x="228600" y="93929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Rotate the “OBS” knob to orient the movable compass card, aligning the desired course with the index bug (030°).</a:t>
            </a: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DA89FA4E-6D01-4204-8726-E04EFAA5A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228250"/>
              </p:ext>
            </p:extLst>
          </p:nvPr>
        </p:nvGraphicFramePr>
        <p:xfrm>
          <a:off x="-1" y="914400"/>
          <a:ext cx="9152731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914400"/>
                        <a:ext cx="9152731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64CA365E-5671-4EBD-96FA-5208CEC3B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95738"/>
            <a:ext cx="7010400" cy="847262"/>
          </a:xfrm>
        </p:spPr>
        <p:txBody>
          <a:bodyPr/>
          <a:lstStyle/>
          <a:p>
            <a:r>
              <a:rPr lang="en-US" altLang="en-US" sz="2400" dirty="0"/>
              <a:t>Flying Heading 0°/360° </a:t>
            </a:r>
            <a:r>
              <a:rPr lang="en-US" altLang="en-US" sz="2400" b="1" dirty="0"/>
              <a:t>TO</a:t>
            </a:r>
            <a:r>
              <a:rPr lang="en-US" altLang="en-US" sz="2400" dirty="0"/>
              <a:t> the VOR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8635D77C-A569-4471-B953-7264A63D2B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765621"/>
              </p:ext>
            </p:extLst>
          </p:nvPr>
        </p:nvGraphicFramePr>
        <p:xfrm>
          <a:off x="0" y="930428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0428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315F5039-745F-4F57-853D-DC7BF1536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95738"/>
            <a:ext cx="7010400" cy="847262"/>
          </a:xfrm>
        </p:spPr>
        <p:txBody>
          <a:bodyPr/>
          <a:lstStyle/>
          <a:p>
            <a:r>
              <a:rPr lang="en-US" altLang="en-US" sz="2400" dirty="0"/>
              <a:t>Flying Heading 360 </a:t>
            </a:r>
            <a:r>
              <a:rPr lang="en-US" altLang="en-US" sz="2400" b="1" dirty="0"/>
              <a:t>FROM</a:t>
            </a:r>
            <a:r>
              <a:rPr lang="en-US" altLang="en-US" sz="2400" dirty="0"/>
              <a:t> the VOR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9090" cy="995082"/>
          </a:xfrm>
        </p:spPr>
        <p:txBody>
          <a:bodyPr/>
          <a:lstStyle/>
          <a:p>
            <a:r>
              <a:rPr lang="en-US" sz="2800" b="1" dirty="0"/>
              <a:t>Uses of Radio Navigation Aids for VFR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3101A-FE5A-4D7B-A979-DEA2136F86CB}"/>
              </a:ext>
            </a:extLst>
          </p:cNvPr>
          <p:cNvSpPr txBox="1"/>
          <p:nvPr/>
        </p:nvSpPr>
        <p:spPr>
          <a:xfrm>
            <a:off x="762000" y="1447800"/>
            <a:ext cx="746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</a:rPr>
              <a:t>Supplement navigation by visual reference to ground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</a:rPr>
              <a:t>Determine position by triangulating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</a:rPr>
              <a:t>Answer questions on PPA written test</a:t>
            </a: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814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B48B456-A274-474E-A741-99C9D793F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0530"/>
          </a:xfrm>
        </p:spPr>
        <p:txBody>
          <a:bodyPr/>
          <a:lstStyle/>
          <a:p>
            <a:r>
              <a:rPr lang="en-US" altLang="en-US" sz="3200" dirty="0"/>
              <a:t>What happens if you are flying the right heading, but off course?</a:t>
            </a:r>
          </a:p>
        </p:txBody>
      </p:sp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1B146CCC-1C4D-4368-9390-C6B1D8140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130157"/>
              </p:ext>
            </p:extLst>
          </p:nvPr>
        </p:nvGraphicFramePr>
        <p:xfrm>
          <a:off x="457200" y="1513863"/>
          <a:ext cx="8229600" cy="534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13863"/>
                        <a:ext cx="8229600" cy="534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E34F2A0-F7D0-4377-B234-E3A697D61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0530"/>
          </a:xfrm>
        </p:spPr>
        <p:txBody>
          <a:bodyPr/>
          <a:lstStyle/>
          <a:p>
            <a:r>
              <a:rPr lang="en-US" altLang="en-US" sz="2800" dirty="0"/>
              <a:t>As you pass the VOR, the ambiguity indicator switches from </a:t>
            </a:r>
            <a:r>
              <a:rPr lang="en-US" altLang="en-US" sz="2800" b="1" dirty="0"/>
              <a:t>TO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to</a:t>
            </a:r>
            <a:r>
              <a:rPr lang="en-US" altLang="en-US" sz="2800" dirty="0"/>
              <a:t> </a:t>
            </a:r>
            <a:r>
              <a:rPr lang="en-US" altLang="en-US" sz="2800" b="1" dirty="0"/>
              <a:t>OFF</a:t>
            </a:r>
          </a:p>
        </p:txBody>
      </p:sp>
      <p:graphicFrame>
        <p:nvGraphicFramePr>
          <p:cNvPr id="14341" name="Object 5">
            <a:extLst>
              <a:ext uri="{FF2B5EF4-FFF2-40B4-BE49-F238E27FC236}">
                <a16:creationId xmlns:a16="http://schemas.microsoft.com/office/drawing/2014/main" id="{0E137336-A536-484A-8C70-98FDCC6AF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461234"/>
              </p:ext>
            </p:extLst>
          </p:nvPr>
        </p:nvGraphicFramePr>
        <p:xfrm>
          <a:off x="104274" y="1055497"/>
          <a:ext cx="8935453" cy="580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74" y="1055497"/>
                        <a:ext cx="8935453" cy="580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AB75A72B-8DC5-4CFB-ADB6-EBA877BF64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468544"/>
              </p:ext>
            </p:extLst>
          </p:nvPr>
        </p:nvGraphicFramePr>
        <p:xfrm>
          <a:off x="112294" y="1065914"/>
          <a:ext cx="8919412" cy="579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94" y="1065914"/>
                        <a:ext cx="8919412" cy="5792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2077EC6-5605-4D43-80AB-35EBB3867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012" y="0"/>
            <a:ext cx="9148011" cy="1400530"/>
          </a:xfrm>
        </p:spPr>
        <p:txBody>
          <a:bodyPr/>
          <a:lstStyle/>
          <a:p>
            <a:r>
              <a:rPr lang="en-US" altLang="en-US" sz="2800" dirty="0"/>
              <a:t>You are now flying away from the VOR; the indicator reads </a:t>
            </a:r>
            <a:r>
              <a:rPr lang="en-US" altLang="en-US" sz="2800" b="1" dirty="0"/>
              <a:t>FROM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0ED9273-2F6B-4BB2-B577-28CF95FD4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032" y="-34634"/>
            <a:ext cx="9156032" cy="796634"/>
          </a:xfrm>
        </p:spPr>
        <p:txBody>
          <a:bodyPr/>
          <a:lstStyle/>
          <a:p>
            <a:r>
              <a:rPr lang="en-US" altLang="en-US" sz="2400" dirty="0"/>
              <a:t>Knowing where you are in relation to the VOR</a:t>
            </a:r>
          </a:p>
        </p:txBody>
      </p:sp>
      <p:graphicFrame>
        <p:nvGraphicFramePr>
          <p:cNvPr id="57347" name="Object 3">
            <a:extLst>
              <a:ext uri="{FF2B5EF4-FFF2-40B4-BE49-F238E27FC236}">
                <a16:creationId xmlns:a16="http://schemas.microsoft.com/office/drawing/2014/main" id="{FF5CB224-D832-4A4A-96F9-ED3C347E6E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60962"/>
              </p:ext>
            </p:extLst>
          </p:nvPr>
        </p:nvGraphicFramePr>
        <p:xfrm>
          <a:off x="343270" y="1365896"/>
          <a:ext cx="8457460" cy="549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70" y="1365896"/>
                        <a:ext cx="8457460" cy="5492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1C35C7F-0C2F-4622-A99C-7162E919E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92" y="76200"/>
            <a:ext cx="7055380" cy="690282"/>
          </a:xfrm>
        </p:spPr>
        <p:txBody>
          <a:bodyPr/>
          <a:lstStyle/>
          <a:p>
            <a:r>
              <a:rPr lang="en-US" altLang="en-US" sz="3600" dirty="0"/>
              <a:t>Radials and Courses</a:t>
            </a:r>
            <a:endParaRPr lang="en-US" altLang="en-US" sz="2400" dirty="0"/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E378C095-9B78-4909-83D9-7B48B76085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380069"/>
              </p:ext>
            </p:extLst>
          </p:nvPr>
        </p:nvGraphicFramePr>
        <p:xfrm>
          <a:off x="29592" y="914400"/>
          <a:ext cx="9095012" cy="588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66667" imgH="4571429" progId="MS_ClipArt_Gallery.2">
                  <p:embed/>
                </p:oleObj>
              </mc:Choice>
              <mc:Fallback>
                <p:oleObj name="Clip" r:id="rId2" imgW="7066667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2" y="914400"/>
                        <a:ext cx="9095012" cy="5882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A760ED3-3A24-4C00-80F2-E56368F16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84" y="0"/>
            <a:ext cx="7055380" cy="875979"/>
          </a:xfrm>
        </p:spPr>
        <p:txBody>
          <a:bodyPr/>
          <a:lstStyle/>
          <a:p>
            <a:r>
              <a:rPr lang="en-US" altLang="en-US" sz="2800" dirty="0"/>
              <a:t>Finding  the Bigfoot VOR and flying to it</a:t>
            </a:r>
          </a:p>
        </p:txBody>
      </p:sp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297C146F-18F9-4043-B1DE-DBA5B7A895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727938"/>
              </p:ext>
            </p:extLst>
          </p:nvPr>
        </p:nvGraphicFramePr>
        <p:xfrm>
          <a:off x="0" y="912051"/>
          <a:ext cx="9144000" cy="5929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47619" imgH="4571429" progId="MS_ClipArt_Gallery.2">
                  <p:embed/>
                </p:oleObj>
              </mc:Choice>
              <mc:Fallback>
                <p:oleObj name="Clip" r:id="rId2" imgW="7047619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2051"/>
                        <a:ext cx="9144000" cy="5929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D7A4284-BC40-4566-9AA7-CB2669B5B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46181"/>
            <a:ext cx="7467600" cy="1066800"/>
          </a:xfrm>
        </p:spPr>
        <p:txBody>
          <a:bodyPr/>
          <a:lstStyle/>
          <a:p>
            <a:r>
              <a:rPr lang="en-US" altLang="en-US" sz="2400" dirty="0"/>
              <a:t>You want to fly from Baghdad to Yazoo. Yazoo is located on the 030° radial of the depicted VOR.</a:t>
            </a:r>
          </a:p>
        </p:txBody>
      </p:sp>
      <p:graphicFrame>
        <p:nvGraphicFramePr>
          <p:cNvPr id="20485" name="Object 5">
            <a:extLst>
              <a:ext uri="{FF2B5EF4-FFF2-40B4-BE49-F238E27FC236}">
                <a16:creationId xmlns:a16="http://schemas.microsoft.com/office/drawing/2014/main" id="{A09695A1-6317-47A4-AEEE-9124A45AD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454446"/>
              </p:ext>
            </p:extLst>
          </p:nvPr>
        </p:nvGraphicFramePr>
        <p:xfrm>
          <a:off x="-48126" y="975299"/>
          <a:ext cx="9115926" cy="588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7038095" imgH="4542857" progId="CorelPhotoPaint.Image.7">
                  <p:embed/>
                </p:oleObj>
              </mc:Choice>
              <mc:Fallback>
                <p:oleObj name="CorelPhotoPaint.Image.7" r:id="rId2" imgW="7038095" imgH="4542857" progId="CorelPhotoPaint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126" y="975299"/>
                        <a:ext cx="9115926" cy="5882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5434813-1110-472F-AD36-DFD909CA6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62" y="0"/>
            <a:ext cx="8967537" cy="1400530"/>
          </a:xfrm>
        </p:spPr>
        <p:txBody>
          <a:bodyPr/>
          <a:lstStyle/>
          <a:p>
            <a:r>
              <a:rPr lang="en-US" altLang="en-US" sz="2800" dirty="0"/>
              <a:t>As you pass over the VOR, the indicator flips from </a:t>
            </a:r>
            <a:r>
              <a:rPr lang="en-US" altLang="en-US" sz="2800" b="1" dirty="0"/>
              <a:t>TO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to</a:t>
            </a:r>
            <a:r>
              <a:rPr lang="en-US" altLang="en-US" sz="2800" dirty="0"/>
              <a:t> </a:t>
            </a:r>
            <a:r>
              <a:rPr lang="en-US" altLang="en-US" sz="2800" b="1" dirty="0"/>
              <a:t>FROM</a:t>
            </a:r>
          </a:p>
        </p:txBody>
      </p:sp>
      <p:graphicFrame>
        <p:nvGraphicFramePr>
          <p:cNvPr id="21509" name="Object 5">
            <a:extLst>
              <a:ext uri="{FF2B5EF4-FFF2-40B4-BE49-F238E27FC236}">
                <a16:creationId xmlns:a16="http://schemas.microsoft.com/office/drawing/2014/main" id="{45670659-0A26-4238-96C8-CD1C9EB57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01563"/>
              </p:ext>
            </p:extLst>
          </p:nvPr>
        </p:nvGraphicFramePr>
        <p:xfrm>
          <a:off x="0" y="927781"/>
          <a:ext cx="9144000" cy="5930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6885714" imgH="4466667" progId="CorelPhotoPaint.Image.7">
                  <p:embed/>
                </p:oleObj>
              </mc:Choice>
              <mc:Fallback>
                <p:oleObj name="CorelPhotoPaint.Image.7" r:id="rId2" imgW="6885714" imgH="4466667" progId="CorelPhotoPaint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7781"/>
                        <a:ext cx="9144000" cy="5930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B3E7682-74F8-4110-9196-3F790B135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2040"/>
            <a:ext cx="7055380" cy="995082"/>
          </a:xfrm>
        </p:spPr>
        <p:txBody>
          <a:bodyPr/>
          <a:lstStyle/>
          <a:p>
            <a:r>
              <a:rPr lang="en-US" altLang="en-US" sz="2800" dirty="0"/>
              <a:t>What if there is wind?</a:t>
            </a:r>
            <a:br>
              <a:rPr lang="en-US" altLang="en-US" sz="2800" dirty="0"/>
            </a:br>
            <a:r>
              <a:rPr lang="en-US" altLang="en-US" sz="2800" dirty="0"/>
              <a:t>(And there’s always wind.)</a:t>
            </a:r>
          </a:p>
        </p:txBody>
      </p:sp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E1750765-EB77-4656-85BE-C499F79082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075815"/>
              </p:ext>
            </p:extLst>
          </p:nvPr>
        </p:nvGraphicFramePr>
        <p:xfrm>
          <a:off x="-2959" y="1177122"/>
          <a:ext cx="8748158" cy="5680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59" y="1177122"/>
                        <a:ext cx="8748158" cy="5680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B8FC3AA-5DCC-4B5E-A99B-3A715DB08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610" y="76200"/>
            <a:ext cx="7055380" cy="1400530"/>
          </a:xfrm>
        </p:spPr>
        <p:txBody>
          <a:bodyPr/>
          <a:lstStyle/>
          <a:p>
            <a:r>
              <a:rPr lang="en-US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Intercepting a VOR course</a:t>
            </a:r>
            <a:endParaRPr lang="en-US" altLang="en-US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C34ADD7C-8E84-4717-91F5-9CBA41BE2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958025"/>
              </p:ext>
            </p:extLst>
          </p:nvPr>
        </p:nvGraphicFramePr>
        <p:xfrm>
          <a:off x="0" y="893354"/>
          <a:ext cx="9067800" cy="588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3354"/>
                        <a:ext cx="9067800" cy="5888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9090" cy="995082"/>
          </a:xfrm>
        </p:spPr>
        <p:txBody>
          <a:bodyPr/>
          <a:lstStyle/>
          <a:p>
            <a:r>
              <a:rPr lang="en-US" sz="2800" dirty="0"/>
              <a:t>Types of Radio Navigation Aids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3101A-FE5A-4D7B-A979-DEA2136F86CB}"/>
              </a:ext>
            </a:extLst>
          </p:cNvPr>
          <p:cNvSpPr txBox="1"/>
          <p:nvPr/>
        </p:nvSpPr>
        <p:spPr>
          <a:xfrm>
            <a:off x="762000" y="1447800"/>
            <a:ext cx="7467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NDB: Non-Directional Beacon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DME: Distance Measuring Equipment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TACAN: Tactical Air Navigation System (Military)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VOR: VHF (Very High Frequency) </a:t>
            </a:r>
            <a:r>
              <a:rPr lang="en-US" sz="2000" dirty="0" err="1">
                <a:latin typeface="+mj-lt"/>
              </a:rPr>
              <a:t>Omnidirection</a:t>
            </a:r>
            <a:r>
              <a:rPr lang="en-US" sz="2000" dirty="0">
                <a:latin typeface="+mj-lt"/>
              </a:rPr>
              <a:t> Range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VOR-DME: VOR + DME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VORTAC: VOR + TACAN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GPS</a:t>
            </a: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342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E8A55BE-D7A9-4ED5-B912-D17814AF9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0530"/>
          </a:xfrm>
        </p:spPr>
        <p:txBody>
          <a:bodyPr/>
          <a:lstStyle/>
          <a:p>
            <a:r>
              <a:rPr lang="en-US" altLang="en-US" sz="2400" dirty="0"/>
              <a:t>You have determined the angles from Faith to Dupree and from Dupree to Cheyenne with your sectional and a straightedge.</a:t>
            </a:r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3482DD85-CBA1-46EF-A12C-012750EA9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096897"/>
              </p:ext>
            </p:extLst>
          </p:nvPr>
        </p:nvGraphicFramePr>
        <p:xfrm>
          <a:off x="224446" y="1219200"/>
          <a:ext cx="8695108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47619" imgH="4571429" progId="MS_ClipArt_Gallery.2">
                  <p:embed/>
                </p:oleObj>
              </mc:Choice>
              <mc:Fallback>
                <p:oleObj name="Clip" r:id="rId2" imgW="7047619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46" y="1219200"/>
                        <a:ext cx="8695108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1400530"/>
          </a:xfrm>
        </p:spPr>
        <p:txBody>
          <a:bodyPr/>
          <a:lstStyle/>
          <a:p>
            <a:r>
              <a:rPr lang="en-US" altLang="en-US" sz="2800" dirty="0"/>
              <a:t>Using two VORs to determine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DBE1C-EB6D-38A9-DC0D-C8F175FF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7565528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ED339-91FF-26A7-266C-7B5391F6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952"/>
            <a:ext cx="7580952" cy="6219048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3048" y="-24063"/>
            <a:ext cx="8915400" cy="1400530"/>
          </a:xfrm>
        </p:spPr>
        <p:txBody>
          <a:bodyPr/>
          <a:lstStyle/>
          <a:p>
            <a:r>
              <a:rPr lang="en-US" altLang="en-US" sz="2800" dirty="0"/>
              <a:t>Where am I in relation to the VOR?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67181-42B9-FB97-60DC-58E71AB3E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92" y="1143000"/>
            <a:ext cx="3918408" cy="3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7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ED339-91FF-26A7-266C-7B5391F6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952"/>
            <a:ext cx="7580952" cy="6219048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3048" y="-24063"/>
            <a:ext cx="8915400" cy="1400530"/>
          </a:xfrm>
        </p:spPr>
        <p:txBody>
          <a:bodyPr/>
          <a:lstStyle/>
          <a:p>
            <a:r>
              <a:rPr lang="en-US" altLang="en-US" sz="2800" dirty="0"/>
              <a:t>Where am I in relation to the VOR?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67181-42B9-FB97-60DC-58E71AB3E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92" y="1143000"/>
            <a:ext cx="3918408" cy="3582176"/>
          </a:xfrm>
          <a:prstGeom prst="rect">
            <a:avLst/>
          </a:prstGeom>
        </p:spPr>
      </p:pic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E521FC80-C9D8-5412-C15A-857DCA378D0C}"/>
              </a:ext>
            </a:extLst>
          </p:cNvPr>
          <p:cNvSpPr/>
          <p:nvPr/>
        </p:nvSpPr>
        <p:spPr>
          <a:xfrm>
            <a:off x="3886200" y="3048000"/>
            <a:ext cx="685800" cy="7620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26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ED339-91FF-26A7-266C-7B5391F6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952"/>
            <a:ext cx="7580952" cy="6219048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3048" y="-24063"/>
            <a:ext cx="8915400" cy="1400530"/>
          </a:xfrm>
        </p:spPr>
        <p:txBody>
          <a:bodyPr/>
          <a:lstStyle/>
          <a:p>
            <a:r>
              <a:rPr lang="en-US" altLang="en-US" sz="2800" dirty="0"/>
              <a:t>Where am I in relation to the VOR?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B48186-DC5A-B3F2-1C31-6D700A85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75" y="1219200"/>
            <a:ext cx="36880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4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ED339-91FF-26A7-266C-7B5391F6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02"/>
            <a:ext cx="7580952" cy="6219048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3048" y="-24063"/>
            <a:ext cx="8915400" cy="1400530"/>
          </a:xfrm>
        </p:spPr>
        <p:txBody>
          <a:bodyPr/>
          <a:lstStyle/>
          <a:p>
            <a:r>
              <a:rPr lang="en-US" altLang="en-US" sz="2800" dirty="0"/>
              <a:t>Where am I in relation to the VOR?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B48186-DC5A-B3F2-1C31-6D700A85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75" y="1219200"/>
            <a:ext cx="3688025" cy="3429000"/>
          </a:xfrm>
          <a:prstGeom prst="rect">
            <a:avLst/>
          </a:prstGeom>
        </p:spPr>
      </p:pic>
      <p:sp>
        <p:nvSpPr>
          <p:cNvPr id="2" name="Star: 7 Points 1">
            <a:extLst>
              <a:ext uri="{FF2B5EF4-FFF2-40B4-BE49-F238E27FC236}">
                <a16:creationId xmlns:a16="http://schemas.microsoft.com/office/drawing/2014/main" id="{A861FCD9-EE22-D85D-5DB2-DD1EBF3477C6}"/>
              </a:ext>
            </a:extLst>
          </p:cNvPr>
          <p:cNvSpPr/>
          <p:nvPr/>
        </p:nvSpPr>
        <p:spPr>
          <a:xfrm>
            <a:off x="2209800" y="2286000"/>
            <a:ext cx="45719" cy="4571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7 Points 2">
            <a:extLst>
              <a:ext uri="{FF2B5EF4-FFF2-40B4-BE49-F238E27FC236}">
                <a16:creationId xmlns:a16="http://schemas.microsoft.com/office/drawing/2014/main" id="{2A806C13-5275-B916-BECC-203757ECE13C}"/>
              </a:ext>
            </a:extLst>
          </p:cNvPr>
          <p:cNvSpPr/>
          <p:nvPr/>
        </p:nvSpPr>
        <p:spPr>
          <a:xfrm>
            <a:off x="1981200" y="2514600"/>
            <a:ext cx="609600" cy="51816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0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ED339-91FF-26A7-266C-7B5391F6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952"/>
            <a:ext cx="7580952" cy="6219048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ABE05-26C7-4D4A-87EB-EB1B1264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3048" y="-24063"/>
            <a:ext cx="8915400" cy="1400530"/>
          </a:xfrm>
        </p:spPr>
        <p:txBody>
          <a:bodyPr/>
          <a:lstStyle/>
          <a:p>
            <a:r>
              <a:rPr lang="en-US" altLang="en-US" sz="2800" dirty="0"/>
              <a:t>Where am I in relation to the VOR?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5472E3-AFB5-A3A7-1534-CD59F90EE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155666"/>
            <a:ext cx="3328819" cy="3211193"/>
          </a:xfrm>
          <a:prstGeom prst="rect">
            <a:avLst/>
          </a:prstGeom>
        </p:spPr>
      </p:pic>
      <p:sp>
        <p:nvSpPr>
          <p:cNvPr id="2" name="Star: 7 Points 1">
            <a:extLst>
              <a:ext uri="{FF2B5EF4-FFF2-40B4-BE49-F238E27FC236}">
                <a16:creationId xmlns:a16="http://schemas.microsoft.com/office/drawing/2014/main" id="{486BEDCB-E34A-BAAC-9972-1278B72C4142}"/>
              </a:ext>
            </a:extLst>
          </p:cNvPr>
          <p:cNvSpPr/>
          <p:nvPr/>
        </p:nvSpPr>
        <p:spPr>
          <a:xfrm>
            <a:off x="2743200" y="2007398"/>
            <a:ext cx="609600" cy="55131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45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0" y="228600"/>
            <a:ext cx="7182306" cy="610707"/>
          </a:xfrm>
        </p:spPr>
        <p:txBody>
          <a:bodyPr/>
          <a:lstStyle/>
          <a:p>
            <a:r>
              <a:rPr lang="en-US" sz="2400" dirty="0"/>
              <a:t>VOR (Victor) Airways: pathways between VORs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0BF42-8DDD-4958-8138-5711E455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978"/>
            <a:ext cx="8001000" cy="5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96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26" y="147638"/>
            <a:ext cx="7055380" cy="610707"/>
          </a:xfrm>
        </p:spPr>
        <p:txBody>
          <a:bodyPr/>
          <a:lstStyle/>
          <a:p>
            <a:r>
              <a:rPr lang="en-US" sz="2800" dirty="0"/>
              <a:t>VOR Airways: closer look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76786E-1731-4406-A21B-F14407580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6762"/>
            <a:ext cx="7888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7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26" y="147638"/>
            <a:ext cx="7055380" cy="610707"/>
          </a:xfrm>
        </p:spPr>
        <p:txBody>
          <a:bodyPr/>
          <a:lstStyle/>
          <a:p>
            <a:r>
              <a:rPr lang="en-US" sz="2800" dirty="0"/>
              <a:t>VOR Airway Intersections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DED15-7586-49D2-9009-4DFF44F4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3" y="1082296"/>
            <a:ext cx="8866574" cy="42760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D1B370-75A1-4731-B46D-CDC9F543F75B}"/>
              </a:ext>
            </a:extLst>
          </p:cNvPr>
          <p:cNvSpPr/>
          <p:nvPr/>
        </p:nvSpPr>
        <p:spPr>
          <a:xfrm>
            <a:off x="138713" y="1295400"/>
            <a:ext cx="928087" cy="762000"/>
          </a:xfrm>
          <a:prstGeom prst="ellipse">
            <a:avLst/>
          </a:prstGeom>
          <a:solidFill>
            <a:srgbClr val="DAEF11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9EB1EB-A10E-4776-BA4E-26FD2CCF1F91}"/>
              </a:ext>
            </a:extLst>
          </p:cNvPr>
          <p:cNvSpPr/>
          <p:nvPr/>
        </p:nvSpPr>
        <p:spPr>
          <a:xfrm>
            <a:off x="3733800" y="4724400"/>
            <a:ext cx="1066800" cy="762000"/>
          </a:xfrm>
          <a:prstGeom prst="ellipse">
            <a:avLst/>
          </a:prstGeom>
          <a:solidFill>
            <a:srgbClr val="DAEF11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9395B0-EBA7-41A4-A090-45573B155B9F}"/>
              </a:ext>
            </a:extLst>
          </p:cNvPr>
          <p:cNvSpPr/>
          <p:nvPr/>
        </p:nvSpPr>
        <p:spPr>
          <a:xfrm>
            <a:off x="5638800" y="2743200"/>
            <a:ext cx="1371600" cy="762000"/>
          </a:xfrm>
          <a:prstGeom prst="ellipse">
            <a:avLst/>
          </a:prstGeom>
          <a:solidFill>
            <a:srgbClr val="DAEF11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BFABD-DD16-475E-8CDB-ED83FDEE4FD2}"/>
              </a:ext>
            </a:extLst>
          </p:cNvPr>
          <p:cNvSpPr txBox="1"/>
          <p:nvPr/>
        </p:nvSpPr>
        <p:spPr>
          <a:xfrm>
            <a:off x="208625" y="5571478"/>
            <a:ext cx="8776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Victor Airways and intersections are very busy places. Use caution when approaching. If climbing or descending on an airway, execute shallow S-turns to improve your traffic scans.</a:t>
            </a:r>
          </a:p>
        </p:txBody>
      </p:sp>
    </p:spTree>
    <p:extLst>
      <p:ext uri="{BB962C8B-B14F-4D97-AF65-F5344CB8AC3E}">
        <p14:creationId xmlns:p14="http://schemas.microsoft.com/office/powerpoint/2010/main" val="74833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0707"/>
          </a:xfrm>
        </p:spPr>
        <p:txBody>
          <a:bodyPr/>
          <a:lstStyle/>
          <a:p>
            <a:r>
              <a:rPr lang="en-US" sz="2800" dirty="0"/>
              <a:t>Non-Directional Beacon (NDB)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C5F08-95B4-4B9B-B6EC-75581568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3812032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AD773-572C-4DB0-8964-F90EC4542BDB}"/>
              </a:ext>
            </a:extLst>
          </p:cNvPr>
          <p:cNvSpPr txBox="1"/>
          <p:nvPr/>
        </p:nvSpPr>
        <p:spPr>
          <a:xfrm>
            <a:off x="4052177" y="1190400"/>
            <a:ext cx="4950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Really just a radio antenna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First NDBs in the US were AM radio stations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Today they transmit just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 below the audio AM band (190-535 </a:t>
            </a:r>
            <a:r>
              <a:rPr lang="en-US" sz="2000" dirty="0" err="1">
                <a:latin typeface="+mn-lt"/>
              </a:rPr>
              <a:t>kH</a:t>
            </a:r>
            <a:r>
              <a:rPr lang="en-US" sz="2000" dirty="0">
                <a:latin typeface="+mn-lt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FF305-76FF-4A2E-9D27-9F93B721B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432" y="3835400"/>
            <a:ext cx="2943225" cy="113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EE34-69CC-4F62-98C7-9E346B2D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96640"/>
            <a:ext cx="30480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9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GPS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BAC6-18BE-06CB-EFA4-19BC489B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5626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Satellite based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Accurate and reliable for aviation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Most common NAVAID in use today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Not subject to line-of-sight limitations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Are not affected by electrical interference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41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GPS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BAC6-18BE-06CB-EFA4-19BC489B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562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Developed and operated by DOD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Civilian interface managed by USCG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VFR pilots need to understand limitations of equipment in use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05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AD0B3D-6EBD-EA40-08DA-3251F2D2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6" y="0"/>
            <a:ext cx="8056949" cy="6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0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AB05-8A95-4810-95DB-0CA4AE66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842682"/>
          </a:xfrm>
        </p:spPr>
        <p:txBody>
          <a:bodyPr/>
          <a:lstStyle/>
          <a:p>
            <a:r>
              <a:rPr lang="en-US" dirty="0"/>
              <a:t>GPS Space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AAE4-C42D-4F91-BD92-7E882CBB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848600" cy="4876807"/>
          </a:xfrm>
        </p:spPr>
        <p:txBody>
          <a:bodyPr>
            <a:noAutofit/>
          </a:bodyPr>
          <a:lstStyle/>
          <a:p>
            <a:r>
              <a:rPr lang="en-US" sz="2800" dirty="0"/>
              <a:t>Original Constellation Design</a:t>
            </a:r>
          </a:p>
          <a:p>
            <a:pPr lvl="1"/>
            <a:r>
              <a:rPr lang="en-US" sz="2800" dirty="0"/>
              <a:t>Medium Earth Orbit (MEO)~12,550 mi</a:t>
            </a:r>
          </a:p>
          <a:p>
            <a:pPr lvl="1"/>
            <a:r>
              <a:rPr lang="en-US" sz="2800" dirty="0"/>
              <a:t>6 equally spaced orbital planes</a:t>
            </a:r>
          </a:p>
          <a:p>
            <a:pPr lvl="1"/>
            <a:r>
              <a:rPr lang="en-US" sz="2800" dirty="0"/>
              <a:t>4 baseline “slots” per plane</a:t>
            </a:r>
          </a:p>
          <a:p>
            <a:r>
              <a:rPr lang="en-US" sz="2800" dirty="0"/>
              <a:t>Current Coverage</a:t>
            </a:r>
          </a:p>
          <a:p>
            <a:pPr lvl="1"/>
            <a:r>
              <a:rPr lang="en-US" sz="2800" dirty="0"/>
              <a:t>24 baseline satellites + 7 “</a:t>
            </a:r>
            <a:r>
              <a:rPr lang="en-US" sz="2800" dirty="0" err="1"/>
              <a:t>expandables</a:t>
            </a:r>
            <a:r>
              <a:rPr lang="en-US" sz="2800" dirty="0"/>
              <a:t>”</a:t>
            </a:r>
          </a:p>
          <a:p>
            <a:pPr lvl="1"/>
            <a:r>
              <a:rPr lang="en-US" sz="2800" dirty="0"/>
              <a:t>At least 4 satellites visible from any position on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2248451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GPS Satellite Constellation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4FBA8-5FDD-6784-9653-8B34E734D8BA}"/>
              </a:ext>
            </a:extLst>
          </p:cNvPr>
          <p:cNvSpPr txBox="1"/>
          <p:nvPr/>
        </p:nvSpPr>
        <p:spPr>
          <a:xfrm>
            <a:off x="914400" y="1066800"/>
            <a:ext cx="7055380" cy="418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  <a:ea typeface="+mj-ea"/>
                <a:cs typeface="+mj-cs"/>
              </a:rPr>
              <a:t>Orbital period = 0.5 sideral day = 11:58 hours</a:t>
            </a:r>
          </a:p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  <a:ea typeface="+mj-ea"/>
                <a:cs typeface="+mj-cs"/>
              </a:rPr>
              <a:t>Nearly circular orbits</a:t>
            </a:r>
          </a:p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marL="342906" indent="-342906" defTabSz="457207" eaLnBrk="1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  <a:ea typeface="+mj-ea"/>
                <a:cs typeface="+mj-cs"/>
              </a:rPr>
              <a:t>Equally spaced around equator</a:t>
            </a:r>
          </a:p>
        </p:txBody>
      </p:sp>
    </p:spTree>
    <p:extLst>
      <p:ext uri="{BB962C8B-B14F-4D97-AF65-F5344CB8AC3E}">
        <p14:creationId xmlns:p14="http://schemas.microsoft.com/office/powerpoint/2010/main" val="1459724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59E3A1-F8CF-FD76-F05E-B7F4C69479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810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808" imgH="5143500" progId="Acrobat.Document.DC">
                  <p:embed/>
                </p:oleObj>
              </mc:Choice>
              <mc:Fallback>
                <p:oleObj name="Acrobat Document" r:id="rId2" imgW="6857808" imgH="51435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C59E3A1-F8CF-FD76-F05E-B7F4C69479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810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9147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AB05-8A95-4810-95DB-0CA4AE66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842682"/>
          </a:xfrm>
        </p:spPr>
        <p:txBody>
          <a:bodyPr/>
          <a:lstStyle/>
          <a:p>
            <a:r>
              <a:rPr lang="en-US" dirty="0"/>
              <a:t>GPS Control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AAE4-C42D-4F91-BD92-7E882CBB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848600" cy="4876807"/>
          </a:xfrm>
        </p:spPr>
        <p:txBody>
          <a:bodyPr>
            <a:noAutofit/>
          </a:bodyPr>
          <a:lstStyle/>
          <a:p>
            <a:r>
              <a:rPr lang="en-US" sz="2800" dirty="0"/>
              <a:t>Global network of ground facilities that</a:t>
            </a:r>
          </a:p>
          <a:p>
            <a:pPr lvl="1"/>
            <a:r>
              <a:rPr lang="en-US" sz="2800" dirty="0"/>
              <a:t>Track GPS satellites</a:t>
            </a:r>
          </a:p>
          <a:p>
            <a:pPr lvl="1"/>
            <a:r>
              <a:rPr lang="en-US" sz="2800" dirty="0"/>
              <a:t>Monitor transmissions</a:t>
            </a:r>
          </a:p>
          <a:p>
            <a:pPr lvl="1"/>
            <a:r>
              <a:rPr lang="en-US" sz="2800" dirty="0"/>
              <a:t>Perform analyses</a:t>
            </a:r>
          </a:p>
          <a:p>
            <a:pPr lvl="1"/>
            <a:r>
              <a:rPr lang="en-US" sz="2800" dirty="0"/>
              <a:t>Transmit commands and data to constellation</a:t>
            </a:r>
          </a:p>
        </p:txBody>
      </p:sp>
    </p:spTree>
    <p:extLst>
      <p:ext uri="{BB962C8B-B14F-4D97-AF65-F5344CB8AC3E}">
        <p14:creationId xmlns:p14="http://schemas.microsoft.com/office/powerpoint/2010/main" val="194832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E65C-84FB-DA37-4C49-90AA143A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00"/>
            <a:ext cx="4267200" cy="770300"/>
          </a:xfrm>
        </p:spPr>
        <p:txBody>
          <a:bodyPr/>
          <a:lstStyle/>
          <a:p>
            <a:r>
              <a:rPr lang="en-US" dirty="0"/>
              <a:t>How GPS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EB412-48DF-CF05-B63C-9F915C35C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153399" cy="5257800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Each of the 31 satellites emits a signal that is picked up by GPS receivers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GPS satellites carry atomic clocks that insert extremely accurate timestamps into the broadcast signal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The receiver uses the time difference when the signal was broadcast and received to compute the distance from the receiver to the satellite. 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With information about the ranges to three satellites and the location of the satellite when the signal was sent, the receiver can compute its own three-dimensional position.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96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E65C-84FB-DA37-4C49-90AA143A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00"/>
            <a:ext cx="4267200" cy="770300"/>
          </a:xfrm>
        </p:spPr>
        <p:txBody>
          <a:bodyPr/>
          <a:lstStyle/>
          <a:p>
            <a:r>
              <a:rPr lang="en-US" dirty="0"/>
              <a:t>How GPS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EB412-48DF-CF05-B63C-9F915C35C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772399" cy="4648200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By taking a measurement from a fourth satellite, the receiver also knows the exact time without the need to carry its own synchronized atomic clock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</a:rPr>
              <a:t>Thus, the receiver uses four satellites to compute latitude, longitude, altitude, and time</a:t>
            </a:r>
          </a:p>
          <a:p>
            <a:r>
              <a:rPr lang="en-US" sz="2400" dirty="0">
                <a:solidFill>
                  <a:schemeClr val="tx2"/>
                </a:solidFill>
                <a:latin typeface="+mn-lt"/>
              </a:rPr>
              <a:t>Adding a fifth satellite allows measurement of signal integrity (Receiver Autonomous Integrity Monitoring, or RAIM). This is important in safety-critical applications such as IFR-certified GPS systems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5970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8302-827B-F6A9-DEC5-1BA60C44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125890" cy="762000"/>
          </a:xfrm>
        </p:spPr>
        <p:txBody>
          <a:bodyPr/>
          <a:lstStyle/>
          <a:p>
            <a:r>
              <a:rPr lang="en-US" dirty="0"/>
              <a:t>GPS Animation</a:t>
            </a:r>
          </a:p>
        </p:txBody>
      </p:sp>
      <p:pic>
        <p:nvPicPr>
          <p:cNvPr id="4" name="GPS How It Works">
            <a:hlinkClick r:id="" action="ppaction://media"/>
            <a:extLst>
              <a:ext uri="{FF2B5EF4-FFF2-40B4-BE49-F238E27FC236}">
                <a16:creationId xmlns:a16="http://schemas.microsoft.com/office/drawing/2014/main" id="{47DA37A4-1E6F-7336-BFC1-F42073DE15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71600"/>
            <a:ext cx="8833462" cy="4964113"/>
          </a:xfrm>
        </p:spPr>
      </p:pic>
    </p:spTree>
    <p:extLst>
      <p:ext uri="{BB962C8B-B14F-4D97-AF65-F5344CB8AC3E}">
        <p14:creationId xmlns:p14="http://schemas.microsoft.com/office/powerpoint/2010/main" val="26106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0707"/>
          </a:xfrm>
        </p:spPr>
        <p:txBody>
          <a:bodyPr/>
          <a:lstStyle/>
          <a:p>
            <a:r>
              <a:rPr lang="en-US" sz="2800" dirty="0"/>
              <a:t>Automatic Direction Finder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1B5C5-45BA-4990-A702-763EBE23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3" y="1173343"/>
            <a:ext cx="7808657" cy="55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7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RAIM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BAC6-18BE-06CB-EFA4-19BC489B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467600" cy="5029200"/>
          </a:xfrm>
        </p:spPr>
        <p:txBody>
          <a:bodyPr>
            <a:normAutofit/>
          </a:bodyPr>
          <a:lstStyle/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IFR-certificated GPS receivers include an alert mode in case minimum satellite connectivity or signal quality is degraded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Panel-mounted GPS units in VFR aircraft and handheld units may not provide RAIM alerting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0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RAIM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BAC6-18BE-06CB-EFA4-19BC489B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467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A minimum of 3 satellites in view is required for 2-dimensional positioning; 4 satellites for 3-dimensional</a:t>
            </a:r>
          </a:p>
          <a:p>
            <a:endParaRPr lang="en-US" sz="2600" dirty="0"/>
          </a:p>
          <a:p>
            <a:r>
              <a:rPr lang="en-US" sz="2600" dirty="0"/>
              <a:t>At least 1 additional satellite is required to perform RAIM checks </a:t>
            </a:r>
          </a:p>
          <a:p>
            <a:endParaRPr lang="en-US" sz="2600" dirty="0"/>
          </a:p>
          <a:p>
            <a:r>
              <a:rPr lang="en-US" sz="2600" dirty="0"/>
              <a:t>Five satellites required to detect an integrity anomaly</a:t>
            </a:r>
          </a:p>
          <a:p>
            <a:endParaRPr lang="en-US" sz="2600" dirty="0"/>
          </a:p>
          <a:p>
            <a:r>
              <a:rPr lang="en-US" sz="2600" dirty="0"/>
              <a:t>An additional satellite (so we’re now up to 6!) is required to isolate which satellite is faulty and remove it from the navigation solution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27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GPS Databases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C426D2-5937-5210-32E1-3A2A887B4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6934200" cy="4724400"/>
          </a:xfrm>
        </p:spPr>
        <p:txBody>
          <a:bodyPr/>
          <a:lstStyle/>
          <a:p>
            <a:r>
              <a:rPr lang="en-US" sz="3200" dirty="0"/>
              <a:t>Usually update-able</a:t>
            </a:r>
          </a:p>
          <a:p>
            <a:endParaRPr lang="en-US" sz="3200" dirty="0"/>
          </a:p>
          <a:p>
            <a:r>
              <a:rPr lang="en-US" sz="3200" dirty="0"/>
              <a:t>Must be maintained</a:t>
            </a:r>
          </a:p>
          <a:p>
            <a:endParaRPr lang="en-US" sz="3200" dirty="0"/>
          </a:p>
          <a:p>
            <a:r>
              <a:rPr lang="en-US" sz="3200" dirty="0"/>
              <a:t>If outdated, can lead to embarrassing and potentially expensive pilot errors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16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GPS Checklist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769574-5AB4-E9F7-5DB6-11716BA5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80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Check to see if unit has RAIM capability. If it does not, be suspicious of a displayed GPS position if it does not agree with other navigation evidence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Check currency of database. If expired, update if possible; if not, do not rely on moving map displays for any critical navigation decisions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Named waypoints may no longer exist or may have moved since the last update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Enter any user-defined waypoints prior to flight</a:t>
            </a:r>
          </a:p>
        </p:txBody>
      </p:sp>
    </p:spTree>
    <p:extLst>
      <p:ext uri="{BB962C8B-B14F-4D97-AF65-F5344CB8AC3E}">
        <p14:creationId xmlns:p14="http://schemas.microsoft.com/office/powerpoint/2010/main" val="70828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8C3-864D-D5B0-7F75-D3D4C95A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690282"/>
          </a:xfrm>
        </p:spPr>
        <p:txBody>
          <a:bodyPr/>
          <a:lstStyle/>
          <a:p>
            <a:r>
              <a:rPr lang="en-US" dirty="0"/>
              <a:t>VFR Waypoints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769574-5AB4-E9F7-5DB6-11716BA5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95400"/>
            <a:ext cx="8001000" cy="487680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Supplementary tool to aid VFR pilots</a:t>
            </a:r>
          </a:p>
          <a:p>
            <a:pPr lvl="1"/>
            <a:r>
              <a:rPr lang="en-US" sz="2400" dirty="0">
                <a:latin typeface="+mn-lt"/>
              </a:rPr>
              <a:t>Nav aids for pilots unfamiliar with an area</a:t>
            </a:r>
          </a:p>
          <a:p>
            <a:pPr lvl="1"/>
            <a:r>
              <a:rPr lang="en-US" sz="2400" dirty="0">
                <a:latin typeface="+mn-lt"/>
              </a:rPr>
              <a:t>Waypoint definition of existing visual waypoints</a:t>
            </a:r>
          </a:p>
          <a:p>
            <a:pPr lvl="1"/>
            <a:r>
              <a:rPr lang="en-US" sz="2400" dirty="0">
                <a:latin typeface="+mn-lt"/>
              </a:rPr>
              <a:t>Enhanced navigation in/around Class B and C</a:t>
            </a:r>
          </a:p>
          <a:p>
            <a:pPr lvl="1"/>
            <a:r>
              <a:rPr lang="en-US" sz="2400" dirty="0">
                <a:latin typeface="+mn-lt"/>
              </a:rPr>
              <a:t>Assists around Special Use Airspace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Unlike most GPS waypoints, these are charted on VFR sectionals, TACs, and VFR Flyway charts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Five letters beginning with “VP”</a:t>
            </a:r>
          </a:p>
        </p:txBody>
      </p:sp>
    </p:spTree>
    <p:extLst>
      <p:ext uri="{BB962C8B-B14F-4D97-AF65-F5344CB8AC3E}">
        <p14:creationId xmlns:p14="http://schemas.microsoft.com/office/powerpoint/2010/main" val="3480450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93C9-501D-03A0-C741-4D6AAB4C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2"/>
            <a:ext cx="8305800" cy="1400530"/>
          </a:xfrm>
        </p:spPr>
        <p:txBody>
          <a:bodyPr/>
          <a:lstStyle/>
          <a:p>
            <a:r>
              <a:rPr lang="en-US" dirty="0"/>
              <a:t>W29’s Favorite VFR Waypoints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F0657A-C145-4BBF-2CA9-F537016B4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8551"/>
            <a:ext cx="8593635" cy="4700337"/>
          </a:xfrm>
        </p:spPr>
      </p:pic>
    </p:spTree>
    <p:extLst>
      <p:ext uri="{BB962C8B-B14F-4D97-AF65-F5344CB8AC3E}">
        <p14:creationId xmlns:p14="http://schemas.microsoft.com/office/powerpoint/2010/main" val="1892397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A522-146C-394C-EAD7-D06D57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17"/>
            <a:ext cx="8125890" cy="1400530"/>
          </a:xfrm>
        </p:spPr>
        <p:txBody>
          <a:bodyPr/>
          <a:lstStyle/>
          <a:p>
            <a:r>
              <a:rPr lang="en-US" dirty="0"/>
              <a:t>Transponders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B819-7245-E562-3439-AF1CB5D5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7848600" cy="419548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Aviation transponders are transmitters that send a signal in response to a request (“interrogation”) from an ATC ground station</a:t>
            </a:r>
          </a:p>
          <a:p>
            <a:r>
              <a:rPr lang="en-US" sz="2400" dirty="0">
                <a:latin typeface="+mn-lt"/>
              </a:rPr>
              <a:t>The type of signal sent depends on the degree of sophistication of the transponder unit</a:t>
            </a:r>
          </a:p>
          <a:p>
            <a:pPr lvl="1"/>
            <a:r>
              <a:rPr lang="en-US" sz="2400" dirty="0">
                <a:latin typeface="+mn-lt"/>
              </a:rPr>
              <a:t>A: four digit squawk code: identity + position</a:t>
            </a:r>
          </a:p>
          <a:p>
            <a:pPr lvl="1"/>
            <a:r>
              <a:rPr lang="en-US" sz="2400" dirty="0">
                <a:latin typeface="+mn-lt"/>
              </a:rPr>
              <a:t>C: A + pressure altitude: identity + position + altitude</a:t>
            </a:r>
          </a:p>
          <a:p>
            <a:pPr lvl="1"/>
            <a:r>
              <a:rPr lang="en-US" sz="2400" dirty="0">
                <a:latin typeface="+mn-lt"/>
              </a:rPr>
              <a:t>S: C + additional data: identity + position + altitude + speed + heading </a:t>
            </a:r>
          </a:p>
          <a:p>
            <a:r>
              <a:rPr lang="en-US" sz="2400" dirty="0">
                <a:latin typeface="+mn-lt"/>
              </a:rPr>
              <a:t>MODE C is the minimum transponder requirement for flight in Bravo, Charlie, and “Mode C Veil”</a:t>
            </a:r>
          </a:p>
        </p:txBody>
      </p:sp>
    </p:spTree>
    <p:extLst>
      <p:ext uri="{BB962C8B-B14F-4D97-AF65-F5344CB8AC3E}">
        <p14:creationId xmlns:p14="http://schemas.microsoft.com/office/powerpoint/2010/main" val="3690802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89E27-B7A5-D9A1-9DB9-BAC670E65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3453"/>
            <a:ext cx="7772400" cy="6824547"/>
          </a:xfrm>
        </p:spPr>
      </p:pic>
    </p:spTree>
    <p:extLst>
      <p:ext uri="{BB962C8B-B14F-4D97-AF65-F5344CB8AC3E}">
        <p14:creationId xmlns:p14="http://schemas.microsoft.com/office/powerpoint/2010/main" val="1041922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C4A9F-C21B-3B12-D0B9-1FBCA257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8" y="0"/>
            <a:ext cx="78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23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B2DA-FC96-54D4-371C-C5A04A84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Transponder Models</a:t>
            </a:r>
          </a:p>
        </p:txBody>
      </p:sp>
      <p:pic>
        <p:nvPicPr>
          <p:cNvPr id="2050" name="Picture 2" descr="Retired Aviation aircraft transponder unit image 1">
            <a:extLst>
              <a:ext uri="{FF2B5EF4-FFF2-40B4-BE49-F238E27FC236}">
                <a16:creationId xmlns:a16="http://schemas.microsoft.com/office/drawing/2014/main" id="{0D5CEF6B-1AF9-B4F1-85D7-73BA6C785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3062910"/>
            <a:ext cx="5052391" cy="37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of GTX 325, Picture 1">
            <a:extLst>
              <a:ext uri="{FF2B5EF4-FFF2-40B4-BE49-F238E27FC236}">
                <a16:creationId xmlns:a16="http://schemas.microsoft.com/office/drawing/2014/main" id="{B49BC3DA-34AA-417A-FD9D-563D7B0A1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6666" r="7334" b="40667"/>
          <a:stretch/>
        </p:blipFill>
        <p:spPr bwMode="auto">
          <a:xfrm>
            <a:off x="2803663" y="1350694"/>
            <a:ext cx="487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is is an image of Microair's adsb transponder">
            <a:extLst>
              <a:ext uri="{FF2B5EF4-FFF2-40B4-BE49-F238E27FC236}">
                <a16:creationId xmlns:a16="http://schemas.microsoft.com/office/drawing/2014/main" id="{F203D539-1B59-A278-59ED-362FCDDD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92019"/>
            <a:ext cx="3413263" cy="34132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0707"/>
          </a:xfrm>
        </p:spPr>
        <p:txBody>
          <a:bodyPr/>
          <a:lstStyle/>
          <a:p>
            <a:r>
              <a:rPr lang="en-US" sz="2800" dirty="0"/>
              <a:t>DME: Distance Measuring Equipment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EDF66-A240-440E-BFE9-420AFA3F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3343275" cy="563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76989-B834-44B4-ADB7-308BA9C0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266" y="1341337"/>
            <a:ext cx="5636534" cy="2316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7F4AD-7FD7-441D-8FF7-AB6E9E4FB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10000"/>
            <a:ext cx="3960134" cy="2909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2EA75-CE40-437B-AB5A-ED42A34D9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516663"/>
            <a:ext cx="46101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7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B62E-D7C0-36EE-9435-ADD072C3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17"/>
            <a:ext cx="8125890" cy="1400530"/>
          </a:xfrm>
        </p:spPr>
        <p:txBody>
          <a:bodyPr/>
          <a:lstStyle/>
          <a:p>
            <a:r>
              <a:rPr lang="en-US" dirty="0"/>
              <a:t>Squawk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A1BCB-E958-B8B1-2E15-2B442860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90" y="914400"/>
            <a:ext cx="7848600" cy="419548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4-digit octal numeric system: numbers range 0 – 7</a:t>
            </a:r>
          </a:p>
          <a:p>
            <a:r>
              <a:rPr lang="en-US" sz="2400" dirty="0">
                <a:latin typeface="+mn-lt"/>
              </a:rPr>
              <a:t>Ordinary VFR = “1200”</a:t>
            </a:r>
          </a:p>
          <a:p>
            <a:r>
              <a:rPr lang="en-US" sz="2400" dirty="0">
                <a:latin typeface="+mn-lt"/>
              </a:rPr>
              <a:t>ATC assigns a code when opening a flight plan</a:t>
            </a:r>
          </a:p>
          <a:p>
            <a:r>
              <a:rPr lang="en-US" sz="2400" dirty="0">
                <a:latin typeface="+mn-lt"/>
              </a:rPr>
              <a:t>Special transponder codes:</a:t>
            </a:r>
          </a:p>
          <a:p>
            <a:pPr lvl="1"/>
            <a:r>
              <a:rPr lang="en-US" sz="2400" dirty="0">
                <a:latin typeface="+mn-lt"/>
              </a:rPr>
              <a:t>7500 = Hijacking</a:t>
            </a:r>
          </a:p>
          <a:p>
            <a:pPr lvl="2"/>
            <a:r>
              <a:rPr lang="en-US" sz="2200" dirty="0">
                <a:latin typeface="+mn-lt"/>
              </a:rPr>
              <a:t>“Seven Five I’ve Been Taken Alive”</a:t>
            </a:r>
          </a:p>
          <a:p>
            <a:pPr lvl="1"/>
            <a:r>
              <a:rPr lang="en-US" sz="2400" dirty="0">
                <a:latin typeface="+mn-lt"/>
              </a:rPr>
              <a:t>7600 = Communication Failure</a:t>
            </a:r>
          </a:p>
          <a:p>
            <a:pPr lvl="2"/>
            <a:r>
              <a:rPr lang="en-US" sz="2200" dirty="0">
                <a:latin typeface="+mn-lt"/>
              </a:rPr>
              <a:t>“Seven Six Need a Radio Fix”</a:t>
            </a:r>
          </a:p>
          <a:p>
            <a:pPr lvl="1"/>
            <a:r>
              <a:rPr lang="en-US" sz="2400" dirty="0">
                <a:latin typeface="+mn-lt"/>
              </a:rPr>
              <a:t>7700 = Mayday</a:t>
            </a:r>
          </a:p>
          <a:p>
            <a:pPr lvl="2"/>
            <a:r>
              <a:rPr lang="en-US" sz="2200" dirty="0">
                <a:latin typeface="+mn-lt"/>
              </a:rPr>
              <a:t>“Seven </a:t>
            </a:r>
            <a:r>
              <a:rPr lang="en-US" sz="2200" dirty="0" err="1">
                <a:latin typeface="+mn-lt"/>
              </a:rPr>
              <a:t>Seven</a:t>
            </a:r>
            <a:r>
              <a:rPr lang="en-US" sz="2200" dirty="0">
                <a:latin typeface="+mn-lt"/>
              </a:rPr>
              <a:t> I’m Going to Heaven”</a:t>
            </a:r>
          </a:p>
          <a:p>
            <a:pPr lvl="2"/>
            <a:r>
              <a:rPr lang="en-US" sz="2200" dirty="0">
                <a:latin typeface="+mn-lt"/>
              </a:rPr>
              <a:t>This code is also used to acknowledge you are complying if intercepted by military aircraft</a:t>
            </a:r>
          </a:p>
        </p:txBody>
      </p:sp>
    </p:spTree>
    <p:extLst>
      <p:ext uri="{BB962C8B-B14F-4D97-AF65-F5344CB8AC3E}">
        <p14:creationId xmlns:p14="http://schemas.microsoft.com/office/powerpoint/2010/main" val="397038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4410-0F12-CD53-11FC-CD067812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" y="0"/>
            <a:ext cx="9137374" cy="1400530"/>
          </a:xfrm>
        </p:spPr>
        <p:txBody>
          <a:bodyPr/>
          <a:lstStyle/>
          <a:p>
            <a:r>
              <a:rPr lang="en-US" dirty="0"/>
              <a:t>Fun Fact: Why </a:t>
            </a:r>
            <a:r>
              <a:rPr lang="en-US" u="sng" dirty="0"/>
              <a:t>Squawk Code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F61D7-23CA-1D76-5F1B-B07EF66BF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9061174" cy="4195488"/>
          </a:xfrm>
        </p:spPr>
        <p:txBody>
          <a:bodyPr/>
          <a:lstStyle/>
          <a:p>
            <a:r>
              <a:rPr lang="en-US" dirty="0"/>
              <a:t>Transponder technology originated with the WWII era “Identification Friend or Foe” system that was used by the Allies to distinguish their own aircraft from the enemy</a:t>
            </a:r>
          </a:p>
          <a:p>
            <a:r>
              <a:rPr lang="en-US" dirty="0"/>
              <a:t>Great Britain’s IFF system was code-named “PARROT”</a:t>
            </a:r>
          </a:p>
          <a:p>
            <a:r>
              <a:rPr lang="en-US" dirty="0"/>
              <a:t>When British bombers returned from runs over Europe, the radar operators would request “</a:t>
            </a:r>
            <a:r>
              <a:rPr lang="en-US" b="1" i="1" dirty="0"/>
              <a:t>Squawk Your Parrot</a:t>
            </a:r>
            <a:r>
              <a:rPr lang="en-US" dirty="0"/>
              <a:t>”</a:t>
            </a:r>
          </a:p>
          <a:p>
            <a:r>
              <a:rPr lang="en-US" dirty="0"/>
              <a:t>(The corresponding order to silence the transponder was “</a:t>
            </a:r>
            <a:r>
              <a:rPr lang="en-US" b="1" i="1" dirty="0"/>
              <a:t>Strangle Your Parrot</a:t>
            </a:r>
            <a:r>
              <a:rPr lang="en-US" dirty="0"/>
              <a:t>”)</a:t>
            </a:r>
          </a:p>
        </p:txBody>
      </p:sp>
      <p:pic>
        <p:nvPicPr>
          <p:cNvPr id="3074" name="Picture 2" descr="Free Parrot Yellow Macaw photo and picture">
            <a:extLst>
              <a:ext uri="{FF2B5EF4-FFF2-40B4-BE49-F238E27FC236}">
                <a16:creationId xmlns:a16="http://schemas.microsoft.com/office/drawing/2014/main" id="{A2EC84E2-11B9-E05D-3418-9434CCA9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4268787"/>
            <a:ext cx="3884831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D537E73-7720-7A56-B9AA-68087A0C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27915"/>
            <a:ext cx="4031974" cy="31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569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2E47-5ECD-001F-62AA-459F01B8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400530"/>
          </a:xfrm>
        </p:spPr>
        <p:txBody>
          <a:bodyPr/>
          <a:lstStyle/>
          <a:p>
            <a:r>
              <a:rPr lang="en-US" dirty="0"/>
              <a:t>ADS-B</a:t>
            </a:r>
            <a:br>
              <a:rPr lang="en-US" dirty="0"/>
            </a:br>
            <a:r>
              <a:rPr lang="en-US" sz="2800" dirty="0"/>
              <a:t>(Automatic Dependent Surveillance Broadcast)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1C275-B94C-D3C6-4245-A9727229B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7315200" cy="5181600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Automatic: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 properly-equipped aircraft automatically report their position, without need for a radar interrogation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Dependent: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 ADS-B depends on aircraft having an approved GPS on board and an ADS-B Out transmitter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Surveillance: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 it is a surveillance technology that allows ATC to watch airplanes move around (like radar)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Broadcast: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+mn-lt"/>
                <a:cs typeface="Assistant" panose="020F0502020204030204" pitchFamily="2" charset="-79"/>
              </a:rPr>
              <a:t> aircraft broadcast their position information to airplanes and ATC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57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A6D1E8-1E84-0EC6-155B-36C591E8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883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A74D-FFF5-B23D-0A5D-4A33B5EF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57"/>
            <a:ext cx="8125890" cy="1400530"/>
          </a:xfrm>
        </p:spPr>
        <p:txBody>
          <a:bodyPr/>
          <a:lstStyle/>
          <a:p>
            <a:r>
              <a:rPr lang="en-US" dirty="0"/>
              <a:t>ADS-B Out Requirements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9C80C99-A989-2515-881F-216A40E4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764"/>
            <a:ext cx="9144000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62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0707"/>
          </a:xfrm>
        </p:spPr>
        <p:txBody>
          <a:bodyPr/>
          <a:lstStyle/>
          <a:p>
            <a:r>
              <a:rPr lang="en-US" sz="2800" dirty="0"/>
              <a:t>TACAN: Tactical Air Navigation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5B58D-835C-48E3-8878-9EF4FBF4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479"/>
            <a:ext cx="5224463" cy="4923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DDA4E-0CB9-44EE-9D48-9295F246808E}"/>
              </a:ext>
            </a:extLst>
          </p:cNvPr>
          <p:cNvSpPr txBox="1"/>
          <p:nvPr/>
        </p:nvSpPr>
        <p:spPr>
          <a:xfrm>
            <a:off x="5368031" y="2514600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Military use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Not charted on civilian sectionals/TACs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Small; may be mobile (as seen) or on ships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Combines position and distance measuring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Distance measuring element available for civilian use.</a:t>
            </a:r>
          </a:p>
        </p:txBody>
      </p:sp>
    </p:spTree>
    <p:extLst>
      <p:ext uri="{BB962C8B-B14F-4D97-AF65-F5344CB8AC3E}">
        <p14:creationId xmlns:p14="http://schemas.microsoft.com/office/powerpoint/2010/main" val="77032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0707"/>
          </a:xfrm>
        </p:spPr>
        <p:txBody>
          <a:bodyPr/>
          <a:lstStyle/>
          <a:p>
            <a:r>
              <a:rPr lang="en-US" sz="2800" dirty="0"/>
              <a:t>VOR: VHF Omnidirectional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2F9BA-6242-4E6D-8996-F5ECDC66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4333"/>
            <a:ext cx="5842247" cy="4269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C3FD5-6BEB-4C5B-947B-1000787E2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2819400"/>
            <a:ext cx="3829050" cy="3934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DBD80-E4CF-46C1-BEC0-B016AB180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123" y="1446482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5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286-9864-4DF8-8C6B-66EFB1B4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02" y="452718"/>
            <a:ext cx="7055380" cy="610707"/>
          </a:xfrm>
        </p:spPr>
        <p:txBody>
          <a:bodyPr/>
          <a:lstStyle/>
          <a:p>
            <a:r>
              <a:rPr lang="en-US" sz="2800" dirty="0"/>
              <a:t>VOR-DME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8DB30-3357-4F79-874F-EB293550E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546" y="1848487"/>
            <a:ext cx="914400" cy="948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2D8BC-53C8-41F2-B45F-A1734BA3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810250" cy="45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D97DD-3EA3-4C85-BD1B-365129556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45" y="3200400"/>
            <a:ext cx="38298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6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11672</TotalTime>
  <Words>1352</Words>
  <Application>Microsoft Office PowerPoint</Application>
  <PresentationFormat>On-screen Show (4:3)</PresentationFormat>
  <Paragraphs>180</Paragraphs>
  <Slides>64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Calibri</vt:lpstr>
      <vt:lpstr>Century Gothic</vt:lpstr>
      <vt:lpstr>Times New Roman</vt:lpstr>
      <vt:lpstr>Wingdings</vt:lpstr>
      <vt:lpstr>Wingdings 3</vt:lpstr>
      <vt:lpstr>3_Ion</vt:lpstr>
      <vt:lpstr>2_Ion</vt:lpstr>
      <vt:lpstr>1_Ion</vt:lpstr>
      <vt:lpstr>Ion</vt:lpstr>
      <vt:lpstr>Clip</vt:lpstr>
      <vt:lpstr>CorelPhotoPaint.Image.7</vt:lpstr>
      <vt:lpstr>Acrobat Document</vt:lpstr>
      <vt:lpstr>Radio Navigation</vt:lpstr>
      <vt:lpstr>Uses of Radio Navigation Aids for VFR </vt:lpstr>
      <vt:lpstr>Types of Radio Navigation Aids </vt:lpstr>
      <vt:lpstr>Non-Directional Beacon (NDB)</vt:lpstr>
      <vt:lpstr>Automatic Direction Finder</vt:lpstr>
      <vt:lpstr>DME: Distance Measuring Equipment</vt:lpstr>
      <vt:lpstr>TACAN: Tactical Air Navigation System</vt:lpstr>
      <vt:lpstr>VOR: VHF Omnidirectional Range</vt:lpstr>
      <vt:lpstr>VOR-DME</vt:lpstr>
      <vt:lpstr>VORTAC</vt:lpstr>
      <vt:lpstr>PowerPoint Presentation</vt:lpstr>
      <vt:lpstr>PowerPoint Presentation</vt:lpstr>
      <vt:lpstr>PowerPoint Presentation</vt:lpstr>
      <vt:lpstr>Dual NAV-COMM Stack</vt:lpstr>
      <vt:lpstr>PowerPoint Presentation</vt:lpstr>
      <vt:lpstr>PowerPoint Presentation</vt:lpstr>
      <vt:lpstr>PowerPoint Presentation</vt:lpstr>
      <vt:lpstr>Flying Heading 0°/360° TO the VOR</vt:lpstr>
      <vt:lpstr>Flying Heading 360 FROM the VOR</vt:lpstr>
      <vt:lpstr>What happens if you are flying the right heading, but off course?</vt:lpstr>
      <vt:lpstr>As you pass the VOR, the ambiguity indicator switches from TO to OFF</vt:lpstr>
      <vt:lpstr>You are now flying away from the VOR; the indicator reads FROM</vt:lpstr>
      <vt:lpstr>Knowing where you are in relation to the VOR</vt:lpstr>
      <vt:lpstr>Radials and Courses</vt:lpstr>
      <vt:lpstr>Finding  the Bigfoot VOR and flying to it</vt:lpstr>
      <vt:lpstr>You want to fly from Baghdad to Yazoo. Yazoo is located on the 030° radial of the depicted VOR.</vt:lpstr>
      <vt:lpstr>As you pass over the VOR, the indicator flips from TO to FROM</vt:lpstr>
      <vt:lpstr>What if there is wind? (And there’s always wind.)</vt:lpstr>
      <vt:lpstr>Intercepting a VOR course</vt:lpstr>
      <vt:lpstr>You have determined the angles from Faith to Dupree and from Dupree to Cheyenne with your sectional and a straightedge.</vt:lpstr>
      <vt:lpstr>Using two VORs to determine position</vt:lpstr>
      <vt:lpstr>Where am I in relation to the VOR?</vt:lpstr>
      <vt:lpstr>Where am I in relation to the VOR?</vt:lpstr>
      <vt:lpstr>Where am I in relation to the VOR?</vt:lpstr>
      <vt:lpstr>Where am I in relation to the VOR?</vt:lpstr>
      <vt:lpstr>Where am I in relation to the VOR?</vt:lpstr>
      <vt:lpstr>VOR (Victor) Airways: pathways between VORs</vt:lpstr>
      <vt:lpstr>VOR Airways: closer look</vt:lpstr>
      <vt:lpstr>VOR Airway Intersections</vt:lpstr>
      <vt:lpstr>GPS</vt:lpstr>
      <vt:lpstr>GPS</vt:lpstr>
      <vt:lpstr>PowerPoint Presentation</vt:lpstr>
      <vt:lpstr>GPS Space Component</vt:lpstr>
      <vt:lpstr>GPS Satellite Constellation</vt:lpstr>
      <vt:lpstr>PowerPoint Presentation</vt:lpstr>
      <vt:lpstr>GPS Control Component</vt:lpstr>
      <vt:lpstr>How GPS Works</vt:lpstr>
      <vt:lpstr>How GPS Works</vt:lpstr>
      <vt:lpstr>GPS Animation</vt:lpstr>
      <vt:lpstr>RAIM Capability</vt:lpstr>
      <vt:lpstr>RAIM Capability</vt:lpstr>
      <vt:lpstr>GPS Databases</vt:lpstr>
      <vt:lpstr>GPS Checklist</vt:lpstr>
      <vt:lpstr>VFR Waypoints</vt:lpstr>
      <vt:lpstr>W29’s Favorite VFR Waypoints</vt:lpstr>
      <vt:lpstr>Transponders</vt:lpstr>
      <vt:lpstr>PowerPoint Presentation</vt:lpstr>
      <vt:lpstr>PowerPoint Presentation</vt:lpstr>
      <vt:lpstr>Transponder Models</vt:lpstr>
      <vt:lpstr>Squawk Codes</vt:lpstr>
      <vt:lpstr>Fun Fact: Why Squawk Code?</vt:lpstr>
      <vt:lpstr>ADS-B (Automatic Dependent Surveillance Broadcast) </vt:lpstr>
      <vt:lpstr>PowerPoint Presentation</vt:lpstr>
      <vt:lpstr>ADS-B Out Requirements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kathy.harkness@newwave.io</dc:creator>
  <cp:lastModifiedBy>Kathy Harkness</cp:lastModifiedBy>
  <cp:revision>59</cp:revision>
  <dcterms:created xsi:type="dcterms:W3CDTF">1998-10-15T16:58:36Z</dcterms:created>
  <dcterms:modified xsi:type="dcterms:W3CDTF">2026-02-23T23:44:03Z</dcterms:modified>
</cp:coreProperties>
</file>