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380" r:id="rId1"/>
  </p:sldMasterIdLst>
  <p:notesMasterIdLst>
    <p:notesMasterId r:id="rId55"/>
  </p:notesMasterIdLst>
  <p:sldIdLst>
    <p:sldId id="270" r:id="rId2"/>
    <p:sldId id="315" r:id="rId3"/>
    <p:sldId id="337" r:id="rId4"/>
    <p:sldId id="338" r:id="rId5"/>
    <p:sldId id="342" r:id="rId6"/>
    <p:sldId id="340" r:id="rId7"/>
    <p:sldId id="341" r:id="rId8"/>
    <p:sldId id="343" r:id="rId9"/>
    <p:sldId id="350" r:id="rId10"/>
    <p:sldId id="355" r:id="rId11"/>
    <p:sldId id="356" r:id="rId12"/>
    <p:sldId id="344" r:id="rId13"/>
    <p:sldId id="349" r:id="rId14"/>
    <p:sldId id="352" r:id="rId15"/>
    <p:sldId id="353" r:id="rId16"/>
    <p:sldId id="345" r:id="rId17"/>
    <p:sldId id="346" r:id="rId18"/>
    <p:sldId id="354" r:id="rId19"/>
    <p:sldId id="347" r:id="rId20"/>
    <p:sldId id="260" r:id="rId21"/>
    <p:sldId id="294" r:id="rId22"/>
    <p:sldId id="318" r:id="rId23"/>
    <p:sldId id="319" r:id="rId24"/>
    <p:sldId id="320" r:id="rId25"/>
    <p:sldId id="321" r:id="rId26"/>
    <p:sldId id="282" r:id="rId27"/>
    <p:sldId id="306" r:id="rId28"/>
    <p:sldId id="305" r:id="rId29"/>
    <p:sldId id="357" r:id="rId30"/>
    <p:sldId id="358" r:id="rId31"/>
    <p:sldId id="271" r:id="rId32"/>
    <p:sldId id="272" r:id="rId33"/>
    <p:sldId id="273" r:id="rId34"/>
    <p:sldId id="274" r:id="rId35"/>
    <p:sldId id="275" r:id="rId36"/>
    <p:sldId id="325" r:id="rId37"/>
    <p:sldId id="326" r:id="rId38"/>
    <p:sldId id="327" r:id="rId39"/>
    <p:sldId id="322" r:id="rId40"/>
    <p:sldId id="281" r:id="rId41"/>
    <p:sldId id="324" r:id="rId42"/>
    <p:sldId id="328" r:id="rId43"/>
    <p:sldId id="331" r:id="rId44"/>
    <p:sldId id="332" r:id="rId45"/>
    <p:sldId id="299" r:id="rId46"/>
    <p:sldId id="304" r:id="rId47"/>
    <p:sldId id="291" r:id="rId48"/>
    <p:sldId id="308" r:id="rId49"/>
    <p:sldId id="334" r:id="rId50"/>
    <p:sldId id="311" r:id="rId51"/>
    <p:sldId id="333" r:id="rId52"/>
    <p:sldId id="316" r:id="rId53"/>
    <p:sldId id="317" r:id="rId5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151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60" autoAdjust="0"/>
  </p:normalViewPr>
  <p:slideViewPr>
    <p:cSldViewPr>
      <p:cViewPr varScale="1">
        <p:scale>
          <a:sx n="89" d="100"/>
          <a:sy n="89" d="100"/>
        </p:scale>
        <p:origin x="1068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625AD-C2C5-480C-A6BA-B67C2718C4C5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FC48D-2FAE-4769-A317-FD9DEBCF5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1"/>
            <a:ext cx="7924800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3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620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9703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3138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690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2666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6819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87753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46133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79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78203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9220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6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91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81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8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5493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1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1258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052919"/>
            <a:ext cx="7848600" cy="4195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344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97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B4226AC-E033-47EB-B7A1-9B6CEB78F52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r>
              <a:rPr lang="en-US" altLang="en-US" sz="3200" dirty="0"/>
              <a:t>Weather Products</a:t>
            </a:r>
            <a:br>
              <a:rPr lang="en-US" altLang="en-US" sz="3200" dirty="0"/>
            </a:br>
            <a:r>
              <a:rPr lang="en-US" altLang="en-US" sz="3200" dirty="0"/>
              <a:t>and Briefings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36D31-4E1E-296E-888E-7159ACE3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F9534-4AA1-151D-D941-668CBAF24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Present Weather (Precipitation, Obscuration,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</a:rPr>
              <a:t>etc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)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70B018-5E90-C070-3DFA-0433A2A5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04060"/>
            <a:ext cx="7010400" cy="585394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724FFE-2A3C-F0D8-E15F-8B9F99128E02}"/>
              </a:ext>
            </a:extLst>
          </p:cNvPr>
          <p:cNvSpPr/>
          <p:nvPr/>
        </p:nvSpPr>
        <p:spPr>
          <a:xfrm>
            <a:off x="2286000" y="2362200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C5D778-93F8-C9FE-9BE7-6F883CFF989F}"/>
              </a:ext>
            </a:extLst>
          </p:cNvPr>
          <p:cNvSpPr/>
          <p:nvPr/>
        </p:nvSpPr>
        <p:spPr>
          <a:xfrm>
            <a:off x="2301910" y="3115030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2EDDF-86AD-35D4-39CF-0B6D37102770}"/>
              </a:ext>
            </a:extLst>
          </p:cNvPr>
          <p:cNvSpPr/>
          <p:nvPr/>
        </p:nvSpPr>
        <p:spPr>
          <a:xfrm>
            <a:off x="3848100" y="5334000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898B4-C8E0-C773-7A05-0AF45D7B3780}"/>
              </a:ext>
            </a:extLst>
          </p:cNvPr>
          <p:cNvSpPr/>
          <p:nvPr/>
        </p:nvSpPr>
        <p:spPr>
          <a:xfrm>
            <a:off x="3848100" y="5786615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C3B031-F5DE-EC68-F4AD-14B7770235D0}"/>
              </a:ext>
            </a:extLst>
          </p:cNvPr>
          <p:cNvSpPr/>
          <p:nvPr/>
        </p:nvSpPr>
        <p:spPr>
          <a:xfrm>
            <a:off x="5181600" y="2362200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82B00-CB49-F689-01C3-F368C896BB2D}"/>
              </a:ext>
            </a:extLst>
          </p:cNvPr>
          <p:cNvSpPr/>
          <p:nvPr/>
        </p:nvSpPr>
        <p:spPr>
          <a:xfrm>
            <a:off x="5195417" y="3110445"/>
            <a:ext cx="1447800" cy="304800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F6782F-A519-93A3-92BF-67E8AA6CBD46}"/>
              </a:ext>
            </a:extLst>
          </p:cNvPr>
          <p:cNvSpPr/>
          <p:nvPr/>
        </p:nvSpPr>
        <p:spPr>
          <a:xfrm>
            <a:off x="6643216" y="2359906"/>
            <a:ext cx="1281583" cy="535693"/>
          </a:xfrm>
          <a:prstGeom prst="rect">
            <a:avLst/>
          </a:prstGeom>
          <a:solidFill>
            <a:srgbClr val="B01513">
              <a:alpha val="20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3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21FF24-409C-B736-7F14-7673805B8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" y="914400"/>
            <a:ext cx="9144000" cy="270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545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1400530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</a:rPr>
              <a:t>Sky condition/ceilings</a:t>
            </a:r>
            <a:br>
              <a:rPr lang="en-US" sz="2800" dirty="0"/>
            </a:br>
            <a:r>
              <a:rPr lang="en-US" sz="2800" dirty="0"/>
              <a:t>condition 1 of 6 codes; ceilings in 00s feet AGL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96318-E6DA-FDE3-680A-EF7A4841FAC2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FEW150 SCT200 SCT250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OVC004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VV013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-SN BR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M08/M10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3504177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A528F-EA95-F00A-679C-1C5F6C8E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216"/>
            <a:ext cx="9144000" cy="5260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A12D8-8B4B-DBDA-FE24-87B7F573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7086600" cy="184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65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6A528F-EA95-F00A-679C-1C5F6C8E14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7216"/>
            <a:ext cx="9144000" cy="52607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5A12D8-8B4B-DBDA-FE24-87B7F573DF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0"/>
            <a:ext cx="7086600" cy="1848318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4068FB2-F1A3-AB75-0A20-EF020C7C5A23}"/>
              </a:ext>
            </a:extLst>
          </p:cNvPr>
          <p:cNvSpPr/>
          <p:nvPr/>
        </p:nvSpPr>
        <p:spPr>
          <a:xfrm>
            <a:off x="7696200" y="5154469"/>
            <a:ext cx="707951" cy="1066800"/>
          </a:xfrm>
          <a:prstGeom prst="cloud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F1DFA5F1-51A0-8EA8-9172-2BBC58E315E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750"/>
          <a:stretch/>
        </p:blipFill>
        <p:spPr>
          <a:xfrm>
            <a:off x="8915401" y="4605969"/>
            <a:ext cx="228600" cy="10889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866173-7E78-6E21-65B5-7B293E8C54C6}"/>
              </a:ext>
            </a:extLst>
          </p:cNvPr>
          <p:cNvSpPr txBox="1"/>
          <p:nvPr/>
        </p:nvSpPr>
        <p:spPr>
          <a:xfrm>
            <a:off x="5247682" y="1935851"/>
            <a:ext cx="3667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FEW012 SCT030 BKN050</a:t>
            </a:r>
          </a:p>
        </p:txBody>
      </p:sp>
    </p:spTree>
    <p:extLst>
      <p:ext uri="{BB962C8B-B14F-4D97-AF65-F5344CB8AC3E}">
        <p14:creationId xmlns:p14="http://schemas.microsoft.com/office/powerpoint/2010/main" val="4165412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533400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</a:rPr>
              <a:t>Vertical Visibility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796318-E6DA-FDE3-680A-EF7A4841FAC2}"/>
              </a:ext>
            </a:extLst>
          </p:cNvPr>
          <p:cNvSpPr txBox="1"/>
          <p:nvPr/>
        </p:nvSpPr>
        <p:spPr>
          <a:xfrm>
            <a:off x="228600" y="727405"/>
            <a:ext cx="8686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VV005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15/M02 A2979 RMK AO2 CIG 002 RWY34 SLP044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FCCE31-F6AA-3A8B-E046-89B729525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674" y="1476897"/>
            <a:ext cx="7106653" cy="53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8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1400530"/>
          </a:xfrm>
        </p:spPr>
        <p:txBody>
          <a:bodyPr/>
          <a:lstStyle/>
          <a:p>
            <a:pPr algn="r"/>
            <a:r>
              <a:rPr lang="en-US" sz="2800" dirty="0">
                <a:solidFill>
                  <a:srgbClr val="0070C0"/>
                </a:solidFill>
                <a:highlight>
                  <a:srgbClr val="00FFFF"/>
                </a:highlight>
              </a:rPr>
              <a:t>Temperature/Dewpoint</a:t>
            </a:r>
            <a:br>
              <a:rPr lang="en-US" sz="2800" dirty="0"/>
            </a:br>
            <a:r>
              <a:rPr lang="en-US" sz="2800" dirty="0"/>
              <a:t>rounded to nearest whole degree Celsius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4AC796-E7C3-D539-04B3-78A92DC384DA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00FF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07/M06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FEW150 SCT200 SCT250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07/M08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OVC004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11/11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VV013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15/M02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-SN BR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M08/M10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35666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1400530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</a:rPr>
              <a:t>Altimeter</a:t>
            </a:r>
            <a:br>
              <a:rPr lang="en-US" sz="2800" dirty="0"/>
            </a:br>
            <a:r>
              <a:rPr lang="en-US" sz="2800" dirty="0"/>
              <a:t>current pressure at altitude; no decimal point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597EC-80E4-8336-BF0E-780E2C5DEF4D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00FF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07/M06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800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FEW150 SCT200 SCT250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07/M08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A3044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OVC004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11/11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A2963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VV013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15/M02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A2979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-SN BR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M08/M10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4977912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1400530"/>
          </a:xfrm>
        </p:spPr>
        <p:txBody>
          <a:bodyPr/>
          <a:lstStyle/>
          <a:p>
            <a:pPr algn="r"/>
            <a:r>
              <a:rPr lang="en-US" sz="2800" dirty="0">
                <a:solidFill>
                  <a:schemeClr val="tx1"/>
                </a:solidFill>
                <a:highlight>
                  <a:srgbClr val="0000FF"/>
                </a:highlight>
              </a:rPr>
              <a:t>Remarks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E597EC-80E4-8336-BF0E-780E2C5DEF4D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CLR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highlight>
                  <a:srgbClr val="00FF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07/M06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ighlight>
                  <a:srgbClr val="800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FEW150 SCT200 SCT250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07/M08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A3044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OVC004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11/11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A2963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RMK AO2 PK WND 12032/53 PRESFR SLP034 T01130111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VV013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15/M02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A2979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-SN BR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OVC021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highlight>
                  <a:srgbClr val="00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M08/M10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6">
                    <a:lumMod val="40000"/>
                    <a:lumOff val="60000"/>
                  </a:schemeClr>
                </a:solidFill>
                <a:highlight>
                  <a:srgbClr val="800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A2964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580573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93395" cy="609600"/>
          </a:xfrm>
        </p:spPr>
        <p:txBody>
          <a:bodyPr/>
          <a:lstStyle/>
          <a:p>
            <a:pPr algn="r"/>
            <a:r>
              <a:rPr lang="en-US" sz="2800" dirty="0"/>
              <a:t>Remarks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DE8FE5-6D94-A78A-DED9-EBBA81280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28" y="740789"/>
            <a:ext cx="7547344" cy="6117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227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3CE18-A759-486A-95E3-7054C4D0F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542"/>
            <a:ext cx="8125890" cy="1400530"/>
          </a:xfrm>
        </p:spPr>
        <p:txBody>
          <a:bodyPr/>
          <a:lstStyle/>
          <a:p>
            <a:r>
              <a:rPr lang="en-US" dirty="0"/>
              <a:t>Types of Weather Info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68115-AAD6-4B72-B84B-0B4D0FEF7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914400"/>
            <a:ext cx="7848600" cy="5638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Real time (or nearly so) observations – text products</a:t>
            </a:r>
          </a:p>
          <a:p>
            <a:pPr lvl="1"/>
            <a:r>
              <a:rPr lang="en-US" dirty="0"/>
              <a:t>METARs</a:t>
            </a:r>
          </a:p>
          <a:p>
            <a:pPr lvl="1"/>
            <a:r>
              <a:rPr lang="en-US" dirty="0"/>
              <a:t>ASOS/AWOS</a:t>
            </a:r>
          </a:p>
          <a:p>
            <a:pPr lvl="1"/>
            <a:r>
              <a:rPr lang="en-US" dirty="0"/>
              <a:t>ATIS</a:t>
            </a:r>
          </a:p>
          <a:p>
            <a:pPr lvl="1"/>
            <a:r>
              <a:rPr lang="en-US" dirty="0"/>
              <a:t>PIREPs</a:t>
            </a:r>
          </a:p>
          <a:p>
            <a:r>
              <a:rPr lang="en-US" dirty="0"/>
              <a:t>Current Condition Charts</a:t>
            </a:r>
          </a:p>
          <a:p>
            <a:pPr lvl="1"/>
            <a:r>
              <a:rPr lang="en-US" dirty="0"/>
              <a:t>Surface Analysis Charts</a:t>
            </a:r>
          </a:p>
          <a:p>
            <a:pPr lvl="1"/>
            <a:r>
              <a:rPr lang="en-US" dirty="0"/>
              <a:t>Weather Depiction Charts</a:t>
            </a:r>
          </a:p>
          <a:p>
            <a:r>
              <a:rPr lang="en-US" dirty="0"/>
              <a:t>Forecasts</a:t>
            </a:r>
          </a:p>
          <a:p>
            <a:pPr lvl="1"/>
            <a:r>
              <a:rPr lang="en-US" dirty="0"/>
              <a:t>TAFs</a:t>
            </a:r>
          </a:p>
          <a:p>
            <a:pPr lvl="1"/>
            <a:r>
              <a:rPr lang="en-US" dirty="0"/>
              <a:t>Graphical Area Forecasts</a:t>
            </a:r>
          </a:p>
          <a:p>
            <a:pPr lvl="1"/>
            <a:r>
              <a:rPr lang="en-US" dirty="0"/>
              <a:t>Outlook (Prog) Charts</a:t>
            </a:r>
          </a:p>
          <a:p>
            <a:pPr lvl="1"/>
            <a:r>
              <a:rPr lang="en-US" dirty="0"/>
              <a:t>Winds Aloft</a:t>
            </a:r>
          </a:p>
          <a:p>
            <a:r>
              <a:rPr lang="en-US" dirty="0"/>
              <a:t>Hazards to Aviation: </a:t>
            </a:r>
            <a:r>
              <a:rPr lang="en-US" dirty="0" err="1"/>
              <a:t>SIGMets</a:t>
            </a:r>
            <a:r>
              <a:rPr lang="en-US" dirty="0"/>
              <a:t> and </a:t>
            </a:r>
            <a:r>
              <a:rPr lang="en-US" dirty="0" err="1"/>
              <a:t>AIRMets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1307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8" name="Object 4">
            <a:extLst>
              <a:ext uri="{FF2B5EF4-FFF2-40B4-BE49-F238E27FC236}">
                <a16:creationId xmlns:a16="http://schemas.microsoft.com/office/drawing/2014/main" id="{DB6D87CF-8A20-4963-A49C-298909E7F1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302845"/>
              </p:ext>
            </p:extLst>
          </p:nvPr>
        </p:nvGraphicFramePr>
        <p:xfrm>
          <a:off x="0" y="460035"/>
          <a:ext cx="9144000" cy="593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5"/>
                        <a:ext cx="9144000" cy="5937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7884BD8-2D2A-4D46-AFFB-5F0526A9F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81644"/>
            <a:ext cx="7055380" cy="690282"/>
          </a:xfrm>
        </p:spPr>
        <p:txBody>
          <a:bodyPr/>
          <a:lstStyle/>
          <a:p>
            <a:pPr algn="l"/>
            <a:r>
              <a:rPr lang="en-US" altLang="en-US" dirty="0"/>
              <a:t>PIREPs (Pilot Reports)</a:t>
            </a:r>
          </a:p>
        </p:txBody>
      </p:sp>
      <p:graphicFrame>
        <p:nvGraphicFramePr>
          <p:cNvPr id="41987" name="Object 3">
            <a:extLst>
              <a:ext uri="{FF2B5EF4-FFF2-40B4-BE49-F238E27FC236}">
                <a16:creationId xmlns:a16="http://schemas.microsoft.com/office/drawing/2014/main" id="{726337B9-6895-4EFA-BDAA-689502359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109757"/>
              </p:ext>
            </p:extLst>
          </p:nvPr>
        </p:nvGraphicFramePr>
        <p:xfrm>
          <a:off x="0" y="920071"/>
          <a:ext cx="9144000" cy="593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20071"/>
                        <a:ext cx="9144000" cy="593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E29440C-EC30-4842-8D4F-9D074D6989B5}"/>
              </a:ext>
            </a:extLst>
          </p:cNvPr>
          <p:cNvSpPr/>
          <p:nvPr/>
        </p:nvSpPr>
        <p:spPr>
          <a:xfrm>
            <a:off x="2743200" y="990600"/>
            <a:ext cx="36576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543F73-A7AA-4982-B2B1-9D24272F5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133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BE06D0-4C93-4687-A7C3-EE36BCA77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67795"/>
            <a:ext cx="9144000" cy="36902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543F73-A7AA-4982-B2B1-9D24272F5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17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0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3C85A-4E21-4B13-BE56-8F07FE34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1015822"/>
            <a:ext cx="9144000" cy="5842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6694B-1298-4968-A4F1-DC7744BFECF6}"/>
              </a:ext>
            </a:extLst>
          </p:cNvPr>
          <p:cNvSpPr txBox="1"/>
          <p:nvPr/>
        </p:nvSpPr>
        <p:spPr>
          <a:xfrm>
            <a:off x="76200" y="152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Current Conditions: Surface Analysis Chart</a:t>
            </a:r>
          </a:p>
        </p:txBody>
      </p:sp>
    </p:spTree>
    <p:extLst>
      <p:ext uri="{BB962C8B-B14F-4D97-AF65-F5344CB8AC3E}">
        <p14:creationId xmlns:p14="http://schemas.microsoft.com/office/powerpoint/2010/main" val="36265030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53C85A-4E21-4B13-BE56-8F07FE34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" y="1015822"/>
            <a:ext cx="9144000" cy="58421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E6694B-1298-4968-A4F1-DC7744BFECF6}"/>
              </a:ext>
            </a:extLst>
          </p:cNvPr>
          <p:cNvSpPr txBox="1"/>
          <p:nvPr/>
        </p:nvSpPr>
        <p:spPr>
          <a:xfrm>
            <a:off x="76200" y="1524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Surface Analysis Chart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537963-5475-498D-B594-3E42F241A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5680"/>
            <a:ext cx="6161905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092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8F07C-5C0D-457F-B9D7-3D909EEFF8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4039"/>
            <a:ext cx="9144000" cy="6124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16214-FBF1-4A26-8D47-199C25B329E2}"/>
              </a:ext>
            </a:extLst>
          </p:cNvPr>
          <p:cNvSpPr txBox="1"/>
          <p:nvPr/>
        </p:nvSpPr>
        <p:spPr>
          <a:xfrm>
            <a:off x="152400" y="152400"/>
            <a:ext cx="533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Weather Depiction Chart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C26E0-84EC-4A19-A8BA-C0BDF9C7A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0"/>
            <a:ext cx="2667000" cy="2872154"/>
          </a:xfrm>
          <a:prstGeom prst="rect">
            <a:avLst/>
          </a:prstGeom>
        </p:spPr>
      </p:pic>
      <p:sp>
        <p:nvSpPr>
          <p:cNvPr id="6" name="Partial Circle 5">
            <a:extLst>
              <a:ext uri="{FF2B5EF4-FFF2-40B4-BE49-F238E27FC236}">
                <a16:creationId xmlns:a16="http://schemas.microsoft.com/office/drawing/2014/main" id="{0E4EED84-1D39-4B6A-BABF-88B86C6DA0D0}"/>
              </a:ext>
            </a:extLst>
          </p:cNvPr>
          <p:cNvSpPr/>
          <p:nvPr/>
        </p:nvSpPr>
        <p:spPr>
          <a:xfrm>
            <a:off x="6553200" y="1298917"/>
            <a:ext cx="350520" cy="274320"/>
          </a:xfrm>
          <a:prstGeom prst="pie">
            <a:avLst>
              <a:gd name="adj1" fmla="val 0"/>
              <a:gd name="adj2" fmla="val 536483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3E5942-CDD0-47BD-B0EF-57E7A9775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141A68C4-DE86-4F06-84A6-D6FB2B6AE3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82792"/>
              </p:ext>
            </p:extLst>
          </p:nvPr>
        </p:nvGraphicFramePr>
        <p:xfrm>
          <a:off x="0" y="457200"/>
          <a:ext cx="9148604" cy="594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PHOTO-PAINT 8.0 Image" r:id="rId2" imgW="7038095" imgH="4571429" progId="CorelPhotoPaint.Image.8">
                  <p:embed/>
                </p:oleObj>
              </mc:Choice>
              <mc:Fallback>
                <p:oleObj name="Corel PHOTO-PAINT 8.0 Image" r:id="rId2" imgW="7038095" imgH="4571429" progId="CorelPhotoPaint.Image.8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D39112F5-4EB9-4FD5-8114-0F9C7D09F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9148604" cy="594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75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68F07C-5C0D-457F-B9D7-3D909EEFF8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15414" r="22500" b="29846"/>
          <a:stretch/>
        </p:blipFill>
        <p:spPr>
          <a:xfrm>
            <a:off x="0" y="762000"/>
            <a:ext cx="7848600" cy="60585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416214-FBF1-4A26-8D47-199C25B329E2}"/>
              </a:ext>
            </a:extLst>
          </p:cNvPr>
          <p:cNvSpPr txBox="1"/>
          <p:nvPr/>
        </p:nvSpPr>
        <p:spPr>
          <a:xfrm>
            <a:off x="152400" y="152400"/>
            <a:ext cx="53340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Weather Depiction Chart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2D5FA722-8B9D-45F8-A093-673C17CDC6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33327"/>
              </p:ext>
            </p:extLst>
          </p:nvPr>
        </p:nvGraphicFramePr>
        <p:xfrm>
          <a:off x="4686988" y="0"/>
          <a:ext cx="4457012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 PHOTO-PAINT 8.0 Image" r:id="rId3" imgW="7038095" imgH="4571429" progId="CorelPhotoPaint.Image.8">
                  <p:embed/>
                </p:oleObj>
              </mc:Choice>
              <mc:Fallback>
                <p:oleObj name="Corel PHOTO-PAINT 8.0 Image" r:id="rId3" imgW="7038095" imgH="4571429" progId="CorelPhotoPaint.Image.8">
                  <p:embed/>
                  <p:pic>
                    <p:nvPicPr>
                      <p:cNvPr id="31748" name="Object 4">
                        <a:extLst>
                          <a:ext uri="{FF2B5EF4-FFF2-40B4-BE49-F238E27FC236}">
                            <a16:creationId xmlns:a16="http://schemas.microsoft.com/office/drawing/2014/main" id="{C61D352F-B844-4317-BA4F-09AF89C3FC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988" y="0"/>
                        <a:ext cx="4457012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0210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FC015-E510-2301-E052-3E325E6EC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T</a:t>
            </a:r>
            <a:r>
              <a:rPr lang="en-US" dirty="0"/>
              <a:t>erminal</a:t>
            </a:r>
            <a:br>
              <a:rPr lang="en-US" dirty="0"/>
            </a:br>
            <a:br>
              <a:rPr lang="en-US" dirty="0"/>
            </a:br>
            <a:r>
              <a:rPr lang="en-US" sz="5400" b="1" dirty="0"/>
              <a:t>A</a:t>
            </a:r>
            <a:r>
              <a:rPr lang="en-US" dirty="0"/>
              <a:t>erodrome</a:t>
            </a:r>
            <a:br>
              <a:rPr lang="en-US" dirty="0"/>
            </a:br>
            <a:br>
              <a:rPr lang="en-US" dirty="0"/>
            </a:br>
            <a:r>
              <a:rPr lang="en-US" sz="5400" b="1" dirty="0"/>
              <a:t>F</a:t>
            </a:r>
            <a:r>
              <a:rPr lang="en-US" dirty="0"/>
              <a:t>orecast</a:t>
            </a:r>
          </a:p>
        </p:txBody>
      </p:sp>
    </p:spTree>
    <p:extLst>
      <p:ext uri="{BB962C8B-B14F-4D97-AF65-F5344CB8AC3E}">
        <p14:creationId xmlns:p14="http://schemas.microsoft.com/office/powerpoint/2010/main" val="271673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dirty="0"/>
              <a:t>METAR</a:t>
            </a:r>
            <a:br>
              <a:rPr lang="en-US" dirty="0"/>
            </a:br>
            <a:r>
              <a:rPr lang="en-US" sz="3600" b="1" dirty="0" err="1"/>
              <a:t>MET</a:t>
            </a:r>
            <a:r>
              <a:rPr lang="en-US" sz="3600" dirty="0" err="1"/>
              <a:t>erological</a:t>
            </a:r>
            <a:r>
              <a:rPr lang="en-US" sz="3600" dirty="0"/>
              <a:t> </a:t>
            </a:r>
            <a:r>
              <a:rPr lang="en-US" sz="3600" b="1" dirty="0"/>
              <a:t>A</a:t>
            </a:r>
            <a:r>
              <a:rPr lang="en-US" sz="3600" dirty="0"/>
              <a:t>erodrome </a:t>
            </a:r>
            <a:r>
              <a:rPr lang="en-US" sz="3600" b="1" dirty="0"/>
              <a:t>R</a:t>
            </a:r>
            <a:r>
              <a:rPr lang="en-US" sz="3600" dirty="0"/>
              <a:t>eport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2A50DC-79A7-9E4A-40FB-65171296C22E}"/>
              </a:ext>
            </a:extLst>
          </p:cNvPr>
          <p:cNvSpPr txBox="1"/>
          <p:nvPr/>
        </p:nvSpPr>
        <p:spPr>
          <a:xfrm>
            <a:off x="304800" y="17526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KESN 242345Z 32005KT 10SM CLR 07/M06 A3047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KBWI 242354Z 32007KT 10SM FEW150 SCT200 SCT250 07/M08 A3044 RMK AO2 SLP308 T00721083 10122 20072 53026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KLTS 261955Z AUTO 13024G30KT 7SM OVC004 11/11 A2963 RMK AO2 PK WND 12032/53 PRESFR SLP034 T01130111 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KHMN 262014Z AUTO 24035G50KT 3/4SM R16/2200V4500FT HZ VV013 15/M02 A2979 RMK AO2 CIG 002 RWY34 SLP044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SPECI KHIE 262008Z AUTO 00000KT 1 1/4SM -SN BR OVC021 M08/M10 A2964 RMK AO2 P0000 T10781100</a:t>
            </a:r>
          </a:p>
          <a:p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098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28880-12DE-032C-ACB8-8009A696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dirty="0">
                <a:latin typeface="+mn-lt"/>
              </a:rPr>
              <a:t>Expected meteorological conditions at an airport during a specified period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  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Issued by the National Weather Service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TAFs are valid for 24 to 30 hours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Wind, visibility, cloud cover, and expected precipitation within a 5-statute-mile radius of the airport center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Issued at designated weather service forecast offices (WFOs)</a:t>
            </a:r>
            <a:br>
              <a:rPr lang="en-US" sz="2400" dirty="0">
                <a:latin typeface="+mn-lt"/>
              </a:rPr>
            </a:b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Available in both text and graphical formats via aviationweather.gov</a:t>
            </a:r>
          </a:p>
        </p:txBody>
      </p:sp>
    </p:spTree>
    <p:extLst>
      <p:ext uri="{BB962C8B-B14F-4D97-AF65-F5344CB8AC3E}">
        <p14:creationId xmlns:p14="http://schemas.microsoft.com/office/powerpoint/2010/main" val="312496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>
            <a:extLst>
              <a:ext uri="{FF2B5EF4-FFF2-40B4-BE49-F238E27FC236}">
                <a16:creationId xmlns:a16="http://schemas.microsoft.com/office/drawing/2014/main" id="{A3DA9A12-3700-4E16-BD9C-2B640B398A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089195"/>
              </p:ext>
            </p:extLst>
          </p:nvPr>
        </p:nvGraphicFramePr>
        <p:xfrm>
          <a:off x="0" y="460036"/>
          <a:ext cx="9144000" cy="593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6"/>
                        <a:ext cx="9144000" cy="593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3">
            <a:extLst>
              <a:ext uri="{FF2B5EF4-FFF2-40B4-BE49-F238E27FC236}">
                <a16:creationId xmlns:a16="http://schemas.microsoft.com/office/drawing/2014/main" id="{225DAAC7-0833-4054-8051-7D3EF47B21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665426"/>
              </p:ext>
            </p:extLst>
          </p:nvPr>
        </p:nvGraphicFramePr>
        <p:xfrm>
          <a:off x="0" y="460035"/>
          <a:ext cx="9144000" cy="593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5"/>
                        <a:ext cx="9144000" cy="5937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8F5391A-FC5C-47D9-B8CB-C8062BA5CF6A}"/>
              </a:ext>
            </a:extLst>
          </p:cNvPr>
          <p:cNvSpPr/>
          <p:nvPr/>
        </p:nvSpPr>
        <p:spPr>
          <a:xfrm>
            <a:off x="762000" y="1600200"/>
            <a:ext cx="4724400" cy="457200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3" name="Object 3">
            <a:extLst>
              <a:ext uri="{FF2B5EF4-FFF2-40B4-BE49-F238E27FC236}">
                <a16:creationId xmlns:a16="http://schemas.microsoft.com/office/drawing/2014/main" id="{ED9F6F14-5E16-41B6-916E-E25EB6C219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644854"/>
              </p:ext>
            </p:extLst>
          </p:nvPr>
        </p:nvGraphicFramePr>
        <p:xfrm>
          <a:off x="0" y="460036"/>
          <a:ext cx="9144000" cy="5937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6"/>
                        <a:ext cx="9144000" cy="59379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ED3205-8214-4B31-8934-E7AB7D0E901D}"/>
              </a:ext>
            </a:extLst>
          </p:cNvPr>
          <p:cNvSpPr/>
          <p:nvPr/>
        </p:nvSpPr>
        <p:spPr>
          <a:xfrm>
            <a:off x="762000" y="2438400"/>
            <a:ext cx="8305800" cy="381000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73546BE5-97E0-4AB4-9E9F-D3B1BC1CBC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836334"/>
              </p:ext>
            </p:extLst>
          </p:nvPr>
        </p:nvGraphicFramePr>
        <p:xfrm>
          <a:off x="0" y="460035"/>
          <a:ext cx="9144000" cy="593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5"/>
                        <a:ext cx="9144000" cy="5937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14F62F0-68F0-4EAE-ADC8-5CCFC6EE8896}"/>
              </a:ext>
            </a:extLst>
          </p:cNvPr>
          <p:cNvSpPr/>
          <p:nvPr/>
        </p:nvSpPr>
        <p:spPr>
          <a:xfrm>
            <a:off x="609600" y="2057400"/>
            <a:ext cx="8534400" cy="381000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B71939BB-3A10-413C-A955-DB1954D5CA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0453899"/>
              </p:ext>
            </p:extLst>
          </p:nvPr>
        </p:nvGraphicFramePr>
        <p:xfrm>
          <a:off x="0" y="460035"/>
          <a:ext cx="9144000" cy="59379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2" imgW="7038095" imgH="4571429" progId="MS_ClipArt_Gallery.2">
                  <p:embed/>
                </p:oleObj>
              </mc:Choice>
              <mc:Fallback>
                <p:oleObj name="Clip" r:id="rId2" imgW="7038095" imgH="4571429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60035"/>
                        <a:ext cx="9144000" cy="59379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90AB513-A167-4A5A-A619-469089BC0B9D}"/>
              </a:ext>
            </a:extLst>
          </p:cNvPr>
          <p:cNvSpPr/>
          <p:nvPr/>
        </p:nvSpPr>
        <p:spPr>
          <a:xfrm>
            <a:off x="606175" y="2438400"/>
            <a:ext cx="8385425" cy="304800"/>
          </a:xfrm>
          <a:prstGeom prst="rect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D71FF-42E9-42D8-88A5-46B878DC7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671" y="0"/>
            <a:ext cx="8548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723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77C2-D365-487F-9D30-A0589680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CF8CB6-E8A9-4CC0-8A3D-91AC8807B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162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57A40C-DD62-4BB3-B30C-1B1EE3D79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39" y="6012034"/>
            <a:ext cx="9144000" cy="5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648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14CA-E1E4-44A1-B42E-57F944A23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125890" cy="762000"/>
          </a:xfrm>
        </p:spPr>
        <p:txBody>
          <a:bodyPr/>
          <a:lstStyle/>
          <a:p>
            <a:r>
              <a:rPr lang="en-US" dirty="0"/>
              <a:t>Old-Style Area Forecast (FA)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D41423-6189-460B-994A-5517D07FB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378"/>
            <a:ext cx="9144000" cy="695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627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BE349-4307-4654-9983-E824FB8D2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"/>
            <a:ext cx="8125890" cy="690282"/>
          </a:xfrm>
        </p:spPr>
        <p:txBody>
          <a:bodyPr/>
          <a:lstStyle/>
          <a:p>
            <a:r>
              <a:rPr lang="en-US" sz="3200" dirty="0"/>
              <a:t>Graphical Area Forecast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BA474-CE4A-4C9C-B627-DB782DF44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85" y="680342"/>
            <a:ext cx="7356826" cy="617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03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800" dirty="0">
                <a:highlight>
                  <a:srgbClr val="808080"/>
                </a:highlight>
              </a:rPr>
              <a:t>Airport ID and time of observation</a:t>
            </a:r>
            <a:br>
              <a:rPr lang="en-US" sz="2800" dirty="0"/>
            </a:br>
            <a:r>
              <a:rPr lang="en-US" sz="2800" dirty="0"/>
              <a:t>Time = day of month + </a:t>
            </a:r>
            <a:r>
              <a:rPr lang="en-US" sz="2800" dirty="0" err="1"/>
              <a:t>hh:mm</a:t>
            </a:r>
            <a:r>
              <a:rPr lang="en-US" sz="2800" dirty="0"/>
              <a:t> Zulu</a:t>
            </a:r>
            <a:br>
              <a:rPr lang="en-US" sz="2800" dirty="0"/>
            </a:br>
            <a:r>
              <a:rPr lang="en-US" sz="2800" dirty="0"/>
              <a:t>SPECI = observation outside usual schedule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EA1607-1D78-6534-D92F-8F988D850EC7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32005KT 10SM CLR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32007KT 10SM FEW150 SCT200 SCT250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AUTO 13024G30KT 7SM OVC004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AUTO 24035G50KT 3/4SM R16/2200V4500FT HZ VV013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AUTO 00000KT 1 1/4SM -SN BR OVC021 M08/M10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8997532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0B6-5ADD-460F-9773-A1104C24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46"/>
            <a:ext cx="9144000" cy="633475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0B6-5ADD-460F-9773-A1104C24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523246"/>
            <a:ext cx="9144000" cy="6334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E5A82E-49BA-4995-953A-84BEBE98ABCA}"/>
              </a:ext>
            </a:extLst>
          </p:cNvPr>
          <p:cNvSpPr/>
          <p:nvPr/>
        </p:nvSpPr>
        <p:spPr>
          <a:xfrm>
            <a:off x="685800" y="2819400"/>
            <a:ext cx="381000" cy="39624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66B5B7D-B199-4ADF-82A2-05EF09FE3B45}"/>
              </a:ext>
            </a:extLst>
          </p:cNvPr>
          <p:cNvSpPr/>
          <p:nvPr/>
        </p:nvSpPr>
        <p:spPr>
          <a:xfrm>
            <a:off x="1066800" y="2667000"/>
            <a:ext cx="4800600" cy="1524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276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0B6-5ADD-460F-9773-A1104C24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46"/>
            <a:ext cx="9144000" cy="6334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E5A82E-49BA-4995-953A-84BEBE98ABCA}"/>
              </a:ext>
            </a:extLst>
          </p:cNvPr>
          <p:cNvSpPr/>
          <p:nvPr/>
        </p:nvSpPr>
        <p:spPr>
          <a:xfrm>
            <a:off x="685800" y="4114800"/>
            <a:ext cx="381000" cy="1524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ED88A-E8E0-43DA-AAF5-AB43C9D29EE2}"/>
              </a:ext>
            </a:extLst>
          </p:cNvPr>
          <p:cNvSpPr/>
          <p:nvPr/>
        </p:nvSpPr>
        <p:spPr>
          <a:xfrm>
            <a:off x="1122528" y="4114800"/>
            <a:ext cx="365760" cy="152400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56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0B6-5ADD-460F-9773-A1104C24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46"/>
            <a:ext cx="9144000" cy="6334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E5A82E-49BA-4995-953A-84BEBE98ABCA}"/>
              </a:ext>
            </a:extLst>
          </p:cNvPr>
          <p:cNvSpPr/>
          <p:nvPr/>
        </p:nvSpPr>
        <p:spPr>
          <a:xfrm>
            <a:off x="685800" y="4114800"/>
            <a:ext cx="381000" cy="1524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ED88A-E8E0-43DA-AAF5-AB43C9D29EE2}"/>
              </a:ext>
            </a:extLst>
          </p:cNvPr>
          <p:cNvSpPr/>
          <p:nvPr/>
        </p:nvSpPr>
        <p:spPr>
          <a:xfrm>
            <a:off x="1447800" y="4114800"/>
            <a:ext cx="2286000" cy="152400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06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4050B6-5ADD-460F-9773-A1104C24D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3246"/>
            <a:ext cx="9144000" cy="633475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E5A82E-49BA-4995-953A-84BEBE98ABCA}"/>
              </a:ext>
            </a:extLst>
          </p:cNvPr>
          <p:cNvSpPr/>
          <p:nvPr/>
        </p:nvSpPr>
        <p:spPr>
          <a:xfrm>
            <a:off x="685800" y="4114800"/>
            <a:ext cx="381000" cy="152400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BED88A-E8E0-43DA-AAF5-AB43C9D29EE2}"/>
              </a:ext>
            </a:extLst>
          </p:cNvPr>
          <p:cNvSpPr/>
          <p:nvPr/>
        </p:nvSpPr>
        <p:spPr>
          <a:xfrm>
            <a:off x="3733800" y="4114800"/>
            <a:ext cx="2133600" cy="152400"/>
          </a:xfrm>
          <a:prstGeom prst="rect">
            <a:avLst/>
          </a:prstGeom>
          <a:solidFill>
            <a:srgbClr val="92D05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0D414-068F-4690-A350-7D2B332D3C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781300"/>
            <a:ext cx="5828571" cy="69523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00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446A2-2EC8-4F3B-BF2B-6EFE8B0D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90C4C3-7FC0-4AC0-9235-48D8DCA0B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7399"/>
            <a:ext cx="9124950" cy="557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24246D-072F-4DE5-B431-7B389D2907A4}"/>
              </a:ext>
            </a:extLst>
          </p:cNvPr>
          <p:cNvSpPr txBox="1"/>
          <p:nvPr/>
        </p:nvSpPr>
        <p:spPr>
          <a:xfrm>
            <a:off x="152400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Level Prog Chart – 12H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446A2-2EC8-4F3B-BF2B-6EFE8B0D7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24246D-072F-4DE5-B431-7B389D2907A4}"/>
              </a:ext>
            </a:extLst>
          </p:cNvPr>
          <p:cNvSpPr txBox="1"/>
          <p:nvPr/>
        </p:nvSpPr>
        <p:spPr>
          <a:xfrm>
            <a:off x="152400" y="1524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Low Level Prog Chart – 24H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6CC2C6-9CAF-4349-B772-815432E31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414" y="1308439"/>
            <a:ext cx="9134475" cy="55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957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A7064-B9C7-42A9-8427-74DBC4390177}"/>
              </a:ext>
            </a:extLst>
          </p:cNvPr>
          <p:cNvSpPr/>
          <p:nvPr/>
        </p:nvSpPr>
        <p:spPr>
          <a:xfrm>
            <a:off x="228600" y="533400"/>
            <a:ext cx="8534400" cy="4621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b="1" dirty="0">
                <a:latin typeface="+mj-lt"/>
                <a:ea typeface="+mj-ea"/>
                <a:cs typeface="+mj-cs"/>
              </a:rPr>
              <a:t>AIRMETs (Airmen's Meteorological Information)</a:t>
            </a:r>
          </a:p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Description of weather phenomena that may affect aircraft safety. </a:t>
            </a:r>
          </a:p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Compared to SIGMETs, AIRMETs cover less severe weather</a:t>
            </a:r>
          </a:p>
          <a:p>
            <a:pPr marL="800100" lvl="1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 moderate turbulence and icing</a:t>
            </a:r>
          </a:p>
          <a:p>
            <a:pPr marL="800100" lvl="1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sustained surface winds of 30 knots or more</a:t>
            </a:r>
          </a:p>
          <a:p>
            <a:pPr marL="800100" lvl="1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restricted visibility over an area at least 3000 square miles. 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A7064-B9C7-42A9-8427-74DBC4390177}"/>
              </a:ext>
            </a:extLst>
          </p:cNvPr>
          <p:cNvSpPr/>
          <p:nvPr/>
        </p:nvSpPr>
        <p:spPr>
          <a:xfrm>
            <a:off x="241845" y="267163"/>
            <a:ext cx="81534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AIRMETs (Airmen's Meteorological Information)</a:t>
            </a:r>
          </a:p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AIRMET SIERRA (mountain obscuration or IFR)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ceilings less than 1000 feet and/or 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visibility less than 3 miles 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affecting over 50% of the area at one time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 extensive mountain obscuration</a:t>
            </a:r>
          </a:p>
          <a:p>
            <a:pPr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AIRMET TANGO (turbulence) 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moderate turbulence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sustained surface winds of 30 knots or greater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non convective low−level wind shear.</a:t>
            </a:r>
          </a:p>
          <a:p>
            <a:pPr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AIRMET ZULU (icing) 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  <a:ea typeface="+mj-ea"/>
                <a:cs typeface="+mj-cs"/>
              </a:rPr>
              <a:t>Moderate icing and provides freezing level heights</a:t>
            </a:r>
          </a:p>
        </p:txBody>
      </p:sp>
    </p:spTree>
    <p:extLst>
      <p:ext uri="{BB962C8B-B14F-4D97-AF65-F5344CB8AC3E}">
        <p14:creationId xmlns:p14="http://schemas.microsoft.com/office/powerpoint/2010/main" val="20543653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25FE05-1331-4033-9857-F8420017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484"/>
            <a:ext cx="9144000" cy="5963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0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4EA1607-1D78-6534-D92F-8F988D850EC7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32005KT 10SM CLR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32007KT 10SM FEW150 SCT200 SCT250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13024G30KT 7SM OVC004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24035G50KT 3/4SM R16/2200V4500FT HZ VV013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00000KT 1 1/4SM -SN BR OVC021 M08/M10 A2964 RMK AO2 P0000 T10781100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EB1990E-69EB-C0E3-EF89-721430A3044F}"/>
              </a:ext>
            </a:extLst>
          </p:cNvPr>
          <p:cNvSpPr txBox="1">
            <a:spLocks/>
          </p:cNvSpPr>
          <p:nvPr/>
        </p:nvSpPr>
        <p:spPr>
          <a:xfrm>
            <a:off x="381000" y="159307"/>
            <a:ext cx="812589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</a:pPr>
            <a:r>
              <a:rPr lang="en-US" sz="2800" dirty="0">
                <a:highlight>
                  <a:srgbClr val="FF00FF"/>
                </a:highlight>
              </a:rPr>
              <a:t>AUTO</a:t>
            </a:r>
            <a:br>
              <a:rPr lang="en-US" sz="2800" dirty="0"/>
            </a:br>
            <a:r>
              <a:rPr lang="en-US" sz="2000" dirty="0"/>
              <a:t>If the observation was recorded from an automated </a:t>
            </a:r>
            <a:br>
              <a:rPr lang="en-US" sz="2000" dirty="0"/>
            </a:br>
            <a:r>
              <a:rPr lang="en-US" sz="2000" dirty="0"/>
              <a:t>weather station, AUTO will appear here</a:t>
            </a:r>
          </a:p>
        </p:txBody>
      </p:sp>
    </p:spTree>
    <p:extLst>
      <p:ext uri="{BB962C8B-B14F-4D97-AF65-F5344CB8AC3E}">
        <p14:creationId xmlns:p14="http://schemas.microsoft.com/office/powerpoint/2010/main" val="32116324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35A7064-B9C7-42A9-8427-74DBC4390177}"/>
              </a:ext>
            </a:extLst>
          </p:cNvPr>
          <p:cNvSpPr/>
          <p:nvPr/>
        </p:nvSpPr>
        <p:spPr>
          <a:xfrm>
            <a:off x="304800" y="762000"/>
            <a:ext cx="8153400" cy="5375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SIGMETs (Airmen's Meteorological Information):</a:t>
            </a:r>
          </a:p>
          <a:p>
            <a:pPr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b="1" dirty="0">
                <a:latin typeface="+mj-lt"/>
                <a:ea typeface="+mj-ea"/>
                <a:cs typeface="+mj-cs"/>
              </a:rPr>
              <a:t>Weather advisories concerning safety of all aircraft</a:t>
            </a:r>
          </a:p>
          <a:p>
            <a:pPr marL="342900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Convective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embedded thunderstorms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line of thunderstorms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thunderstorms level 4 or higher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surface winds &gt; 49 knots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hail &gt;= 3/4 inches</a:t>
            </a:r>
          </a:p>
          <a:p>
            <a:pPr lvl="2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Tornadoes</a:t>
            </a:r>
          </a:p>
          <a:p>
            <a:pPr lvl="1" indent="-342900" defTabSz="457207" eaLnBrk="1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  <a:ea typeface="+mj-ea"/>
                <a:cs typeface="+mj-cs"/>
              </a:rPr>
              <a:t>Non-Convective (turbulence, icing, </a:t>
            </a:r>
            <a:r>
              <a:rPr lang="en-US" dirty="0" err="1">
                <a:latin typeface="+mj-lt"/>
                <a:ea typeface="+mj-ea"/>
                <a:cs typeface="+mj-cs"/>
              </a:rPr>
              <a:t>etc</a:t>
            </a:r>
            <a:r>
              <a:rPr lang="en-US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5087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2806C-7251-452E-977F-9DA5276F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055" y="0"/>
            <a:ext cx="8125890" cy="1400530"/>
          </a:xfrm>
        </p:spPr>
        <p:txBody>
          <a:bodyPr/>
          <a:lstStyle/>
          <a:p>
            <a:r>
              <a:rPr lang="en-US" dirty="0" err="1"/>
              <a:t>SigMets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3336E-7C1B-4705-AD14-18AFCCADBE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216"/>
            <a:ext cx="9144000" cy="58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119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40CBF29-AEF0-49FA-9F32-5BEB548AF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536" y="0"/>
            <a:ext cx="77209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9697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CDEB8B-FB20-4F60-BA15-DAF6B8F08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991"/>
            <a:ext cx="9144000" cy="64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30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000" dirty="0">
                <a:highlight>
                  <a:srgbClr val="FF0000"/>
                </a:highlight>
              </a:rPr>
              <a:t>Winds</a:t>
            </a:r>
            <a:br>
              <a:rPr lang="en-US" sz="2000" dirty="0"/>
            </a:br>
            <a:r>
              <a:rPr lang="en-US" sz="1400" dirty="0" err="1"/>
              <a:t>nnn</a:t>
            </a:r>
            <a:r>
              <a:rPr lang="en-US" sz="1400" dirty="0"/>
              <a:t>° </a:t>
            </a:r>
            <a:r>
              <a:rPr lang="en-US" sz="1400" u="sng" dirty="0"/>
              <a:t>true</a:t>
            </a:r>
            <a:r>
              <a:rPr lang="en-US" sz="1400" dirty="0"/>
              <a:t> direction wind is blowing </a:t>
            </a:r>
            <a:r>
              <a:rPr lang="en-US" sz="1400" u="sng" dirty="0"/>
              <a:t>from</a:t>
            </a:r>
            <a:br>
              <a:rPr lang="en-US" sz="1400" u="sng" dirty="0"/>
            </a:br>
            <a:r>
              <a:rPr lang="en-US" sz="1400" u="sng" dirty="0"/>
              <a:t>(d)</a:t>
            </a:r>
            <a:r>
              <a:rPr lang="en-US" sz="1400" u="sng" dirty="0" err="1"/>
              <a:t>ddKT</a:t>
            </a:r>
            <a:r>
              <a:rPr lang="en-US" sz="1400" u="sng" dirty="0"/>
              <a:t>: wind speed in knots</a:t>
            </a:r>
            <a:br>
              <a:rPr lang="en-US" sz="1400" u="sng" dirty="0"/>
            </a:br>
            <a:r>
              <a:rPr lang="en-US" sz="1400" u="sng" dirty="0" err="1"/>
              <a:t>ddGddKT</a:t>
            </a:r>
            <a:r>
              <a:rPr lang="en-US" sz="1400" u="sng" dirty="0"/>
              <a:t> means base wind + gusts (&gt;10kt between lull and peak) over last 10 minutes</a:t>
            </a:r>
            <a:br>
              <a:rPr lang="en-US" sz="1400" u="sng" dirty="0"/>
            </a:br>
            <a:r>
              <a:rPr lang="en-US" sz="1400" u="sng" dirty="0"/>
              <a:t>VRB &lt; 6KT or direction changes +/- 60°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6F80E3-B0A7-D802-FD1D-FC304C6865A6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10SM CLR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10SM FEW150 SCT200 SCT250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7SM OVC004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3/4SM R16/2200V4500FT HZ VV013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 1/4SM -SN BR OVC021 M08/M10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2454278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+mn-lt"/>
                <a:ea typeface="+mn-ea"/>
                <a:cs typeface="Courier New" panose="02070309020205020404" pitchFamily="49" charset="0"/>
              </a:rPr>
              <a:t>Visibility/Runway Visual Range</a:t>
            </a:r>
            <a:br>
              <a:rPr lang="en-US" sz="2800" dirty="0">
                <a:latin typeface="+mn-lt"/>
              </a:rPr>
            </a:br>
            <a:r>
              <a:rPr lang="en-US" sz="2000" dirty="0">
                <a:latin typeface="+mn-lt"/>
              </a:rPr>
              <a:t>Greatest horizontal distance at which selected objects can be seen and identified in statute miles (SM)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10 means “10 or greater”; M means “less than”</a:t>
            </a:r>
            <a:endParaRPr lang="en-US" sz="2000" u="sng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D7F1FD-559B-481C-A4A1-278845933885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CLR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FEW150 SCT200 SCT250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OVC004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HZ VV013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-SN BR OVC021 M08/M10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2552794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Present Weather (Precipitation, Obscuration,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</a:rPr>
              <a:t>etc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)</a:t>
            </a:r>
            <a:br>
              <a:rPr lang="en-US" sz="2400" dirty="0"/>
            </a:br>
            <a:r>
              <a:rPr lang="en-US" sz="2400" dirty="0"/>
              <a:t>2 letter codes with modifiers; can be combined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39B789-6A47-613C-94EA-7CD6072A3B9F}"/>
              </a:ext>
            </a:extLst>
          </p:cNvPr>
          <p:cNvSpPr txBox="1"/>
          <p:nvPr/>
        </p:nvSpPr>
        <p:spPr>
          <a:xfrm>
            <a:off x="228600" y="1905000"/>
            <a:ext cx="8686800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80808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KESN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242345Z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32005KT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highlight>
                  <a:srgbClr val="00FF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CLR 07/M06 A3047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KBWI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242354Z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32007KT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10SM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FEW150 SCT200 SCT250 07/M08 A3044 RMK AO2 SLP308 T00721083 10122 20072 53026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KLTS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261955Z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13024G30KT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7SM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OVC004 11/11 A2963 RMK AO2 PK WND 12032/53 PRESFR SLP034 T01130111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KHMN 262014Z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24035G50KT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3/4SM R16/2200V4500FT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HZ VV013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15/M02 A2979 RMK AO2 CIG 002 RWY34 SLP044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white"/>
                </a:solidFill>
                <a:highlight>
                  <a:srgbClr val="80808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SPECI KHIE 262008Z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FF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AUTO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FF000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00000KT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highlight>
                  <a:srgbClr val="00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1 1/4SM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C0C0C0"/>
                </a:highlight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-SN BR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OVC021 M08/M10 A2964 RMK AO2 P0000 T10781100</a:t>
            </a:r>
          </a:p>
        </p:txBody>
      </p:sp>
    </p:spTree>
    <p:extLst>
      <p:ext uri="{BB962C8B-B14F-4D97-AF65-F5344CB8AC3E}">
        <p14:creationId xmlns:p14="http://schemas.microsoft.com/office/powerpoint/2010/main" val="3898408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32007-0523-60B8-30FF-2A4CEA243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05" y="152400"/>
            <a:ext cx="8125890" cy="1400530"/>
          </a:xfrm>
        </p:spPr>
        <p:txBody>
          <a:bodyPr/>
          <a:lstStyle/>
          <a:p>
            <a:pPr algn="r"/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Present Weather (Precipitation, Obscuration, </a:t>
            </a:r>
            <a:r>
              <a:rPr lang="en-US" sz="2400" dirty="0" err="1">
                <a:solidFill>
                  <a:schemeClr val="bg1"/>
                </a:solidFill>
                <a:highlight>
                  <a:srgbClr val="C0C0C0"/>
                </a:highlight>
              </a:rPr>
              <a:t>etc</a:t>
            </a:r>
            <a:r>
              <a:rPr lang="en-US" sz="2400" dirty="0">
                <a:solidFill>
                  <a:schemeClr val="bg1"/>
                </a:solidFill>
                <a:highlight>
                  <a:srgbClr val="C0C0C0"/>
                </a:highlight>
              </a:rPr>
              <a:t>)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A799C6-32F6-6FE3-C7B0-4E368AF0B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004060"/>
            <a:ext cx="7010400" cy="585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280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P_GS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P_GS" id="{079A86E7-CC61-4BBD-822A-0163D971AF0F}" vid="{92F73DD0-79E2-4CEA-9553-F0A4016460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5613</TotalTime>
  <Words>1380</Words>
  <Application>Microsoft Office PowerPoint</Application>
  <PresentationFormat>On-screen Show (4:3)</PresentationFormat>
  <Paragraphs>165</Paragraphs>
  <Slides>53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Arial</vt:lpstr>
      <vt:lpstr>Calibri</vt:lpstr>
      <vt:lpstr>Century Gothic</vt:lpstr>
      <vt:lpstr>Courier New</vt:lpstr>
      <vt:lpstr>Times New Roman</vt:lpstr>
      <vt:lpstr>Wingdings</vt:lpstr>
      <vt:lpstr>Wingdings 3</vt:lpstr>
      <vt:lpstr>CSP_GS</vt:lpstr>
      <vt:lpstr>Clip</vt:lpstr>
      <vt:lpstr>Corel PHOTO-PAINT 8.0 Image</vt:lpstr>
      <vt:lpstr>Weather Products and Briefings</vt:lpstr>
      <vt:lpstr>Types of Weather Info</vt:lpstr>
      <vt:lpstr>METAR METerological Aerodrome Report</vt:lpstr>
      <vt:lpstr>Airport ID and time of observation Time = day of month + hh:mm Zulu SPECI = observation outside usual schedule</vt:lpstr>
      <vt:lpstr>PowerPoint Presentation</vt:lpstr>
      <vt:lpstr>Winds nnn° true direction wind is blowing from (d)ddKT: wind speed in knots ddGddKT means base wind + gusts (&gt;10kt between lull and peak) over last 10 minutes VRB &lt; 6KT or direction changes +/- 60°</vt:lpstr>
      <vt:lpstr>Visibility/Runway Visual Range Greatest horizontal distance at which selected objects can be seen and identified in statute miles (SM) 10 means “10 or greater”; M means “less than”</vt:lpstr>
      <vt:lpstr>Present Weather (Precipitation, Obscuration, etc) 2 letter codes with modifiers; can be combined</vt:lpstr>
      <vt:lpstr>Present Weather (Precipitation, Obscuration, etc) </vt:lpstr>
      <vt:lpstr>Present Weather (Precipitation, Obscuration, etc) </vt:lpstr>
      <vt:lpstr>PowerPoint Presentation</vt:lpstr>
      <vt:lpstr>Sky condition/ceilings condition 1 of 6 codes; ceilings in 00s feet AGL</vt:lpstr>
      <vt:lpstr>PowerPoint Presentation</vt:lpstr>
      <vt:lpstr>PowerPoint Presentation</vt:lpstr>
      <vt:lpstr>Vertical Visibility </vt:lpstr>
      <vt:lpstr>Temperature/Dewpoint rounded to nearest whole degree Celsius</vt:lpstr>
      <vt:lpstr>Altimeter current pressure at altitude; no decimal point</vt:lpstr>
      <vt:lpstr>Remarks </vt:lpstr>
      <vt:lpstr>Remarks </vt:lpstr>
      <vt:lpstr>PowerPoint Presentation</vt:lpstr>
      <vt:lpstr>PIREPs (Pilot Reports)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Terminal  Aerodrome  Forecast</vt:lpstr>
      <vt:lpstr>Expected meteorological conditions at an airport during a specified period    Issued by the National Weather Service  TAFs are valid for 24 to 30 hours  Wind, visibility, cloud cover, and expected precipitation within a 5-statute-mile radius of the airport center  Issued at designated weather service forecast offices (WFOs)  Available in both text and graphical formats via aviationweather.gov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Old-Style Area Forecast (FA)</vt:lpstr>
      <vt:lpstr>Graphical Area Forecast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SigMets</vt:lpstr>
      <vt:lpstr>PowerPoint Presentation</vt:lpstr>
      <vt:lpstr>PowerPoint Presentation</vt:lpstr>
    </vt:vector>
  </TitlesOfParts>
  <Company>Rod Machado &amp;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Kathy Harkness</dc:creator>
  <cp:lastModifiedBy>Kathy Harkness</cp:lastModifiedBy>
  <cp:revision>80</cp:revision>
  <dcterms:created xsi:type="dcterms:W3CDTF">1998-10-30T20:12:53Z</dcterms:created>
  <dcterms:modified xsi:type="dcterms:W3CDTF">2026-03-02T23:11:16Z</dcterms:modified>
</cp:coreProperties>
</file>