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8" r:id="rId1"/>
  </p:sldMasterIdLst>
  <p:notesMasterIdLst>
    <p:notesMasterId r:id="rId99"/>
  </p:notesMasterIdLst>
  <p:handoutMasterIdLst>
    <p:handoutMasterId r:id="rId100"/>
  </p:handoutMasterIdLst>
  <p:sldIdLst>
    <p:sldId id="256" r:id="rId2"/>
    <p:sldId id="289" r:id="rId3"/>
    <p:sldId id="301" r:id="rId4"/>
    <p:sldId id="411" r:id="rId5"/>
    <p:sldId id="303" r:id="rId6"/>
    <p:sldId id="307" r:id="rId7"/>
    <p:sldId id="304" r:id="rId8"/>
    <p:sldId id="308" r:id="rId9"/>
    <p:sldId id="327" r:id="rId10"/>
    <p:sldId id="299" r:id="rId11"/>
    <p:sldId id="413" r:id="rId12"/>
    <p:sldId id="309" r:id="rId13"/>
    <p:sldId id="310" r:id="rId14"/>
    <p:sldId id="298" r:id="rId15"/>
    <p:sldId id="324" r:id="rId16"/>
    <p:sldId id="311" r:id="rId17"/>
    <p:sldId id="325" r:id="rId18"/>
    <p:sldId id="328" r:id="rId19"/>
    <p:sldId id="296" r:id="rId20"/>
    <p:sldId id="312" r:id="rId21"/>
    <p:sldId id="329" r:id="rId22"/>
    <p:sldId id="300" r:id="rId23"/>
    <p:sldId id="330" r:id="rId24"/>
    <p:sldId id="331" r:id="rId25"/>
    <p:sldId id="332" r:id="rId26"/>
    <p:sldId id="339" r:id="rId27"/>
    <p:sldId id="401" r:id="rId28"/>
    <p:sldId id="337" r:id="rId29"/>
    <p:sldId id="338" r:id="rId30"/>
    <p:sldId id="333" r:id="rId31"/>
    <p:sldId id="345" r:id="rId32"/>
    <p:sldId id="343" r:id="rId33"/>
    <p:sldId id="400" r:id="rId34"/>
    <p:sldId id="341" r:id="rId35"/>
    <p:sldId id="342" r:id="rId36"/>
    <p:sldId id="344" r:id="rId37"/>
    <p:sldId id="402" r:id="rId38"/>
    <p:sldId id="346" r:id="rId39"/>
    <p:sldId id="347" r:id="rId40"/>
    <p:sldId id="348" r:id="rId41"/>
    <p:sldId id="349" r:id="rId42"/>
    <p:sldId id="350" r:id="rId43"/>
    <p:sldId id="315" r:id="rId44"/>
    <p:sldId id="351" r:id="rId45"/>
    <p:sldId id="352" r:id="rId46"/>
    <p:sldId id="353" r:id="rId47"/>
    <p:sldId id="356" r:id="rId48"/>
    <p:sldId id="355" r:id="rId49"/>
    <p:sldId id="357" r:id="rId50"/>
    <p:sldId id="359" r:id="rId51"/>
    <p:sldId id="360" r:id="rId52"/>
    <p:sldId id="316" r:id="rId53"/>
    <p:sldId id="361" r:id="rId54"/>
    <p:sldId id="362" r:id="rId55"/>
    <p:sldId id="403" r:id="rId56"/>
    <p:sldId id="317" r:id="rId57"/>
    <p:sldId id="364" r:id="rId58"/>
    <p:sldId id="365" r:id="rId59"/>
    <p:sldId id="366" r:id="rId60"/>
    <p:sldId id="367" r:id="rId61"/>
    <p:sldId id="368" r:id="rId62"/>
    <p:sldId id="396" r:id="rId63"/>
    <p:sldId id="363" r:id="rId64"/>
    <p:sldId id="369" r:id="rId65"/>
    <p:sldId id="371" r:id="rId66"/>
    <p:sldId id="370" r:id="rId67"/>
    <p:sldId id="376" r:id="rId68"/>
    <p:sldId id="372" r:id="rId69"/>
    <p:sldId id="373" r:id="rId70"/>
    <p:sldId id="374" r:id="rId71"/>
    <p:sldId id="408" r:id="rId72"/>
    <p:sldId id="405" r:id="rId73"/>
    <p:sldId id="407" r:id="rId74"/>
    <p:sldId id="406" r:id="rId75"/>
    <p:sldId id="375" r:id="rId76"/>
    <p:sldId id="378" r:id="rId77"/>
    <p:sldId id="320" r:id="rId78"/>
    <p:sldId id="380" r:id="rId79"/>
    <p:sldId id="381" r:id="rId80"/>
    <p:sldId id="382" r:id="rId81"/>
    <p:sldId id="383" r:id="rId82"/>
    <p:sldId id="384" r:id="rId83"/>
    <p:sldId id="409" r:id="rId84"/>
    <p:sldId id="385" r:id="rId85"/>
    <p:sldId id="318" r:id="rId86"/>
    <p:sldId id="387" r:id="rId87"/>
    <p:sldId id="388" r:id="rId88"/>
    <p:sldId id="389" r:id="rId89"/>
    <p:sldId id="390" r:id="rId90"/>
    <p:sldId id="391" r:id="rId91"/>
    <p:sldId id="398" r:id="rId92"/>
    <p:sldId id="392" r:id="rId93"/>
    <p:sldId id="393" r:id="rId94"/>
    <p:sldId id="394" r:id="rId95"/>
    <p:sldId id="395" r:id="rId96"/>
    <p:sldId id="399" r:id="rId97"/>
    <p:sldId id="412" r:id="rId9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9972AB3-B0C4-4CD5-A432-30F6A8ADDFE9}">
          <p14:sldIdLst>
            <p14:sldId id="256"/>
            <p14:sldId id="289"/>
            <p14:sldId id="301"/>
            <p14:sldId id="411"/>
            <p14:sldId id="303"/>
            <p14:sldId id="307"/>
            <p14:sldId id="304"/>
            <p14:sldId id="308"/>
            <p14:sldId id="327"/>
            <p14:sldId id="299"/>
            <p14:sldId id="413"/>
            <p14:sldId id="309"/>
            <p14:sldId id="310"/>
            <p14:sldId id="298"/>
            <p14:sldId id="324"/>
            <p14:sldId id="311"/>
            <p14:sldId id="325"/>
            <p14:sldId id="328"/>
            <p14:sldId id="296"/>
            <p14:sldId id="312"/>
            <p14:sldId id="329"/>
            <p14:sldId id="300"/>
            <p14:sldId id="330"/>
            <p14:sldId id="331"/>
            <p14:sldId id="332"/>
            <p14:sldId id="339"/>
            <p14:sldId id="401"/>
            <p14:sldId id="337"/>
            <p14:sldId id="338"/>
            <p14:sldId id="333"/>
            <p14:sldId id="345"/>
            <p14:sldId id="343"/>
            <p14:sldId id="400"/>
            <p14:sldId id="341"/>
            <p14:sldId id="342"/>
            <p14:sldId id="344"/>
            <p14:sldId id="402"/>
            <p14:sldId id="346"/>
            <p14:sldId id="347"/>
            <p14:sldId id="348"/>
            <p14:sldId id="349"/>
            <p14:sldId id="350"/>
            <p14:sldId id="315"/>
            <p14:sldId id="351"/>
            <p14:sldId id="352"/>
            <p14:sldId id="353"/>
            <p14:sldId id="356"/>
            <p14:sldId id="355"/>
            <p14:sldId id="357"/>
            <p14:sldId id="359"/>
            <p14:sldId id="360"/>
            <p14:sldId id="316"/>
            <p14:sldId id="361"/>
            <p14:sldId id="362"/>
            <p14:sldId id="403"/>
            <p14:sldId id="317"/>
            <p14:sldId id="364"/>
            <p14:sldId id="365"/>
            <p14:sldId id="366"/>
            <p14:sldId id="367"/>
            <p14:sldId id="368"/>
            <p14:sldId id="396"/>
            <p14:sldId id="363"/>
            <p14:sldId id="369"/>
            <p14:sldId id="371"/>
            <p14:sldId id="370"/>
            <p14:sldId id="376"/>
            <p14:sldId id="372"/>
            <p14:sldId id="373"/>
            <p14:sldId id="374"/>
            <p14:sldId id="408"/>
            <p14:sldId id="405"/>
            <p14:sldId id="407"/>
            <p14:sldId id="406"/>
            <p14:sldId id="375"/>
            <p14:sldId id="378"/>
            <p14:sldId id="320"/>
            <p14:sldId id="380"/>
            <p14:sldId id="381"/>
            <p14:sldId id="382"/>
            <p14:sldId id="383"/>
            <p14:sldId id="384"/>
            <p14:sldId id="409"/>
            <p14:sldId id="385"/>
            <p14:sldId id="318"/>
            <p14:sldId id="387"/>
            <p14:sldId id="388"/>
            <p14:sldId id="389"/>
            <p14:sldId id="390"/>
            <p14:sldId id="391"/>
            <p14:sldId id="398"/>
            <p14:sldId id="392"/>
            <p14:sldId id="393"/>
            <p14:sldId id="394"/>
            <p14:sldId id="395"/>
            <p14:sldId id="399"/>
            <p14:sldId id="412"/>
          </p14:sldIdLst>
        </p14:section>
      </p14:sectionLst>
    </p:ex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90050" autoAdjust="0"/>
  </p:normalViewPr>
  <p:slideViewPr>
    <p:cSldViewPr>
      <p:cViewPr varScale="1">
        <p:scale>
          <a:sx n="79" d="100"/>
          <a:sy n="79" d="100"/>
        </p:scale>
        <p:origin x="906" y="294"/>
      </p:cViewPr>
      <p:guideLst>
        <p:guide orient="horz" pos="2160"/>
        <p:guide pos="2880"/>
      </p:guideLst>
    </p:cSldViewPr>
  </p:slideViewPr>
  <p:outlineViewPr>
    <p:cViewPr>
      <p:scale>
        <a:sx n="33" d="100"/>
        <a:sy n="33" d="100"/>
      </p:scale>
      <p:origin x="0" y="-883"/>
    </p:cViewPr>
  </p:outlineViewPr>
  <p:notesTextViewPr>
    <p:cViewPr>
      <p:scale>
        <a:sx n="100" d="100"/>
        <a:sy n="100" d="100"/>
      </p:scale>
      <p:origin x="0" y="0"/>
    </p:cViewPr>
  </p:notesTextViewPr>
  <p:sorterViewPr>
    <p:cViewPr>
      <p:scale>
        <a:sx n="66" d="100"/>
        <a:sy n="66" d="100"/>
      </p:scale>
      <p:origin x="0" y="-10651"/>
    </p:cViewPr>
  </p:sorterViewPr>
  <p:notesViewPr>
    <p:cSldViewPr>
      <p:cViewPr varScale="1">
        <p:scale>
          <a:sx n="65" d="100"/>
          <a:sy n="65" d="100"/>
        </p:scale>
        <p:origin x="1186" y="38"/>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56E2447-C43F-4A4D-B275-BEFB6669B65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atin typeface="Times New Roman" charset="0"/>
              </a:defRPr>
            </a:lvl1pPr>
          </a:lstStyle>
          <a:p>
            <a:pPr>
              <a:defRPr/>
            </a:pPr>
            <a:endParaRPr lang="en-US"/>
          </a:p>
        </p:txBody>
      </p:sp>
      <p:sp>
        <p:nvSpPr>
          <p:cNvPr id="3" name="Date Placeholder 2">
            <a:extLst>
              <a:ext uri="{FF2B5EF4-FFF2-40B4-BE49-F238E27FC236}">
                <a16:creationId xmlns:a16="http://schemas.microsoft.com/office/drawing/2014/main" id="{2F5AE806-4CD4-4167-8282-D999CD6991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smtClean="0">
                <a:latin typeface="Times New Roman" charset="0"/>
              </a:defRPr>
            </a:lvl1pPr>
          </a:lstStyle>
          <a:p>
            <a:pPr>
              <a:defRPr/>
            </a:pPr>
            <a:fld id="{CC435A9C-18EC-45E1-B555-B583288066B2}" type="datetimeFigureOut">
              <a:rPr lang="en-US"/>
              <a:pPr>
                <a:defRPr/>
              </a:pPr>
              <a:t>2/26/2026</a:t>
            </a:fld>
            <a:endParaRPr lang="en-US"/>
          </a:p>
        </p:txBody>
      </p:sp>
      <p:sp>
        <p:nvSpPr>
          <p:cNvPr id="4" name="Footer Placeholder 3">
            <a:extLst>
              <a:ext uri="{FF2B5EF4-FFF2-40B4-BE49-F238E27FC236}">
                <a16:creationId xmlns:a16="http://schemas.microsoft.com/office/drawing/2014/main" id="{90EEA478-207F-49B9-97BA-22AD43F1D46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smtClean="0">
                <a:latin typeface="Times New Roman" charset="0"/>
              </a:defRPr>
            </a:lvl1pPr>
          </a:lstStyle>
          <a:p>
            <a:pPr>
              <a:defRPr/>
            </a:pPr>
            <a:endParaRPr lang="en-US"/>
          </a:p>
        </p:txBody>
      </p:sp>
      <p:sp>
        <p:nvSpPr>
          <p:cNvPr id="5" name="Slide Number Placeholder 4">
            <a:extLst>
              <a:ext uri="{FF2B5EF4-FFF2-40B4-BE49-F238E27FC236}">
                <a16:creationId xmlns:a16="http://schemas.microsoft.com/office/drawing/2014/main" id="{8A631AA2-B9A4-487C-A362-825AF99C2C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smtClean="0">
                <a:latin typeface="Times New Roman" charset="0"/>
              </a:defRPr>
            </a:lvl1pPr>
          </a:lstStyle>
          <a:p>
            <a:pPr>
              <a:defRPr/>
            </a:pPr>
            <a:fld id="{1F8AA3E8-AE1D-4219-BDFD-043D36BEA5EF}"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016F6E-BE00-4A58-B9B2-CA61B4E4357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atin typeface="Times New Roman" charset="0"/>
              </a:defRPr>
            </a:lvl1pPr>
          </a:lstStyle>
          <a:p>
            <a:pPr>
              <a:defRPr/>
            </a:pPr>
            <a:endParaRPr lang="en-US"/>
          </a:p>
        </p:txBody>
      </p:sp>
      <p:sp>
        <p:nvSpPr>
          <p:cNvPr id="3" name="Date Placeholder 2">
            <a:extLst>
              <a:ext uri="{FF2B5EF4-FFF2-40B4-BE49-F238E27FC236}">
                <a16:creationId xmlns:a16="http://schemas.microsoft.com/office/drawing/2014/main" id="{AC2D9EF7-53D2-4641-A64A-245728AB892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smtClean="0">
                <a:latin typeface="Times New Roman" charset="0"/>
              </a:defRPr>
            </a:lvl1pPr>
          </a:lstStyle>
          <a:p>
            <a:pPr>
              <a:defRPr/>
            </a:pPr>
            <a:fld id="{D1B427E2-CAA5-46C5-81C2-EECB85F606A9}" type="datetimeFigureOut">
              <a:rPr lang="en-US"/>
              <a:pPr>
                <a:defRPr/>
              </a:pPr>
              <a:t>2/26/2026</a:t>
            </a:fld>
            <a:endParaRPr lang="en-US"/>
          </a:p>
        </p:txBody>
      </p:sp>
      <p:sp>
        <p:nvSpPr>
          <p:cNvPr id="4" name="Slide Image Placeholder 3">
            <a:extLst>
              <a:ext uri="{FF2B5EF4-FFF2-40B4-BE49-F238E27FC236}">
                <a16:creationId xmlns:a16="http://schemas.microsoft.com/office/drawing/2014/main" id="{EFF35F48-1DF4-41D1-9DDF-893B04BBA321}"/>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C718FFF4-9BBA-480E-86E5-446C39899E0D}"/>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713C2E3-2131-463C-8E86-45A9A7F0C0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smtClean="0">
                <a:latin typeface="Times New Roman" charset="0"/>
              </a:defRPr>
            </a:lvl1pPr>
          </a:lstStyle>
          <a:p>
            <a:pPr>
              <a:defRPr/>
            </a:pPr>
            <a:endParaRPr lang="en-US"/>
          </a:p>
        </p:txBody>
      </p:sp>
      <p:sp>
        <p:nvSpPr>
          <p:cNvPr id="7" name="Slide Number Placeholder 6">
            <a:extLst>
              <a:ext uri="{FF2B5EF4-FFF2-40B4-BE49-F238E27FC236}">
                <a16:creationId xmlns:a16="http://schemas.microsoft.com/office/drawing/2014/main" id="{DC1DD5D9-36FC-4FCD-BDBF-B9F2162DB25A}"/>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smtClean="0">
                <a:latin typeface="Times New Roman" charset="0"/>
              </a:defRPr>
            </a:lvl1pPr>
          </a:lstStyle>
          <a:p>
            <a:pPr>
              <a:defRPr/>
            </a:pPr>
            <a:fld id="{B2792BFD-0373-4FA0-9CEE-60DBAE172873}"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wind would flow from high to low pressure if the PGF was the only force acting on it. However, because of the Earth’s rotation, there is a second force called the Coriolis force that affects the direction of wind flow. </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26</a:t>
            </a:fld>
            <a:endParaRPr lang="en-US"/>
          </a:p>
        </p:txBody>
      </p:sp>
    </p:spTree>
    <p:extLst>
      <p:ext uri="{BB962C8B-B14F-4D97-AF65-F5344CB8AC3E}">
        <p14:creationId xmlns:p14="http://schemas.microsoft.com/office/powerpoint/2010/main" val="2516195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28</a:t>
            </a:fld>
            <a:endParaRPr lang="en-US"/>
          </a:p>
        </p:txBody>
      </p:sp>
    </p:spTree>
    <p:extLst>
      <p:ext uri="{BB962C8B-B14F-4D97-AF65-F5344CB8AC3E}">
        <p14:creationId xmlns:p14="http://schemas.microsoft.com/office/powerpoint/2010/main" val="2449636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30</a:t>
            </a:fld>
            <a:endParaRPr lang="en-US"/>
          </a:p>
        </p:txBody>
      </p:sp>
    </p:spTree>
    <p:extLst>
      <p:ext uri="{BB962C8B-B14F-4D97-AF65-F5344CB8AC3E}">
        <p14:creationId xmlns:p14="http://schemas.microsoft.com/office/powerpoint/2010/main" val="491824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31</a:t>
            </a:fld>
            <a:endParaRPr lang="en-US"/>
          </a:p>
        </p:txBody>
      </p:sp>
    </p:spTree>
    <p:extLst>
      <p:ext uri="{BB962C8B-B14F-4D97-AF65-F5344CB8AC3E}">
        <p14:creationId xmlns:p14="http://schemas.microsoft.com/office/powerpoint/2010/main" val="592707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32</a:t>
            </a:fld>
            <a:endParaRPr lang="en-US"/>
          </a:p>
        </p:txBody>
      </p:sp>
    </p:spTree>
    <p:extLst>
      <p:ext uri="{BB962C8B-B14F-4D97-AF65-F5344CB8AC3E}">
        <p14:creationId xmlns:p14="http://schemas.microsoft.com/office/powerpoint/2010/main" val="2468322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34</a:t>
            </a:fld>
            <a:endParaRPr lang="en-US"/>
          </a:p>
        </p:txBody>
      </p:sp>
    </p:spTree>
    <p:extLst>
      <p:ext uri="{BB962C8B-B14F-4D97-AF65-F5344CB8AC3E}">
        <p14:creationId xmlns:p14="http://schemas.microsoft.com/office/powerpoint/2010/main" val="4026815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35</a:t>
            </a:fld>
            <a:endParaRPr lang="en-US"/>
          </a:p>
        </p:txBody>
      </p:sp>
    </p:spTree>
    <p:extLst>
      <p:ext uri="{BB962C8B-B14F-4D97-AF65-F5344CB8AC3E}">
        <p14:creationId xmlns:p14="http://schemas.microsoft.com/office/powerpoint/2010/main" val="2173301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36</a:t>
            </a:fld>
            <a:endParaRPr lang="en-US"/>
          </a:p>
        </p:txBody>
      </p:sp>
    </p:spTree>
    <p:extLst>
      <p:ext uri="{BB962C8B-B14F-4D97-AF65-F5344CB8AC3E}">
        <p14:creationId xmlns:p14="http://schemas.microsoft.com/office/powerpoint/2010/main" val="1982431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39</a:t>
            </a:fld>
            <a:endParaRPr lang="en-US"/>
          </a:p>
        </p:txBody>
      </p:sp>
    </p:spTree>
    <p:extLst>
      <p:ext uri="{BB962C8B-B14F-4D97-AF65-F5344CB8AC3E}">
        <p14:creationId xmlns:p14="http://schemas.microsoft.com/office/powerpoint/2010/main" val="3137180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40</a:t>
            </a:fld>
            <a:endParaRPr lang="en-US"/>
          </a:p>
        </p:txBody>
      </p:sp>
    </p:spTree>
    <p:extLst>
      <p:ext uri="{BB962C8B-B14F-4D97-AF65-F5344CB8AC3E}">
        <p14:creationId xmlns:p14="http://schemas.microsoft.com/office/powerpoint/2010/main" val="263329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41</a:t>
            </a:fld>
            <a:endParaRPr lang="en-US"/>
          </a:p>
        </p:txBody>
      </p:sp>
    </p:spTree>
    <p:extLst>
      <p:ext uri="{BB962C8B-B14F-4D97-AF65-F5344CB8AC3E}">
        <p14:creationId xmlns:p14="http://schemas.microsoft.com/office/powerpoint/2010/main" val="1399899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42</a:t>
            </a:fld>
            <a:endParaRPr lang="en-US"/>
          </a:p>
        </p:txBody>
      </p:sp>
    </p:spTree>
    <p:extLst>
      <p:ext uri="{BB962C8B-B14F-4D97-AF65-F5344CB8AC3E}">
        <p14:creationId xmlns:p14="http://schemas.microsoft.com/office/powerpoint/2010/main" val="34393548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44</a:t>
            </a:fld>
            <a:endParaRPr lang="en-US"/>
          </a:p>
        </p:txBody>
      </p:sp>
    </p:spTree>
    <p:extLst>
      <p:ext uri="{BB962C8B-B14F-4D97-AF65-F5344CB8AC3E}">
        <p14:creationId xmlns:p14="http://schemas.microsoft.com/office/powerpoint/2010/main" val="3422126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45</a:t>
            </a:fld>
            <a:endParaRPr lang="en-US"/>
          </a:p>
        </p:txBody>
      </p:sp>
    </p:spTree>
    <p:extLst>
      <p:ext uri="{BB962C8B-B14F-4D97-AF65-F5344CB8AC3E}">
        <p14:creationId xmlns:p14="http://schemas.microsoft.com/office/powerpoint/2010/main" val="1422932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46</a:t>
            </a:fld>
            <a:endParaRPr lang="en-US"/>
          </a:p>
        </p:txBody>
      </p:sp>
    </p:spTree>
    <p:extLst>
      <p:ext uri="{BB962C8B-B14F-4D97-AF65-F5344CB8AC3E}">
        <p14:creationId xmlns:p14="http://schemas.microsoft.com/office/powerpoint/2010/main" val="1108439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47</a:t>
            </a:fld>
            <a:endParaRPr lang="en-US"/>
          </a:p>
        </p:txBody>
      </p:sp>
    </p:spTree>
    <p:extLst>
      <p:ext uri="{BB962C8B-B14F-4D97-AF65-F5344CB8AC3E}">
        <p14:creationId xmlns:p14="http://schemas.microsoft.com/office/powerpoint/2010/main" val="3135369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48</a:t>
            </a:fld>
            <a:endParaRPr lang="en-US"/>
          </a:p>
        </p:txBody>
      </p:sp>
    </p:spTree>
    <p:extLst>
      <p:ext uri="{BB962C8B-B14F-4D97-AF65-F5344CB8AC3E}">
        <p14:creationId xmlns:p14="http://schemas.microsoft.com/office/powerpoint/2010/main" val="21889355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49</a:t>
            </a:fld>
            <a:endParaRPr lang="en-US"/>
          </a:p>
        </p:txBody>
      </p:sp>
    </p:spTree>
    <p:extLst>
      <p:ext uri="{BB962C8B-B14F-4D97-AF65-F5344CB8AC3E}">
        <p14:creationId xmlns:p14="http://schemas.microsoft.com/office/powerpoint/2010/main" val="31228635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50</a:t>
            </a:fld>
            <a:endParaRPr lang="en-US"/>
          </a:p>
        </p:txBody>
      </p:sp>
    </p:spTree>
    <p:extLst>
      <p:ext uri="{BB962C8B-B14F-4D97-AF65-F5344CB8AC3E}">
        <p14:creationId xmlns:p14="http://schemas.microsoft.com/office/powerpoint/2010/main" val="723085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51</a:t>
            </a:fld>
            <a:endParaRPr lang="en-US"/>
          </a:p>
        </p:txBody>
      </p:sp>
    </p:spTree>
    <p:extLst>
      <p:ext uri="{BB962C8B-B14F-4D97-AF65-F5344CB8AC3E}">
        <p14:creationId xmlns:p14="http://schemas.microsoft.com/office/powerpoint/2010/main" val="408213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53</a:t>
            </a:fld>
            <a:endParaRPr lang="en-US"/>
          </a:p>
        </p:txBody>
      </p:sp>
    </p:spTree>
    <p:extLst>
      <p:ext uri="{BB962C8B-B14F-4D97-AF65-F5344CB8AC3E}">
        <p14:creationId xmlns:p14="http://schemas.microsoft.com/office/powerpoint/2010/main" val="2288354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54</a:t>
            </a:fld>
            <a:endParaRPr lang="en-US"/>
          </a:p>
        </p:txBody>
      </p:sp>
    </p:spTree>
    <p:extLst>
      <p:ext uri="{BB962C8B-B14F-4D97-AF65-F5344CB8AC3E}">
        <p14:creationId xmlns:p14="http://schemas.microsoft.com/office/powerpoint/2010/main" val="196046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55</a:t>
            </a:fld>
            <a:endParaRPr lang="en-US"/>
          </a:p>
        </p:txBody>
      </p:sp>
    </p:spTree>
    <p:extLst>
      <p:ext uri="{BB962C8B-B14F-4D97-AF65-F5344CB8AC3E}">
        <p14:creationId xmlns:p14="http://schemas.microsoft.com/office/powerpoint/2010/main" val="3470712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57</a:t>
            </a:fld>
            <a:endParaRPr lang="en-US"/>
          </a:p>
        </p:txBody>
      </p:sp>
    </p:spTree>
    <p:extLst>
      <p:ext uri="{BB962C8B-B14F-4D97-AF65-F5344CB8AC3E}">
        <p14:creationId xmlns:p14="http://schemas.microsoft.com/office/powerpoint/2010/main" val="11905711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58</a:t>
            </a:fld>
            <a:endParaRPr lang="en-US"/>
          </a:p>
        </p:txBody>
      </p:sp>
    </p:spTree>
    <p:extLst>
      <p:ext uri="{BB962C8B-B14F-4D97-AF65-F5344CB8AC3E}">
        <p14:creationId xmlns:p14="http://schemas.microsoft.com/office/powerpoint/2010/main" val="4168448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59</a:t>
            </a:fld>
            <a:endParaRPr lang="en-US"/>
          </a:p>
        </p:txBody>
      </p:sp>
    </p:spTree>
    <p:extLst>
      <p:ext uri="{BB962C8B-B14F-4D97-AF65-F5344CB8AC3E}">
        <p14:creationId xmlns:p14="http://schemas.microsoft.com/office/powerpoint/2010/main" val="21359930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60</a:t>
            </a:fld>
            <a:endParaRPr lang="en-US"/>
          </a:p>
        </p:txBody>
      </p:sp>
    </p:spTree>
    <p:extLst>
      <p:ext uri="{BB962C8B-B14F-4D97-AF65-F5344CB8AC3E}">
        <p14:creationId xmlns:p14="http://schemas.microsoft.com/office/powerpoint/2010/main" val="2922140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61</a:t>
            </a:fld>
            <a:endParaRPr lang="en-US"/>
          </a:p>
        </p:txBody>
      </p:sp>
    </p:spTree>
    <p:extLst>
      <p:ext uri="{BB962C8B-B14F-4D97-AF65-F5344CB8AC3E}">
        <p14:creationId xmlns:p14="http://schemas.microsoft.com/office/powerpoint/2010/main" val="665026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62</a:t>
            </a:fld>
            <a:endParaRPr lang="en-US"/>
          </a:p>
        </p:txBody>
      </p:sp>
    </p:spTree>
    <p:extLst>
      <p:ext uri="{BB962C8B-B14F-4D97-AF65-F5344CB8AC3E}">
        <p14:creationId xmlns:p14="http://schemas.microsoft.com/office/powerpoint/2010/main" val="31520619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64</a:t>
            </a:fld>
            <a:endParaRPr lang="en-US"/>
          </a:p>
        </p:txBody>
      </p:sp>
    </p:spTree>
    <p:extLst>
      <p:ext uri="{BB962C8B-B14F-4D97-AF65-F5344CB8AC3E}">
        <p14:creationId xmlns:p14="http://schemas.microsoft.com/office/powerpoint/2010/main" val="40869279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65</a:t>
            </a:fld>
            <a:endParaRPr lang="en-US"/>
          </a:p>
        </p:txBody>
      </p:sp>
    </p:spTree>
    <p:extLst>
      <p:ext uri="{BB962C8B-B14F-4D97-AF65-F5344CB8AC3E}">
        <p14:creationId xmlns:p14="http://schemas.microsoft.com/office/powerpoint/2010/main" val="19283338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66</a:t>
            </a:fld>
            <a:endParaRPr lang="en-US"/>
          </a:p>
        </p:txBody>
      </p:sp>
    </p:spTree>
    <p:extLst>
      <p:ext uri="{BB962C8B-B14F-4D97-AF65-F5344CB8AC3E}">
        <p14:creationId xmlns:p14="http://schemas.microsoft.com/office/powerpoint/2010/main" val="19686071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67</a:t>
            </a:fld>
            <a:endParaRPr lang="en-US"/>
          </a:p>
        </p:txBody>
      </p:sp>
    </p:spTree>
    <p:extLst>
      <p:ext uri="{BB962C8B-B14F-4D97-AF65-F5344CB8AC3E}">
        <p14:creationId xmlns:p14="http://schemas.microsoft.com/office/powerpoint/2010/main" val="31018812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68</a:t>
            </a:fld>
            <a:endParaRPr lang="en-US"/>
          </a:p>
        </p:txBody>
      </p:sp>
    </p:spTree>
    <p:extLst>
      <p:ext uri="{BB962C8B-B14F-4D97-AF65-F5344CB8AC3E}">
        <p14:creationId xmlns:p14="http://schemas.microsoft.com/office/powerpoint/2010/main" val="37386866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69</a:t>
            </a:fld>
            <a:endParaRPr lang="en-US"/>
          </a:p>
        </p:txBody>
      </p:sp>
    </p:spTree>
    <p:extLst>
      <p:ext uri="{BB962C8B-B14F-4D97-AF65-F5344CB8AC3E}">
        <p14:creationId xmlns:p14="http://schemas.microsoft.com/office/powerpoint/2010/main" val="26782407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70</a:t>
            </a:fld>
            <a:endParaRPr lang="en-US"/>
          </a:p>
        </p:txBody>
      </p:sp>
    </p:spTree>
    <p:extLst>
      <p:ext uri="{BB962C8B-B14F-4D97-AF65-F5344CB8AC3E}">
        <p14:creationId xmlns:p14="http://schemas.microsoft.com/office/powerpoint/2010/main" val="17630309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71</a:t>
            </a:fld>
            <a:endParaRPr lang="en-US"/>
          </a:p>
        </p:txBody>
      </p:sp>
    </p:spTree>
    <p:extLst>
      <p:ext uri="{BB962C8B-B14F-4D97-AF65-F5344CB8AC3E}">
        <p14:creationId xmlns:p14="http://schemas.microsoft.com/office/powerpoint/2010/main" val="7665776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72</a:t>
            </a:fld>
            <a:endParaRPr lang="en-US"/>
          </a:p>
        </p:txBody>
      </p:sp>
    </p:spTree>
    <p:extLst>
      <p:ext uri="{BB962C8B-B14F-4D97-AF65-F5344CB8AC3E}">
        <p14:creationId xmlns:p14="http://schemas.microsoft.com/office/powerpoint/2010/main" val="19373975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73</a:t>
            </a:fld>
            <a:endParaRPr lang="en-US"/>
          </a:p>
        </p:txBody>
      </p:sp>
    </p:spTree>
    <p:extLst>
      <p:ext uri="{BB962C8B-B14F-4D97-AF65-F5344CB8AC3E}">
        <p14:creationId xmlns:p14="http://schemas.microsoft.com/office/powerpoint/2010/main" val="22661769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74</a:t>
            </a:fld>
            <a:endParaRPr lang="en-US"/>
          </a:p>
        </p:txBody>
      </p:sp>
    </p:spTree>
    <p:extLst>
      <p:ext uri="{BB962C8B-B14F-4D97-AF65-F5344CB8AC3E}">
        <p14:creationId xmlns:p14="http://schemas.microsoft.com/office/powerpoint/2010/main" val="8453211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75</a:t>
            </a:fld>
            <a:endParaRPr lang="en-US"/>
          </a:p>
        </p:txBody>
      </p:sp>
    </p:spTree>
    <p:extLst>
      <p:ext uri="{BB962C8B-B14F-4D97-AF65-F5344CB8AC3E}">
        <p14:creationId xmlns:p14="http://schemas.microsoft.com/office/powerpoint/2010/main" val="37785401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76</a:t>
            </a:fld>
            <a:endParaRPr lang="en-US"/>
          </a:p>
        </p:txBody>
      </p:sp>
    </p:spTree>
    <p:extLst>
      <p:ext uri="{BB962C8B-B14F-4D97-AF65-F5344CB8AC3E}">
        <p14:creationId xmlns:p14="http://schemas.microsoft.com/office/powerpoint/2010/main" val="588273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78</a:t>
            </a:fld>
            <a:endParaRPr lang="en-US"/>
          </a:p>
        </p:txBody>
      </p:sp>
    </p:spTree>
    <p:extLst>
      <p:ext uri="{BB962C8B-B14F-4D97-AF65-F5344CB8AC3E}">
        <p14:creationId xmlns:p14="http://schemas.microsoft.com/office/powerpoint/2010/main" val="8794460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79</a:t>
            </a:fld>
            <a:endParaRPr lang="en-US"/>
          </a:p>
        </p:txBody>
      </p:sp>
    </p:spTree>
    <p:extLst>
      <p:ext uri="{BB962C8B-B14F-4D97-AF65-F5344CB8AC3E}">
        <p14:creationId xmlns:p14="http://schemas.microsoft.com/office/powerpoint/2010/main" val="5791734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80</a:t>
            </a:fld>
            <a:endParaRPr lang="en-US"/>
          </a:p>
        </p:txBody>
      </p:sp>
    </p:spTree>
    <p:extLst>
      <p:ext uri="{BB962C8B-B14F-4D97-AF65-F5344CB8AC3E}">
        <p14:creationId xmlns:p14="http://schemas.microsoft.com/office/powerpoint/2010/main" val="24013919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81</a:t>
            </a:fld>
            <a:endParaRPr lang="en-US"/>
          </a:p>
        </p:txBody>
      </p:sp>
    </p:spTree>
    <p:extLst>
      <p:ext uri="{BB962C8B-B14F-4D97-AF65-F5344CB8AC3E}">
        <p14:creationId xmlns:p14="http://schemas.microsoft.com/office/powerpoint/2010/main" val="202999918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causes wind to deflect to the right in the Northern Hemisphere.</a:t>
            </a:r>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82</a:t>
            </a:fld>
            <a:endParaRPr lang="en-US"/>
          </a:p>
        </p:txBody>
      </p:sp>
    </p:spTree>
    <p:extLst>
      <p:ext uri="{BB962C8B-B14F-4D97-AF65-F5344CB8AC3E}">
        <p14:creationId xmlns:p14="http://schemas.microsoft.com/office/powerpoint/2010/main" val="307735727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84</a:t>
            </a:fld>
            <a:endParaRPr lang="en-US"/>
          </a:p>
        </p:txBody>
      </p:sp>
    </p:spTree>
    <p:extLst>
      <p:ext uri="{BB962C8B-B14F-4D97-AF65-F5344CB8AC3E}">
        <p14:creationId xmlns:p14="http://schemas.microsoft.com/office/powerpoint/2010/main" val="255164322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86</a:t>
            </a:fld>
            <a:endParaRPr lang="en-US"/>
          </a:p>
        </p:txBody>
      </p:sp>
    </p:spTree>
    <p:extLst>
      <p:ext uri="{BB962C8B-B14F-4D97-AF65-F5344CB8AC3E}">
        <p14:creationId xmlns:p14="http://schemas.microsoft.com/office/powerpoint/2010/main" val="41173477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87</a:t>
            </a:fld>
            <a:endParaRPr lang="en-US"/>
          </a:p>
        </p:txBody>
      </p:sp>
    </p:spTree>
    <p:extLst>
      <p:ext uri="{BB962C8B-B14F-4D97-AF65-F5344CB8AC3E}">
        <p14:creationId xmlns:p14="http://schemas.microsoft.com/office/powerpoint/2010/main" val="9018417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88</a:t>
            </a:fld>
            <a:endParaRPr lang="en-US"/>
          </a:p>
        </p:txBody>
      </p:sp>
    </p:spTree>
    <p:extLst>
      <p:ext uri="{BB962C8B-B14F-4D97-AF65-F5344CB8AC3E}">
        <p14:creationId xmlns:p14="http://schemas.microsoft.com/office/powerpoint/2010/main" val="91247612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89</a:t>
            </a:fld>
            <a:endParaRPr lang="en-US"/>
          </a:p>
        </p:txBody>
      </p:sp>
    </p:spTree>
    <p:extLst>
      <p:ext uri="{BB962C8B-B14F-4D97-AF65-F5344CB8AC3E}">
        <p14:creationId xmlns:p14="http://schemas.microsoft.com/office/powerpoint/2010/main" val="36772991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90</a:t>
            </a:fld>
            <a:endParaRPr lang="en-US"/>
          </a:p>
        </p:txBody>
      </p:sp>
    </p:spTree>
    <p:extLst>
      <p:ext uri="{BB962C8B-B14F-4D97-AF65-F5344CB8AC3E}">
        <p14:creationId xmlns:p14="http://schemas.microsoft.com/office/powerpoint/2010/main" val="372357966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93</a:t>
            </a:fld>
            <a:endParaRPr lang="en-US"/>
          </a:p>
        </p:txBody>
      </p:sp>
    </p:spTree>
    <p:extLst>
      <p:ext uri="{BB962C8B-B14F-4D97-AF65-F5344CB8AC3E}">
        <p14:creationId xmlns:p14="http://schemas.microsoft.com/office/powerpoint/2010/main" val="16099516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94</a:t>
            </a:fld>
            <a:endParaRPr lang="en-US"/>
          </a:p>
        </p:txBody>
      </p:sp>
    </p:spTree>
    <p:extLst>
      <p:ext uri="{BB962C8B-B14F-4D97-AF65-F5344CB8AC3E}">
        <p14:creationId xmlns:p14="http://schemas.microsoft.com/office/powerpoint/2010/main" val="209933437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2792BFD-0373-4FA0-9CEE-60DBAE172873}" type="slidenum">
              <a:rPr lang="en-US" smtClean="0"/>
              <a:pPr>
                <a:defRPr/>
              </a:pPr>
              <a:t>95</a:t>
            </a:fld>
            <a:endParaRPr lang="en-US"/>
          </a:p>
        </p:txBody>
      </p:sp>
    </p:spTree>
    <p:extLst>
      <p:ext uri="{BB962C8B-B14F-4D97-AF65-F5344CB8AC3E}">
        <p14:creationId xmlns:p14="http://schemas.microsoft.com/office/powerpoint/2010/main" val="342983697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Icing can occur whenever the air is below 32F/0C and there is moisture present. In turbulent air like thunderstorms, the danger of rapid clear icing is especially high. This occurs because in the updrafts, water can become supercooled (between 0 and -15C) but will not freeze until presented with a surface – like the skin of an airplane. </a:t>
            </a:r>
          </a:p>
        </p:txBody>
      </p:sp>
      <p:sp>
        <p:nvSpPr>
          <p:cNvPr id="4" name="Slide Number Placeholder 3"/>
          <p:cNvSpPr>
            <a:spLocks noGrp="1"/>
          </p:cNvSpPr>
          <p:nvPr>
            <p:ph type="sldNum" sz="quarter" idx="5"/>
          </p:nvPr>
        </p:nvSpPr>
        <p:spPr/>
        <p:txBody>
          <a:bodyPr/>
          <a:lstStyle/>
          <a:p>
            <a:pPr>
              <a:defRPr/>
            </a:pPr>
            <a:fld id="{B2792BFD-0373-4FA0-9CEE-60DBAE172873}" type="slidenum">
              <a:rPr lang="en-US" smtClean="0"/>
              <a:pPr>
                <a:defRPr/>
              </a:pPr>
              <a:t>96</a:t>
            </a:fld>
            <a:endParaRPr lang="en-US"/>
          </a:p>
        </p:txBody>
      </p:sp>
    </p:spTree>
    <p:extLst>
      <p:ext uri="{BB962C8B-B14F-4D97-AF65-F5344CB8AC3E}">
        <p14:creationId xmlns:p14="http://schemas.microsoft.com/office/powerpoint/2010/main" val="3307989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447801"/>
            <a:ext cx="7924800"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extLst>
      <p:ext uri="{BB962C8B-B14F-4D97-AF65-F5344CB8AC3E}">
        <p14:creationId xmlns:p14="http://schemas.microsoft.com/office/powerpoint/2010/main" val="3872313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itle 3">
            <a:extLst>
              <a:ext uri="{FF2B5EF4-FFF2-40B4-BE49-F238E27FC236}">
                <a16:creationId xmlns:a16="http://schemas.microsoft.com/office/drawing/2014/main" id="{A974485D-6A1B-4D4E-ABDA-6EB7ACCB4B7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48953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78203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52395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66967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19718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376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5920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76229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435050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553422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7590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300410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062840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304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2377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3390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9577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484710" y="452718"/>
            <a:ext cx="812589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609600" y="2052919"/>
            <a:ext cx="7848600" cy="41954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8367125"/>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hf sldNum="0"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image" Target="../media/image34.pn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7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7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8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8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8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9.png"/></Relationships>
</file>

<file path=ppt/slides/_rels/slide8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8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0.xml"/><Relationship Id="rId1" Type="http://schemas.openxmlformats.org/officeDocument/2006/relationships/slideLayout" Target="../slideLayouts/slideLayout10.xml"/></Relationships>
</file>

<file path=ppt/slides/_rels/slide8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8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2.xml"/><Relationship Id="rId1" Type="http://schemas.openxmlformats.org/officeDocument/2006/relationships/slideLayout" Target="../slideLayouts/slideLayout10.xml"/></Relationships>
</file>

<file path=ppt/slides/_rels/slide9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55.xml"/><Relationship Id="rId1" Type="http://schemas.openxmlformats.org/officeDocument/2006/relationships/slideLayout" Target="../slideLayouts/slideLayout10.xml"/><Relationship Id="rId5" Type="http://schemas.openxmlformats.org/officeDocument/2006/relationships/image" Target="../media/image67.JPG"/><Relationship Id="rId4" Type="http://schemas.openxmlformats.org/officeDocument/2006/relationships/image" Target="../media/image66.JPG"/></Relationships>
</file>

<file path=ppt/slides/_rels/slide95.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56.xml"/><Relationship Id="rId1" Type="http://schemas.openxmlformats.org/officeDocument/2006/relationships/slideLayout" Target="../slideLayouts/slideLayout10.xml"/><Relationship Id="rId4" Type="http://schemas.openxmlformats.org/officeDocument/2006/relationships/image" Target="../media/image69.JP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E92BAE4A-02A1-4B98-ADE3-79F3C515B269}"/>
              </a:ext>
            </a:extLst>
          </p:cNvPr>
          <p:cNvSpPr>
            <a:spLocks noGrp="1" noChangeArrowheads="1"/>
          </p:cNvSpPr>
          <p:nvPr>
            <p:ph type="ctrTitle"/>
          </p:nvPr>
        </p:nvSpPr>
        <p:spPr>
          <a:xfrm>
            <a:off x="685800" y="2286000"/>
            <a:ext cx="7772400" cy="1143000"/>
          </a:xfrm>
        </p:spPr>
        <p:txBody>
          <a:bodyPr anchor="ctr"/>
          <a:lstStyle/>
          <a:p>
            <a:pPr>
              <a:defRPr/>
            </a:pPr>
            <a:r>
              <a:rPr lang="en-US" altLang="x-none" sz="4400" dirty="0">
                <a:solidFill>
                  <a:schemeClr val="accent1">
                    <a:lumMod val="20000"/>
                    <a:lumOff val="80000"/>
                  </a:schemeClr>
                </a:solidFill>
              </a:rPr>
              <a:t>Weather Theory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Topics Covered</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84710" y="1524000"/>
            <a:ext cx="7055380" cy="4724400"/>
          </a:xfrm>
        </p:spPr>
        <p:txBody>
          <a:bodyPr>
            <a:normAutofit/>
          </a:bodyPr>
          <a:lstStyle/>
          <a:p>
            <a:r>
              <a:rPr lang="en-US" sz="2400" dirty="0"/>
              <a:t>General Principles</a:t>
            </a:r>
          </a:p>
          <a:p>
            <a:r>
              <a:rPr lang="en-US" sz="2400" dirty="0"/>
              <a:t>Circulation and Wind</a:t>
            </a:r>
          </a:p>
          <a:p>
            <a:r>
              <a:rPr lang="en-US" sz="2400" dirty="0"/>
              <a:t>Air Masses and Fronts</a:t>
            </a:r>
          </a:p>
          <a:p>
            <a:r>
              <a:rPr lang="en-US" sz="2400" dirty="0"/>
              <a:t>Vertical Motion of the Atmosphere</a:t>
            </a:r>
          </a:p>
          <a:p>
            <a:r>
              <a:rPr lang="en-US" sz="2400" dirty="0"/>
              <a:t>Clouds and Precipitation</a:t>
            </a:r>
          </a:p>
          <a:p>
            <a:r>
              <a:rPr lang="en-US" sz="2400" dirty="0"/>
              <a:t>Thunderstorms</a:t>
            </a:r>
          </a:p>
          <a:p>
            <a:r>
              <a:rPr lang="en-US" sz="2400" dirty="0"/>
              <a:t>Other Causes of Turbulence</a:t>
            </a:r>
          </a:p>
          <a:p>
            <a:r>
              <a:rPr lang="en-US" sz="2400" dirty="0"/>
              <a:t>Obstructions to Visibility</a:t>
            </a:r>
          </a:p>
          <a:p>
            <a:r>
              <a:rPr lang="en-US" sz="2400" dirty="0"/>
              <a:t>Icing</a:t>
            </a:r>
          </a:p>
          <a:p>
            <a:endParaRPr lang="en-US" dirty="0"/>
          </a:p>
        </p:txBody>
      </p:sp>
    </p:spTree>
    <p:extLst>
      <p:ext uri="{BB962C8B-B14F-4D97-AF65-F5344CB8AC3E}">
        <p14:creationId xmlns:p14="http://schemas.microsoft.com/office/powerpoint/2010/main" val="4275202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76200" y="5257800"/>
            <a:ext cx="8991600" cy="1143000"/>
          </a:xfrm>
        </p:spPr>
        <p:txBody>
          <a:bodyPr>
            <a:noAutofit/>
          </a:bodyPr>
          <a:lstStyle/>
          <a:p>
            <a:pPr algn="ctr"/>
            <a:r>
              <a:rPr lang="en-US" sz="3200" dirty="0"/>
              <a:t>All VFR flying occurs in the slice of atmosphere called the “troposphere.”</a:t>
            </a:r>
          </a:p>
        </p:txBody>
      </p:sp>
      <p:pic>
        <p:nvPicPr>
          <p:cNvPr id="8" name="Picture Placeholder 7">
            <a:extLst>
              <a:ext uri="{FF2B5EF4-FFF2-40B4-BE49-F238E27FC236}">
                <a16:creationId xmlns:a16="http://schemas.microsoft.com/office/drawing/2014/main" id="{26DCB37F-55F6-41B4-A7DD-5AAE63B743D7}"/>
              </a:ext>
            </a:extLst>
          </p:cNvPr>
          <p:cNvPicPr>
            <a:picLocks noGrp="1" noChangeAspect="1"/>
          </p:cNvPicPr>
          <p:nvPr>
            <p:ph type="pic" idx="1"/>
          </p:nvPr>
        </p:nvPicPr>
        <p:blipFill>
          <a:blip r:embed="rId2"/>
          <a:srcRect t="3807" b="3807"/>
          <a:stretch>
            <a:fillRect/>
          </a:stretch>
        </p:blipFill>
        <p:spPr>
          <a:xfrm>
            <a:off x="0" y="0"/>
            <a:ext cx="9144000" cy="5028003"/>
          </a:xfrm>
          <a:prstGeom prst="rect">
            <a:avLst/>
          </a:prstGeom>
        </p:spPr>
      </p:pic>
    </p:spTree>
    <p:extLst>
      <p:ext uri="{BB962C8B-B14F-4D97-AF65-F5344CB8AC3E}">
        <p14:creationId xmlns:p14="http://schemas.microsoft.com/office/powerpoint/2010/main" val="2185892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76200" y="5257800"/>
            <a:ext cx="8991600" cy="1143000"/>
          </a:xfrm>
        </p:spPr>
        <p:txBody>
          <a:bodyPr>
            <a:noAutofit/>
          </a:bodyPr>
          <a:lstStyle/>
          <a:p>
            <a:pPr algn="ctr"/>
            <a:r>
              <a:rPr lang="en-US" sz="3200" dirty="0"/>
              <a:t>All VFR flying occurs in the slice of atmosphere called the “troposphere.”</a:t>
            </a:r>
          </a:p>
        </p:txBody>
      </p:sp>
      <p:pic>
        <p:nvPicPr>
          <p:cNvPr id="8" name="Picture Placeholder 7">
            <a:extLst>
              <a:ext uri="{FF2B5EF4-FFF2-40B4-BE49-F238E27FC236}">
                <a16:creationId xmlns:a16="http://schemas.microsoft.com/office/drawing/2014/main" id="{26DCB37F-55F6-41B4-A7DD-5AAE63B743D7}"/>
              </a:ext>
            </a:extLst>
          </p:cNvPr>
          <p:cNvPicPr>
            <a:picLocks noGrp="1" noChangeAspect="1"/>
          </p:cNvPicPr>
          <p:nvPr>
            <p:ph type="pic" idx="1"/>
          </p:nvPr>
        </p:nvPicPr>
        <p:blipFill>
          <a:blip r:embed="rId2"/>
          <a:srcRect t="3807" b="3807"/>
          <a:stretch>
            <a:fillRect/>
          </a:stretch>
        </p:blipFill>
        <p:spPr>
          <a:xfrm>
            <a:off x="0" y="0"/>
            <a:ext cx="9144000" cy="5028003"/>
          </a:xfrm>
          <a:prstGeom prst="rect">
            <a:avLst/>
          </a:prstGeom>
        </p:spPr>
      </p:pic>
      <p:sp>
        <p:nvSpPr>
          <p:cNvPr id="2" name="TextBox 1">
            <a:extLst>
              <a:ext uri="{FF2B5EF4-FFF2-40B4-BE49-F238E27FC236}">
                <a16:creationId xmlns:a16="http://schemas.microsoft.com/office/drawing/2014/main" id="{91E4A62B-BCCD-AA3D-B40E-A9D77B2E0963}"/>
              </a:ext>
            </a:extLst>
          </p:cNvPr>
          <p:cNvSpPr txBox="1"/>
          <p:nvPr/>
        </p:nvSpPr>
        <p:spPr>
          <a:xfrm>
            <a:off x="228600" y="2971800"/>
            <a:ext cx="3657600" cy="369332"/>
          </a:xfrm>
          <a:prstGeom prst="rect">
            <a:avLst/>
          </a:prstGeom>
          <a:solidFill>
            <a:schemeClr val="bg2">
              <a:lumMod val="20000"/>
              <a:lumOff val="80000"/>
            </a:schemeClr>
          </a:solidFill>
        </p:spPr>
        <p:txBody>
          <a:bodyPr wrap="square" rtlCol="0">
            <a:spAutoFit/>
          </a:bodyPr>
          <a:lstStyle/>
          <a:p>
            <a:r>
              <a:rPr lang="en-US" dirty="0">
                <a:solidFill>
                  <a:srgbClr val="002060"/>
                </a:solidFill>
              </a:rPr>
              <a:t>75% of total atmospheric mass</a:t>
            </a:r>
          </a:p>
        </p:txBody>
      </p:sp>
      <p:sp>
        <p:nvSpPr>
          <p:cNvPr id="3" name="TextBox 2">
            <a:extLst>
              <a:ext uri="{FF2B5EF4-FFF2-40B4-BE49-F238E27FC236}">
                <a16:creationId xmlns:a16="http://schemas.microsoft.com/office/drawing/2014/main" id="{161D6517-A425-D6D3-19D0-BE2F83A02083}"/>
              </a:ext>
            </a:extLst>
          </p:cNvPr>
          <p:cNvSpPr txBox="1"/>
          <p:nvPr/>
        </p:nvSpPr>
        <p:spPr>
          <a:xfrm>
            <a:off x="3886200" y="2054185"/>
            <a:ext cx="4495800" cy="369332"/>
          </a:xfrm>
          <a:prstGeom prst="rect">
            <a:avLst/>
          </a:prstGeom>
          <a:solidFill>
            <a:schemeClr val="bg2">
              <a:lumMod val="20000"/>
              <a:lumOff val="80000"/>
            </a:schemeClr>
          </a:solidFill>
        </p:spPr>
        <p:txBody>
          <a:bodyPr wrap="square" rtlCol="0">
            <a:spAutoFit/>
          </a:bodyPr>
          <a:lstStyle/>
          <a:p>
            <a:r>
              <a:rPr lang="en-US" dirty="0">
                <a:solidFill>
                  <a:srgbClr val="002060"/>
                </a:solidFill>
              </a:rPr>
              <a:t>99% of total water vapor and aerosols</a:t>
            </a:r>
          </a:p>
        </p:txBody>
      </p:sp>
      <p:sp>
        <p:nvSpPr>
          <p:cNvPr id="4" name="TextBox 3">
            <a:extLst>
              <a:ext uri="{FF2B5EF4-FFF2-40B4-BE49-F238E27FC236}">
                <a16:creationId xmlns:a16="http://schemas.microsoft.com/office/drawing/2014/main" id="{B207DC11-7F8B-2DBB-AF0C-855974BBF648}"/>
              </a:ext>
            </a:extLst>
          </p:cNvPr>
          <p:cNvSpPr txBox="1"/>
          <p:nvPr/>
        </p:nvSpPr>
        <p:spPr>
          <a:xfrm>
            <a:off x="4572000" y="3445744"/>
            <a:ext cx="2514600" cy="369332"/>
          </a:xfrm>
          <a:prstGeom prst="rect">
            <a:avLst/>
          </a:prstGeom>
          <a:solidFill>
            <a:schemeClr val="bg2">
              <a:lumMod val="20000"/>
              <a:lumOff val="80000"/>
            </a:schemeClr>
          </a:solidFill>
        </p:spPr>
        <p:txBody>
          <a:bodyPr wrap="square" rtlCol="0">
            <a:spAutoFit/>
          </a:bodyPr>
          <a:lstStyle/>
          <a:p>
            <a:r>
              <a:rPr lang="en-US" dirty="0">
                <a:solidFill>
                  <a:srgbClr val="002060"/>
                </a:solidFill>
              </a:rPr>
              <a:t>Virtually all weather</a:t>
            </a:r>
          </a:p>
        </p:txBody>
      </p:sp>
    </p:spTree>
    <p:extLst>
      <p:ext uri="{BB962C8B-B14F-4D97-AF65-F5344CB8AC3E}">
        <p14:creationId xmlns:p14="http://schemas.microsoft.com/office/powerpoint/2010/main" val="3752495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C3E18E-E5C6-447F-A7AE-26AC5599D563}"/>
              </a:ext>
            </a:extLst>
          </p:cNvPr>
          <p:cNvSpPr>
            <a:spLocks noGrp="1"/>
          </p:cNvSpPr>
          <p:nvPr>
            <p:ph type="title"/>
          </p:nvPr>
        </p:nvSpPr>
        <p:spPr>
          <a:xfrm>
            <a:off x="73714" y="240792"/>
            <a:ext cx="3202886" cy="457200"/>
          </a:xfrm>
        </p:spPr>
        <p:txBody>
          <a:bodyPr/>
          <a:lstStyle/>
          <a:p>
            <a:r>
              <a:rPr lang="en-US" dirty="0"/>
              <a:t>Atmospheric Gases</a:t>
            </a:r>
          </a:p>
        </p:txBody>
      </p:sp>
      <p:pic>
        <p:nvPicPr>
          <p:cNvPr id="11" name="Content Placeholder 10">
            <a:extLst>
              <a:ext uri="{FF2B5EF4-FFF2-40B4-BE49-F238E27FC236}">
                <a16:creationId xmlns:a16="http://schemas.microsoft.com/office/drawing/2014/main" id="{EEADBE67-8889-49F1-8B94-F67F424CE0A8}"/>
              </a:ext>
            </a:extLst>
          </p:cNvPr>
          <p:cNvPicPr>
            <a:picLocks noGrp="1" noChangeAspect="1"/>
          </p:cNvPicPr>
          <p:nvPr>
            <p:ph idx="1"/>
          </p:nvPr>
        </p:nvPicPr>
        <p:blipFill>
          <a:blip r:embed="rId2"/>
          <a:stretch>
            <a:fillRect/>
          </a:stretch>
        </p:blipFill>
        <p:spPr>
          <a:xfrm>
            <a:off x="3127076" y="0"/>
            <a:ext cx="6016924" cy="6858000"/>
          </a:xfrm>
          <a:prstGeom prst="rect">
            <a:avLst/>
          </a:prstGeom>
        </p:spPr>
      </p:pic>
      <p:sp>
        <p:nvSpPr>
          <p:cNvPr id="8" name="Text Placeholder 7">
            <a:extLst>
              <a:ext uri="{FF2B5EF4-FFF2-40B4-BE49-F238E27FC236}">
                <a16:creationId xmlns:a16="http://schemas.microsoft.com/office/drawing/2014/main" id="{C8276FC6-D60E-4D86-9C7B-AF0188CCDF8B}"/>
              </a:ext>
            </a:extLst>
          </p:cNvPr>
          <p:cNvSpPr>
            <a:spLocks noGrp="1"/>
          </p:cNvSpPr>
          <p:nvPr>
            <p:ph type="body" sz="half" idx="2"/>
          </p:nvPr>
        </p:nvSpPr>
        <p:spPr>
          <a:xfrm>
            <a:off x="30480" y="938784"/>
            <a:ext cx="3017520" cy="5678424"/>
          </a:xfrm>
        </p:spPr>
        <p:txBody>
          <a:bodyPr>
            <a:normAutofit/>
          </a:bodyPr>
          <a:lstStyle/>
          <a:p>
            <a:pPr marL="285750" indent="-285750">
              <a:buFont typeface="Wingdings" panose="05000000000000000000" pitchFamily="2" charset="2"/>
              <a:buChar char="v"/>
            </a:pPr>
            <a:r>
              <a:rPr lang="en-US" sz="2400" dirty="0"/>
              <a:t>Nitrogen : 78%</a:t>
            </a:r>
          </a:p>
          <a:p>
            <a:pPr marL="285750" indent="-285750">
              <a:buFont typeface="Wingdings" panose="05000000000000000000" pitchFamily="2" charset="2"/>
              <a:buChar char="v"/>
            </a:pPr>
            <a:r>
              <a:rPr lang="en-US" sz="2400" dirty="0"/>
              <a:t>Oxygen: 21%</a:t>
            </a:r>
          </a:p>
          <a:p>
            <a:pPr marL="285750" indent="-285750">
              <a:buFont typeface="Wingdings" panose="05000000000000000000" pitchFamily="2" charset="2"/>
              <a:buChar char="v"/>
            </a:pPr>
            <a:r>
              <a:rPr lang="en-US" sz="2400" dirty="0"/>
              <a:t>Trace gases: 1%</a:t>
            </a:r>
            <a:endParaRPr lang="en-US" b="1" dirty="0"/>
          </a:p>
          <a:p>
            <a:endParaRPr lang="en-US" sz="1800" dirty="0"/>
          </a:p>
          <a:p>
            <a:r>
              <a:rPr lang="en-US" sz="2800" dirty="0"/>
              <a:t>Refers to dry air</a:t>
            </a:r>
          </a:p>
          <a:p>
            <a:r>
              <a:rPr lang="en-US" sz="2800" dirty="0"/>
              <a:t>Constant both</a:t>
            </a:r>
          </a:p>
          <a:p>
            <a:r>
              <a:rPr lang="en-US" sz="2800" dirty="0"/>
              <a:t>	Horizontally</a:t>
            </a:r>
          </a:p>
          <a:p>
            <a:r>
              <a:rPr lang="en-US" sz="2800" dirty="0"/>
              <a:t>	Vertically</a:t>
            </a:r>
            <a:endParaRPr lang="en-US" sz="2800" b="1" dirty="0"/>
          </a:p>
          <a:p>
            <a:endParaRPr lang="en-US" b="1" dirty="0"/>
          </a:p>
          <a:p>
            <a:endParaRPr lang="en-US" b="1" dirty="0"/>
          </a:p>
        </p:txBody>
      </p:sp>
    </p:spTree>
    <p:extLst>
      <p:ext uri="{BB962C8B-B14F-4D97-AF65-F5344CB8AC3E}">
        <p14:creationId xmlns:p14="http://schemas.microsoft.com/office/powerpoint/2010/main" val="162507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71657E7-023E-41F3-B105-A41ED387901F}"/>
              </a:ext>
            </a:extLst>
          </p:cNvPr>
          <p:cNvPicPr>
            <a:picLocks noGrp="1" noChangeAspect="1"/>
          </p:cNvPicPr>
          <p:nvPr>
            <p:ph idx="1"/>
          </p:nvPr>
        </p:nvPicPr>
        <p:blipFill>
          <a:blip r:embed="rId2"/>
          <a:stretch>
            <a:fillRect/>
          </a:stretch>
        </p:blipFill>
        <p:spPr>
          <a:xfrm>
            <a:off x="76200" y="1524000"/>
            <a:ext cx="8991600" cy="4495800"/>
          </a:xfrm>
        </p:spPr>
      </p:pic>
      <p:sp>
        <p:nvSpPr>
          <p:cNvPr id="9" name="Text Placeholder 7">
            <a:extLst>
              <a:ext uri="{FF2B5EF4-FFF2-40B4-BE49-F238E27FC236}">
                <a16:creationId xmlns:a16="http://schemas.microsoft.com/office/drawing/2014/main" id="{737B0220-8A26-4B11-A927-1A2EFBE8BCD7}"/>
              </a:ext>
            </a:extLst>
          </p:cNvPr>
          <p:cNvSpPr>
            <a:spLocks noGrp="1"/>
          </p:cNvSpPr>
          <p:nvPr>
            <p:ph type="body" sz="half" idx="2"/>
          </p:nvPr>
        </p:nvSpPr>
        <p:spPr>
          <a:xfrm>
            <a:off x="6297168" y="3048"/>
            <a:ext cx="2889504" cy="4800600"/>
          </a:xfrm>
          <a:solidFill>
            <a:schemeClr val="accent4">
              <a:lumMod val="40000"/>
              <a:lumOff val="60000"/>
            </a:schemeClr>
          </a:solidFill>
        </p:spPr>
        <p:txBody>
          <a:bodyPr>
            <a:normAutofit/>
          </a:bodyPr>
          <a:lstStyle/>
          <a:p>
            <a:pPr marL="285750" indent="-285750">
              <a:buFont typeface="Wingdings" panose="05000000000000000000" pitchFamily="2" charset="2"/>
              <a:buChar char="v"/>
            </a:pPr>
            <a:endParaRPr lang="en-US" b="1" dirty="0"/>
          </a:p>
          <a:p>
            <a:pPr>
              <a:spcBef>
                <a:spcPct val="0"/>
              </a:spcBef>
            </a:pPr>
            <a:r>
              <a:rPr lang="en-US" sz="2400" dirty="0">
                <a:solidFill>
                  <a:schemeClr val="accent5">
                    <a:lumMod val="75000"/>
                  </a:schemeClr>
                </a:solidFill>
              </a:rPr>
              <a:t>Water vapor</a:t>
            </a:r>
          </a:p>
          <a:p>
            <a:pPr marL="285750" indent="-285750">
              <a:buFont typeface="Wingdings" panose="05000000000000000000" pitchFamily="2" charset="2"/>
              <a:buChar char="v"/>
            </a:pPr>
            <a:r>
              <a:rPr lang="en-US" sz="1800" dirty="0">
                <a:solidFill>
                  <a:schemeClr val="accent5">
                    <a:lumMod val="75000"/>
                  </a:schemeClr>
                </a:solidFill>
              </a:rPr>
              <a:t>Is not uniformly distributed either across the surface or vertically</a:t>
            </a:r>
          </a:p>
          <a:p>
            <a:pPr marL="285750" indent="-285750">
              <a:buFont typeface="Wingdings" panose="05000000000000000000" pitchFamily="2" charset="2"/>
              <a:buChar char="v"/>
            </a:pPr>
            <a:r>
              <a:rPr lang="en-US" sz="1800" dirty="0">
                <a:solidFill>
                  <a:schemeClr val="accent5">
                    <a:lumMod val="75000"/>
                  </a:schemeClr>
                </a:solidFill>
              </a:rPr>
              <a:t>Varies from approximately 1% - 4% of the atmosphere</a:t>
            </a:r>
          </a:p>
          <a:p>
            <a:pPr marL="285750" indent="-285750">
              <a:buFont typeface="Wingdings" panose="05000000000000000000" pitchFamily="2" charset="2"/>
              <a:buChar char="v"/>
            </a:pPr>
            <a:r>
              <a:rPr lang="en-US" sz="1800" dirty="0">
                <a:solidFill>
                  <a:schemeClr val="accent5">
                    <a:lumMod val="75000"/>
                  </a:schemeClr>
                </a:solidFill>
              </a:rPr>
              <a:t>Creates atmospheric instability</a:t>
            </a:r>
          </a:p>
          <a:p>
            <a:endParaRPr lang="en-US" b="1" dirty="0"/>
          </a:p>
          <a:p>
            <a:endParaRPr lang="en-US" b="1" dirty="0"/>
          </a:p>
          <a:p>
            <a:endParaRPr lang="en-US" b="1" dirty="0"/>
          </a:p>
        </p:txBody>
      </p:sp>
    </p:spTree>
    <p:extLst>
      <p:ext uri="{BB962C8B-B14F-4D97-AF65-F5344CB8AC3E}">
        <p14:creationId xmlns:p14="http://schemas.microsoft.com/office/powerpoint/2010/main" val="48183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762000" y="5867400"/>
            <a:ext cx="7772400" cy="762000"/>
          </a:xfrm>
        </p:spPr>
        <p:txBody>
          <a:bodyPr>
            <a:noAutofit/>
          </a:bodyPr>
          <a:lstStyle/>
          <a:p>
            <a:pPr algn="ctr"/>
            <a:r>
              <a:rPr lang="en-US" dirty="0"/>
              <a:t>Radiation from the sun heats the earth’s surface. This heating is uneven and varies on a global scale with the angle of incidence of the sun’s rays.</a:t>
            </a:r>
          </a:p>
        </p:txBody>
      </p:sp>
      <p:pic>
        <p:nvPicPr>
          <p:cNvPr id="7" name="Picture 6">
            <a:extLst>
              <a:ext uri="{FF2B5EF4-FFF2-40B4-BE49-F238E27FC236}">
                <a16:creationId xmlns:a16="http://schemas.microsoft.com/office/drawing/2014/main" id="{4A779906-AE2A-4F46-890E-BC8C95FD9331}"/>
              </a:ext>
            </a:extLst>
          </p:cNvPr>
          <p:cNvPicPr>
            <a:picLocks noChangeAspect="1"/>
          </p:cNvPicPr>
          <p:nvPr/>
        </p:nvPicPr>
        <p:blipFill>
          <a:blip r:embed="rId2"/>
          <a:stretch>
            <a:fillRect/>
          </a:stretch>
        </p:blipFill>
        <p:spPr>
          <a:xfrm>
            <a:off x="847818" y="0"/>
            <a:ext cx="7448365" cy="5088352"/>
          </a:xfrm>
          <a:prstGeom prst="rect">
            <a:avLst/>
          </a:prstGeom>
        </p:spPr>
      </p:pic>
    </p:spTree>
    <p:extLst>
      <p:ext uri="{BB962C8B-B14F-4D97-AF65-F5344CB8AC3E}">
        <p14:creationId xmlns:p14="http://schemas.microsoft.com/office/powerpoint/2010/main" val="750991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39771" y="5410200"/>
            <a:ext cx="7864460" cy="1219200"/>
          </a:xfrm>
        </p:spPr>
        <p:txBody>
          <a:bodyPr>
            <a:normAutofit/>
          </a:bodyPr>
          <a:lstStyle/>
          <a:p>
            <a:pPr algn="ctr"/>
            <a:r>
              <a:rPr lang="en-US" dirty="0"/>
              <a:t>Local heating is also uneven and is caused by different reflective properties of soil, vegetation, manmade surfaces, and water.</a:t>
            </a:r>
          </a:p>
        </p:txBody>
      </p:sp>
      <p:pic>
        <p:nvPicPr>
          <p:cNvPr id="2" name="Picture 1">
            <a:extLst>
              <a:ext uri="{FF2B5EF4-FFF2-40B4-BE49-F238E27FC236}">
                <a16:creationId xmlns:a16="http://schemas.microsoft.com/office/drawing/2014/main" id="{6C903626-39BC-42DC-8E4A-F59A7557CF8A}"/>
              </a:ext>
            </a:extLst>
          </p:cNvPr>
          <p:cNvPicPr>
            <a:picLocks noChangeAspect="1"/>
          </p:cNvPicPr>
          <p:nvPr/>
        </p:nvPicPr>
        <p:blipFill>
          <a:blip r:embed="rId2"/>
          <a:stretch>
            <a:fillRect/>
          </a:stretch>
        </p:blipFill>
        <p:spPr>
          <a:xfrm>
            <a:off x="639771" y="0"/>
            <a:ext cx="7864459" cy="5257800"/>
          </a:xfrm>
          <a:prstGeom prst="rect">
            <a:avLst/>
          </a:prstGeom>
        </p:spPr>
      </p:pic>
    </p:spTree>
    <p:extLst>
      <p:ext uri="{BB962C8B-B14F-4D97-AF65-F5344CB8AC3E}">
        <p14:creationId xmlns:p14="http://schemas.microsoft.com/office/powerpoint/2010/main" val="627551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09600" y="990600"/>
            <a:ext cx="7924800" cy="4876800"/>
          </a:xfrm>
        </p:spPr>
        <p:txBody>
          <a:bodyPr anchor="t" anchorCtr="0">
            <a:normAutofit/>
          </a:bodyPr>
          <a:lstStyle/>
          <a:p>
            <a:pPr algn="ctr"/>
            <a:r>
              <a:rPr lang="en-US" sz="4000" b="1" dirty="0"/>
              <a:t>Every physical process of weather is</a:t>
            </a:r>
            <a:br>
              <a:rPr lang="en-US" sz="4000" b="1" dirty="0"/>
            </a:br>
            <a:r>
              <a:rPr lang="en-US" sz="4000" b="1" dirty="0"/>
              <a:t> </a:t>
            </a:r>
            <a:r>
              <a:rPr lang="en-US" sz="4000" b="1" u="sng" dirty="0">
                <a:solidFill>
                  <a:schemeClr val="accent1">
                    <a:lumMod val="40000"/>
                    <a:lumOff val="60000"/>
                  </a:schemeClr>
                </a:solidFill>
              </a:rPr>
              <a:t>accompanied by</a:t>
            </a:r>
            <a:br>
              <a:rPr lang="en-US" sz="4000" b="1" dirty="0"/>
            </a:br>
            <a:r>
              <a:rPr lang="en-US" sz="4000" b="1" dirty="0"/>
              <a:t>or </a:t>
            </a:r>
            <a:br>
              <a:rPr lang="en-US" sz="4000" b="1" dirty="0"/>
            </a:br>
            <a:r>
              <a:rPr lang="en-US" sz="4000" b="1" u="sng" dirty="0">
                <a:solidFill>
                  <a:schemeClr val="accent1">
                    <a:lumMod val="40000"/>
                    <a:lumOff val="60000"/>
                  </a:schemeClr>
                </a:solidFill>
              </a:rPr>
              <a:t>is a result of</a:t>
            </a:r>
            <a:br>
              <a:rPr lang="en-US" sz="4000" b="1" dirty="0"/>
            </a:br>
            <a:r>
              <a:rPr lang="en-US" sz="4000" b="1" dirty="0"/>
              <a:t>unequal heating </a:t>
            </a:r>
            <a:br>
              <a:rPr lang="en-US" sz="4000" b="1" dirty="0"/>
            </a:br>
            <a:r>
              <a:rPr lang="en-US" sz="4000" b="1" dirty="0"/>
              <a:t>of the Earth’s surface</a:t>
            </a:r>
            <a:br>
              <a:rPr lang="en-US" sz="2000" dirty="0"/>
            </a:br>
            <a:endParaRPr lang="en-US" sz="2000" dirty="0"/>
          </a:p>
        </p:txBody>
      </p:sp>
    </p:spTree>
    <p:extLst>
      <p:ext uri="{BB962C8B-B14F-4D97-AF65-F5344CB8AC3E}">
        <p14:creationId xmlns:p14="http://schemas.microsoft.com/office/powerpoint/2010/main" val="633936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1219200" y="2286000"/>
            <a:ext cx="4256252" cy="842682"/>
          </a:xfrm>
        </p:spPr>
        <p:txBody>
          <a:bodyPr/>
          <a:lstStyle/>
          <a:p>
            <a:r>
              <a:rPr lang="en-US" dirty="0"/>
              <a:t>Warm Air</a:t>
            </a:r>
            <a:br>
              <a:rPr lang="en-US" dirty="0"/>
            </a:br>
            <a:br>
              <a:rPr lang="en-US" dirty="0"/>
            </a:br>
            <a:r>
              <a:rPr lang="en-US" dirty="0"/>
              <a:t>Cool Air </a:t>
            </a:r>
          </a:p>
        </p:txBody>
      </p:sp>
      <p:sp>
        <p:nvSpPr>
          <p:cNvPr id="3" name="Rectangle 2">
            <a:extLst>
              <a:ext uri="{FF2B5EF4-FFF2-40B4-BE49-F238E27FC236}">
                <a16:creationId xmlns:a16="http://schemas.microsoft.com/office/drawing/2014/main" id="{19F751E2-F40B-4A44-A0B4-07AB42B53619}"/>
              </a:ext>
            </a:extLst>
          </p:cNvPr>
          <p:cNvSpPr>
            <a:spLocks noChangeAspect="1"/>
          </p:cNvSpPr>
          <p:nvPr/>
        </p:nvSpPr>
        <p:spPr>
          <a:xfrm>
            <a:off x="2362199" y="1183911"/>
            <a:ext cx="4901937" cy="1647954"/>
          </a:xfrm>
          <a:prstGeom prst="rect">
            <a:avLst/>
          </a:prstGeom>
          <a:noFill/>
        </p:spPr>
        <p:txBody>
          <a:bodyPr wrap="square" lIns="91440" tIns="45720" rIns="91440" bIns="45720">
            <a:spAutoFit/>
            <a:scene3d>
              <a:camera prst="isometricRightUp"/>
              <a:lightRig rig="threePt" dir="t"/>
            </a:scene3d>
            <a:sp3d>
              <a:bevelB w="38100" h="38100" prst="relaxedInset"/>
            </a:sp3d>
          </a:bodyPr>
          <a:lstStyle/>
          <a:p>
            <a:pPr algn="ctr"/>
            <a:r>
              <a:rPr lang="en-US" sz="7200" b="1" cap="none" spc="0" dirty="0">
                <a:ln w="9525">
                  <a:solidFill>
                    <a:schemeClr val="bg1"/>
                  </a:solidFill>
                  <a:prstDash val="solid"/>
                </a:ln>
                <a:solidFill>
                  <a:schemeClr val="accent1">
                    <a:lumMod val="60000"/>
                    <a:lumOff val="40000"/>
                  </a:schemeClr>
                </a:solidFill>
                <a:effectLst>
                  <a:outerShdw blurRad="12700" dist="38100" dir="2700000" algn="tl" rotWithShape="0">
                    <a:schemeClr val="accent5">
                      <a:lumMod val="60000"/>
                      <a:lumOff val="40000"/>
                    </a:schemeClr>
                  </a:outerShdw>
                </a:effectLst>
              </a:rPr>
              <a:t>Rises</a:t>
            </a:r>
          </a:p>
        </p:txBody>
      </p:sp>
      <p:sp>
        <p:nvSpPr>
          <p:cNvPr id="5" name="Rectangle 4">
            <a:extLst>
              <a:ext uri="{FF2B5EF4-FFF2-40B4-BE49-F238E27FC236}">
                <a16:creationId xmlns:a16="http://schemas.microsoft.com/office/drawing/2014/main" id="{35CCBE6D-7C66-4FB2-9D9A-D78231FAE142}"/>
              </a:ext>
            </a:extLst>
          </p:cNvPr>
          <p:cNvSpPr>
            <a:spLocks noChangeAspect="1"/>
          </p:cNvSpPr>
          <p:nvPr/>
        </p:nvSpPr>
        <p:spPr>
          <a:xfrm>
            <a:off x="2527168" y="3684906"/>
            <a:ext cx="4572000" cy="1537036"/>
          </a:xfrm>
          <a:prstGeom prst="rect">
            <a:avLst/>
          </a:prstGeom>
          <a:noFill/>
          <a:scene3d>
            <a:camera prst="isometricBottomDown"/>
            <a:lightRig rig="threePt" dir="t"/>
          </a:scene3d>
        </p:spPr>
        <p:txBody>
          <a:bodyPr wrap="square" lIns="91440" tIns="45720" rIns="91440" bIns="45720">
            <a:spAutoFit/>
            <a:scene3d>
              <a:camera prst="isometricRightUp"/>
              <a:lightRig rig="threePt" dir="t"/>
            </a:scene3d>
            <a:sp3d>
              <a:bevelB w="38100" h="38100" prst="relaxedInset"/>
            </a:sp3d>
          </a:bodyPr>
          <a:lstStyle/>
          <a:p>
            <a:pPr algn="ctr"/>
            <a:r>
              <a:rPr lang="en-US" sz="7200" b="1" cap="none" spc="0" dirty="0">
                <a:ln w="9525">
                  <a:solidFill>
                    <a:schemeClr val="bg1"/>
                  </a:solidFill>
                  <a:prstDash val="solid"/>
                </a:ln>
                <a:solidFill>
                  <a:schemeClr val="bg2">
                    <a:lumMod val="40000"/>
                    <a:lumOff val="60000"/>
                  </a:schemeClr>
                </a:solidFill>
                <a:effectLst>
                  <a:outerShdw blurRad="12700" dist="38100" dir="2700000" algn="tl" rotWithShape="0">
                    <a:schemeClr val="accent5">
                      <a:lumMod val="60000"/>
                      <a:lumOff val="40000"/>
                    </a:schemeClr>
                  </a:outerShdw>
                </a:effectLst>
              </a:rPr>
              <a:t>Falls</a:t>
            </a:r>
          </a:p>
        </p:txBody>
      </p:sp>
    </p:spTree>
    <p:extLst>
      <p:ext uri="{BB962C8B-B14F-4D97-AF65-F5344CB8AC3E}">
        <p14:creationId xmlns:p14="http://schemas.microsoft.com/office/powerpoint/2010/main" val="2050294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F8D2D6E-881D-3B03-825B-2F19A9E6DE3D}"/>
              </a:ext>
            </a:extLst>
          </p:cNvPr>
          <p:cNvPicPr>
            <a:picLocks noGrp="1" noChangeAspect="1"/>
          </p:cNvPicPr>
          <p:nvPr>
            <p:ph idx="1"/>
          </p:nvPr>
        </p:nvPicPr>
        <p:blipFill>
          <a:blip r:embed="rId2"/>
          <a:stretch>
            <a:fillRect/>
          </a:stretch>
        </p:blipFill>
        <p:spPr>
          <a:xfrm>
            <a:off x="-17145" y="1121113"/>
            <a:ext cx="9178290" cy="4615774"/>
          </a:xfrm>
        </p:spPr>
      </p:pic>
    </p:spTree>
    <p:extLst>
      <p:ext uri="{BB962C8B-B14F-4D97-AF65-F5344CB8AC3E}">
        <p14:creationId xmlns:p14="http://schemas.microsoft.com/office/powerpoint/2010/main" val="1385955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705600" y="1728677"/>
            <a:ext cx="2295606" cy="3400647"/>
          </a:xfrm>
        </p:spPr>
        <p:txBody>
          <a:bodyPr>
            <a:normAutofit/>
          </a:bodyPr>
          <a:lstStyle/>
          <a:p>
            <a:r>
              <a:rPr lang="en-US" dirty="0"/>
              <a:t>Global scale:  </a:t>
            </a:r>
            <a:br>
              <a:rPr lang="en-US" dirty="0"/>
            </a:br>
            <a:br>
              <a:rPr lang="en-US" dirty="0"/>
            </a:br>
            <a:r>
              <a:rPr lang="en-US" dirty="0"/>
              <a:t>air warmed at lower latitudes rises</a:t>
            </a:r>
            <a:br>
              <a:rPr lang="en-US" dirty="0"/>
            </a:br>
            <a:br>
              <a:rPr lang="en-US" dirty="0"/>
            </a:br>
            <a:r>
              <a:rPr lang="en-US" dirty="0"/>
              <a:t>cold air from the poles falls to replace it…</a:t>
            </a:r>
          </a:p>
        </p:txBody>
      </p:sp>
      <p:pic>
        <p:nvPicPr>
          <p:cNvPr id="3" name="Picture 2">
            <a:extLst>
              <a:ext uri="{FF2B5EF4-FFF2-40B4-BE49-F238E27FC236}">
                <a16:creationId xmlns:a16="http://schemas.microsoft.com/office/drawing/2014/main" id="{82C25035-890A-4B9C-AE96-FB4FEF53F8C5}"/>
              </a:ext>
            </a:extLst>
          </p:cNvPr>
          <p:cNvPicPr>
            <a:picLocks noChangeAspect="1"/>
          </p:cNvPicPr>
          <p:nvPr/>
        </p:nvPicPr>
        <p:blipFill>
          <a:blip r:embed="rId2"/>
          <a:stretch>
            <a:fillRect/>
          </a:stretch>
        </p:blipFill>
        <p:spPr>
          <a:xfrm>
            <a:off x="0" y="609600"/>
            <a:ext cx="6638270" cy="5638800"/>
          </a:xfrm>
          <a:prstGeom prst="rect">
            <a:avLst/>
          </a:prstGeom>
        </p:spPr>
      </p:pic>
    </p:spTree>
    <p:extLst>
      <p:ext uri="{BB962C8B-B14F-4D97-AF65-F5344CB8AC3E}">
        <p14:creationId xmlns:p14="http://schemas.microsoft.com/office/powerpoint/2010/main" val="2481457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800100" y="5471904"/>
            <a:ext cx="7543800" cy="1066800"/>
          </a:xfrm>
        </p:spPr>
        <p:txBody>
          <a:bodyPr>
            <a:normAutofit/>
          </a:bodyPr>
          <a:lstStyle/>
          <a:p>
            <a:pPr algn="ctr"/>
            <a:r>
              <a:rPr lang="en-US" dirty="0"/>
              <a:t>Local Scale: surfaces of varying reflectivity produce areas of faster-rising air.</a:t>
            </a:r>
          </a:p>
        </p:txBody>
      </p:sp>
      <p:pic>
        <p:nvPicPr>
          <p:cNvPr id="2" name="Picture 1">
            <a:extLst>
              <a:ext uri="{FF2B5EF4-FFF2-40B4-BE49-F238E27FC236}">
                <a16:creationId xmlns:a16="http://schemas.microsoft.com/office/drawing/2014/main" id="{39260305-DFA5-4226-9F77-F1C3E88F36CD}"/>
              </a:ext>
            </a:extLst>
          </p:cNvPr>
          <p:cNvPicPr>
            <a:picLocks noChangeAspect="1"/>
          </p:cNvPicPr>
          <p:nvPr/>
        </p:nvPicPr>
        <p:blipFill>
          <a:blip r:embed="rId2"/>
          <a:stretch>
            <a:fillRect/>
          </a:stretch>
        </p:blipFill>
        <p:spPr>
          <a:xfrm>
            <a:off x="0" y="0"/>
            <a:ext cx="9144000" cy="5456664"/>
          </a:xfrm>
          <a:prstGeom prst="rect">
            <a:avLst/>
          </a:prstGeom>
        </p:spPr>
      </p:pic>
    </p:spTree>
    <p:extLst>
      <p:ext uri="{BB962C8B-B14F-4D97-AF65-F5344CB8AC3E}">
        <p14:creationId xmlns:p14="http://schemas.microsoft.com/office/powerpoint/2010/main" val="4070851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318555" y="1066800"/>
            <a:ext cx="8506890" cy="4724400"/>
          </a:xfrm>
        </p:spPr>
        <p:txBody>
          <a:bodyPr>
            <a:normAutofit lnSpcReduction="10000"/>
          </a:bodyPr>
          <a:lstStyle/>
          <a:p>
            <a:pPr marL="457207" lvl="1" indent="0" algn="ctr">
              <a:buNone/>
            </a:pPr>
            <a:r>
              <a:rPr lang="en-US" sz="4400" dirty="0"/>
              <a:t>Atmospheric Pressure </a:t>
            </a:r>
          </a:p>
          <a:p>
            <a:pPr marL="457207" lvl="1" indent="0" algn="ctr">
              <a:buNone/>
            </a:pPr>
            <a:r>
              <a:rPr lang="en-US" sz="4400" u="sng" dirty="0"/>
              <a:t>and</a:t>
            </a:r>
            <a:r>
              <a:rPr lang="en-US" sz="4400" dirty="0"/>
              <a:t> </a:t>
            </a:r>
          </a:p>
          <a:p>
            <a:pPr marL="457207" lvl="1" indent="0" algn="ctr">
              <a:buNone/>
            </a:pPr>
            <a:r>
              <a:rPr lang="en-US" sz="4400" dirty="0"/>
              <a:t>Temperature </a:t>
            </a:r>
          </a:p>
          <a:p>
            <a:pPr marL="457207" lvl="1" indent="0" algn="ctr">
              <a:buNone/>
            </a:pPr>
            <a:r>
              <a:rPr lang="en-US" sz="4400" dirty="0">
                <a:solidFill>
                  <a:schemeClr val="accent1">
                    <a:lumMod val="40000"/>
                    <a:lumOff val="60000"/>
                  </a:schemeClr>
                </a:solidFill>
              </a:rPr>
              <a:t>Decrease </a:t>
            </a:r>
          </a:p>
          <a:p>
            <a:pPr marL="457207" lvl="1" indent="0" algn="ctr">
              <a:buNone/>
            </a:pPr>
            <a:r>
              <a:rPr lang="en-US" sz="4400" dirty="0"/>
              <a:t>with </a:t>
            </a:r>
          </a:p>
          <a:p>
            <a:pPr marL="457207" lvl="1" indent="0" algn="ctr">
              <a:buNone/>
            </a:pPr>
            <a:r>
              <a:rPr lang="en-US" sz="4400" dirty="0"/>
              <a:t>Altitude</a:t>
            </a:r>
          </a:p>
          <a:p>
            <a:pPr lvl="1"/>
            <a:endParaRPr lang="en-US" sz="2200" dirty="0"/>
          </a:p>
        </p:txBody>
      </p:sp>
    </p:spTree>
    <p:extLst>
      <p:ext uri="{BB962C8B-B14F-4D97-AF65-F5344CB8AC3E}">
        <p14:creationId xmlns:p14="http://schemas.microsoft.com/office/powerpoint/2010/main" val="4201272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85800" y="4800600"/>
            <a:ext cx="7543800" cy="1569660"/>
          </a:xfrm>
        </p:spPr>
        <p:txBody>
          <a:bodyPr anchor="ctr" anchorCtr="0">
            <a:spAutoFit/>
          </a:bodyPr>
          <a:lstStyle/>
          <a:p>
            <a:pPr algn="ctr"/>
            <a:r>
              <a:rPr lang="en-US" dirty="0"/>
              <a:t>Imagine a column of air one foot square, rising from sea level to the top of the atmosphere. The weight of the entire column of air presses on anything located at the bottom of the column.</a:t>
            </a:r>
            <a:endParaRPr lang="en-US" b="1" dirty="0"/>
          </a:p>
        </p:txBody>
      </p:sp>
      <p:pic>
        <p:nvPicPr>
          <p:cNvPr id="2" name="Picture 1">
            <a:extLst>
              <a:ext uri="{FF2B5EF4-FFF2-40B4-BE49-F238E27FC236}">
                <a16:creationId xmlns:a16="http://schemas.microsoft.com/office/drawing/2014/main" id="{24A5F756-39BF-42BE-9A3E-C1C17358D6B2}"/>
              </a:ext>
            </a:extLst>
          </p:cNvPr>
          <p:cNvPicPr>
            <a:picLocks noChangeAspect="1"/>
          </p:cNvPicPr>
          <p:nvPr/>
        </p:nvPicPr>
        <p:blipFill>
          <a:blip r:embed="rId2"/>
          <a:stretch>
            <a:fillRect/>
          </a:stretch>
        </p:blipFill>
        <p:spPr>
          <a:xfrm>
            <a:off x="0" y="0"/>
            <a:ext cx="7600478" cy="3962400"/>
          </a:xfrm>
          <a:prstGeom prst="rect">
            <a:avLst/>
          </a:prstGeom>
        </p:spPr>
      </p:pic>
      <p:sp>
        <p:nvSpPr>
          <p:cNvPr id="3" name="Rectangle 2">
            <a:extLst>
              <a:ext uri="{FF2B5EF4-FFF2-40B4-BE49-F238E27FC236}">
                <a16:creationId xmlns:a16="http://schemas.microsoft.com/office/drawing/2014/main" id="{BA881C64-4959-4308-86F1-3355B78A5CFF}"/>
              </a:ext>
            </a:extLst>
          </p:cNvPr>
          <p:cNvSpPr/>
          <p:nvPr/>
        </p:nvSpPr>
        <p:spPr>
          <a:xfrm>
            <a:off x="4474806" y="3200400"/>
            <a:ext cx="1676400" cy="4572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6192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81000" y="4343400"/>
            <a:ext cx="7543800" cy="1938992"/>
          </a:xfrm>
        </p:spPr>
        <p:txBody>
          <a:bodyPr anchor="ctr" anchorCtr="0">
            <a:spAutoFit/>
          </a:bodyPr>
          <a:lstStyle/>
          <a:p>
            <a:pPr algn="ctr"/>
            <a:r>
              <a:rPr lang="en-US" dirty="0"/>
              <a:t>Compare this with a column of air reaching from 7,500 feet to the top of the atmosphere. There is less mass pressing on objects located at this surface. The air at the bottom of this column is </a:t>
            </a:r>
            <a:br>
              <a:rPr lang="en-US" dirty="0"/>
            </a:br>
            <a:r>
              <a:rPr lang="en-US" b="1" dirty="0"/>
              <a:t>less dense</a:t>
            </a:r>
            <a:r>
              <a:rPr lang="en-US" dirty="0"/>
              <a:t>.</a:t>
            </a:r>
            <a:endParaRPr lang="en-US" b="1" dirty="0"/>
          </a:p>
        </p:txBody>
      </p:sp>
      <p:pic>
        <p:nvPicPr>
          <p:cNvPr id="3" name="Picture 2">
            <a:extLst>
              <a:ext uri="{FF2B5EF4-FFF2-40B4-BE49-F238E27FC236}">
                <a16:creationId xmlns:a16="http://schemas.microsoft.com/office/drawing/2014/main" id="{B0B43BC4-2932-40FC-A5E5-E60D36BC6A46}"/>
              </a:ext>
            </a:extLst>
          </p:cNvPr>
          <p:cNvPicPr>
            <a:picLocks noChangeAspect="1"/>
          </p:cNvPicPr>
          <p:nvPr/>
        </p:nvPicPr>
        <p:blipFill>
          <a:blip r:embed="rId2"/>
          <a:stretch>
            <a:fillRect/>
          </a:stretch>
        </p:blipFill>
        <p:spPr>
          <a:xfrm>
            <a:off x="152400" y="0"/>
            <a:ext cx="7509566" cy="3810000"/>
          </a:xfrm>
          <a:prstGeom prst="rect">
            <a:avLst/>
          </a:prstGeom>
        </p:spPr>
      </p:pic>
      <p:sp>
        <p:nvSpPr>
          <p:cNvPr id="6" name="TextBox 5">
            <a:extLst>
              <a:ext uri="{FF2B5EF4-FFF2-40B4-BE49-F238E27FC236}">
                <a16:creationId xmlns:a16="http://schemas.microsoft.com/office/drawing/2014/main" id="{839FE72A-D26A-41BB-BD12-978B1ED32377}"/>
              </a:ext>
            </a:extLst>
          </p:cNvPr>
          <p:cNvSpPr txBox="1"/>
          <p:nvPr/>
        </p:nvSpPr>
        <p:spPr>
          <a:xfrm>
            <a:off x="1752600" y="3200400"/>
            <a:ext cx="1066800" cy="369332"/>
          </a:xfrm>
          <a:prstGeom prst="rect">
            <a:avLst/>
          </a:prstGeom>
          <a:noFill/>
        </p:spPr>
        <p:txBody>
          <a:bodyPr wrap="square" rtlCol="0">
            <a:spAutoFit/>
          </a:bodyPr>
          <a:lstStyle/>
          <a:p>
            <a:r>
              <a:rPr lang="en-US" dirty="0"/>
              <a:t>surface</a:t>
            </a:r>
          </a:p>
        </p:txBody>
      </p:sp>
      <p:sp>
        <p:nvSpPr>
          <p:cNvPr id="7" name="TextBox 6">
            <a:extLst>
              <a:ext uri="{FF2B5EF4-FFF2-40B4-BE49-F238E27FC236}">
                <a16:creationId xmlns:a16="http://schemas.microsoft.com/office/drawing/2014/main" id="{86C830AE-388E-4DE3-8D19-A52CEF7DC7F4}"/>
              </a:ext>
            </a:extLst>
          </p:cNvPr>
          <p:cNvSpPr txBox="1"/>
          <p:nvPr/>
        </p:nvSpPr>
        <p:spPr>
          <a:xfrm>
            <a:off x="4724400" y="2362200"/>
            <a:ext cx="1066800" cy="369332"/>
          </a:xfrm>
          <a:prstGeom prst="rect">
            <a:avLst/>
          </a:prstGeom>
          <a:noFill/>
        </p:spPr>
        <p:txBody>
          <a:bodyPr wrap="square" rtlCol="0">
            <a:spAutoFit/>
          </a:bodyPr>
          <a:lstStyle/>
          <a:p>
            <a:r>
              <a:rPr lang="en-US" dirty="0"/>
              <a:t>surface</a:t>
            </a:r>
          </a:p>
        </p:txBody>
      </p:sp>
    </p:spTree>
    <p:extLst>
      <p:ext uri="{BB962C8B-B14F-4D97-AF65-F5344CB8AC3E}">
        <p14:creationId xmlns:p14="http://schemas.microsoft.com/office/powerpoint/2010/main" val="734332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452120" y="5299501"/>
            <a:ext cx="7543800" cy="830997"/>
          </a:xfrm>
        </p:spPr>
        <p:txBody>
          <a:bodyPr anchor="ctr" anchorCtr="0">
            <a:spAutoFit/>
          </a:bodyPr>
          <a:lstStyle/>
          <a:p>
            <a:pPr algn="ctr"/>
            <a:r>
              <a:rPr lang="en-US" dirty="0"/>
              <a:t>Standard pressure decreases about 1 inch of mercury for every 1000 foot gain in altitude.</a:t>
            </a:r>
          </a:p>
        </p:txBody>
      </p:sp>
      <p:pic>
        <p:nvPicPr>
          <p:cNvPr id="2" name="Picture 1">
            <a:extLst>
              <a:ext uri="{FF2B5EF4-FFF2-40B4-BE49-F238E27FC236}">
                <a16:creationId xmlns:a16="http://schemas.microsoft.com/office/drawing/2014/main" id="{751C66C9-0685-4C2D-AE6D-F89092A3CB4E}"/>
              </a:ext>
            </a:extLst>
          </p:cNvPr>
          <p:cNvPicPr>
            <a:picLocks noChangeAspect="1"/>
          </p:cNvPicPr>
          <p:nvPr/>
        </p:nvPicPr>
        <p:blipFill>
          <a:blip r:embed="rId2"/>
          <a:stretch>
            <a:fillRect/>
          </a:stretch>
        </p:blipFill>
        <p:spPr>
          <a:xfrm>
            <a:off x="0" y="0"/>
            <a:ext cx="9144000" cy="5107456"/>
          </a:xfrm>
          <a:prstGeom prst="rect">
            <a:avLst/>
          </a:prstGeom>
        </p:spPr>
      </p:pic>
      <p:sp>
        <p:nvSpPr>
          <p:cNvPr id="3" name="Rectangle 2">
            <a:extLst>
              <a:ext uri="{FF2B5EF4-FFF2-40B4-BE49-F238E27FC236}">
                <a16:creationId xmlns:a16="http://schemas.microsoft.com/office/drawing/2014/main" id="{8FF20376-4DA6-412D-8B6E-13CFAAC07A8E}"/>
              </a:ext>
            </a:extLst>
          </p:cNvPr>
          <p:cNvSpPr/>
          <p:nvPr/>
        </p:nvSpPr>
        <p:spPr>
          <a:xfrm>
            <a:off x="2286000" y="838200"/>
            <a:ext cx="1371600" cy="3276600"/>
          </a:xfrm>
          <a:prstGeom prst="rect">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2867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800100" y="5301735"/>
            <a:ext cx="7543800" cy="1569660"/>
          </a:xfrm>
        </p:spPr>
        <p:txBody>
          <a:bodyPr anchor="ctr" anchorCtr="0">
            <a:spAutoFit/>
          </a:bodyPr>
          <a:lstStyle/>
          <a:p>
            <a:pPr algn="ctr"/>
            <a:r>
              <a:rPr lang="en-US" dirty="0"/>
              <a:t>In the troposphere, temperature also decreases as altitude increases. The average lapse rate of temperature with altitude is 3.5° F or 2 ° C per 1000 feet. (It is greater for dry air, less for moist air.)</a:t>
            </a:r>
          </a:p>
        </p:txBody>
      </p:sp>
      <p:pic>
        <p:nvPicPr>
          <p:cNvPr id="3" name="Picture 2">
            <a:extLst>
              <a:ext uri="{FF2B5EF4-FFF2-40B4-BE49-F238E27FC236}">
                <a16:creationId xmlns:a16="http://schemas.microsoft.com/office/drawing/2014/main" id="{B3251B6D-6D08-4A00-9895-0CA179BE9D59}"/>
              </a:ext>
            </a:extLst>
          </p:cNvPr>
          <p:cNvPicPr>
            <a:picLocks noChangeAspect="1"/>
          </p:cNvPicPr>
          <p:nvPr/>
        </p:nvPicPr>
        <p:blipFill>
          <a:blip r:embed="rId2"/>
          <a:stretch>
            <a:fillRect/>
          </a:stretch>
        </p:blipFill>
        <p:spPr>
          <a:xfrm>
            <a:off x="0" y="0"/>
            <a:ext cx="9144000" cy="5225143"/>
          </a:xfrm>
          <a:prstGeom prst="rect">
            <a:avLst/>
          </a:prstGeom>
        </p:spPr>
      </p:pic>
    </p:spTree>
    <p:extLst>
      <p:ext uri="{BB962C8B-B14F-4D97-AF65-F5344CB8AC3E}">
        <p14:creationId xmlns:p14="http://schemas.microsoft.com/office/powerpoint/2010/main" val="1571684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228600" y="457200"/>
            <a:ext cx="8686800" cy="6019800"/>
          </a:xfrm>
        </p:spPr>
        <p:txBody>
          <a:bodyPr>
            <a:normAutofit/>
          </a:bodyPr>
          <a:lstStyle/>
          <a:p>
            <a:pPr marL="457207" lvl="1" indent="0" algn="ctr">
              <a:buNone/>
            </a:pPr>
            <a:r>
              <a:rPr lang="en-US" sz="6000" dirty="0">
                <a:solidFill>
                  <a:schemeClr val="accent1">
                    <a:lumMod val="40000"/>
                    <a:lumOff val="60000"/>
                  </a:schemeClr>
                </a:solidFill>
              </a:rPr>
              <a:t>Warm</a:t>
            </a:r>
            <a:r>
              <a:rPr lang="en-US" sz="6000" dirty="0"/>
              <a:t> air </a:t>
            </a:r>
          </a:p>
          <a:p>
            <a:pPr marL="457207" lvl="1" indent="0" algn="ctr">
              <a:buNone/>
            </a:pPr>
            <a:r>
              <a:rPr lang="en-US" sz="6000" dirty="0"/>
              <a:t>can hold more </a:t>
            </a:r>
          </a:p>
          <a:p>
            <a:pPr marL="457207" lvl="1" indent="0" algn="ctr">
              <a:buNone/>
            </a:pPr>
            <a:r>
              <a:rPr lang="en-US" sz="6000" dirty="0"/>
              <a:t>water vapor </a:t>
            </a:r>
          </a:p>
          <a:p>
            <a:pPr marL="457207" lvl="1" indent="0" algn="ctr">
              <a:buNone/>
            </a:pPr>
            <a:r>
              <a:rPr lang="en-US" sz="6000" dirty="0"/>
              <a:t>than </a:t>
            </a:r>
          </a:p>
          <a:p>
            <a:pPr marL="457207" lvl="1" indent="0" algn="ctr">
              <a:buNone/>
            </a:pPr>
            <a:r>
              <a:rPr lang="en-US" sz="6000" dirty="0">
                <a:solidFill>
                  <a:schemeClr val="bg2">
                    <a:lumMod val="40000"/>
                    <a:lumOff val="60000"/>
                  </a:schemeClr>
                </a:solidFill>
              </a:rPr>
              <a:t>cold</a:t>
            </a:r>
            <a:r>
              <a:rPr lang="en-US" sz="6000" dirty="0"/>
              <a:t> air</a:t>
            </a:r>
          </a:p>
          <a:p>
            <a:pPr lvl="1"/>
            <a:endParaRPr lang="en-US" sz="2200" dirty="0"/>
          </a:p>
        </p:txBody>
      </p:sp>
    </p:spTree>
    <p:extLst>
      <p:ext uri="{BB962C8B-B14F-4D97-AF65-F5344CB8AC3E}">
        <p14:creationId xmlns:p14="http://schemas.microsoft.com/office/powerpoint/2010/main" val="3129087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457200" y="5715000"/>
            <a:ext cx="8229600" cy="1066800"/>
          </a:xfrm>
        </p:spPr>
        <p:txBody>
          <a:bodyPr>
            <a:normAutofit/>
          </a:bodyPr>
          <a:lstStyle/>
          <a:p>
            <a:r>
              <a:rPr lang="en-US" dirty="0"/>
              <a:t>Water enters and leaves the atmosphere through a variety of processes.</a:t>
            </a:r>
            <a:endParaRPr lang="en-US" b="1" dirty="0"/>
          </a:p>
        </p:txBody>
      </p:sp>
      <p:pic>
        <p:nvPicPr>
          <p:cNvPr id="2" name="Picture 1">
            <a:extLst>
              <a:ext uri="{FF2B5EF4-FFF2-40B4-BE49-F238E27FC236}">
                <a16:creationId xmlns:a16="http://schemas.microsoft.com/office/drawing/2014/main" id="{02752014-452B-4B4D-8BA5-B59468D45646}"/>
              </a:ext>
            </a:extLst>
          </p:cNvPr>
          <p:cNvPicPr>
            <a:picLocks noChangeAspect="1"/>
          </p:cNvPicPr>
          <p:nvPr/>
        </p:nvPicPr>
        <p:blipFill>
          <a:blip r:embed="rId2"/>
          <a:stretch>
            <a:fillRect/>
          </a:stretch>
        </p:blipFill>
        <p:spPr>
          <a:xfrm>
            <a:off x="0" y="0"/>
            <a:ext cx="9144000" cy="5935420"/>
          </a:xfrm>
          <a:prstGeom prst="rect">
            <a:avLst/>
          </a:prstGeom>
        </p:spPr>
      </p:pic>
    </p:spTree>
    <p:extLst>
      <p:ext uri="{BB962C8B-B14F-4D97-AF65-F5344CB8AC3E}">
        <p14:creationId xmlns:p14="http://schemas.microsoft.com/office/powerpoint/2010/main" val="2317753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533400" y="457200"/>
            <a:ext cx="7924800" cy="6172200"/>
          </a:xfrm>
        </p:spPr>
        <p:txBody>
          <a:bodyPr anchor="t" anchorCtr="0">
            <a:normAutofit fontScale="90000"/>
          </a:bodyPr>
          <a:lstStyle/>
          <a:p>
            <a:pPr algn="ctr"/>
            <a:r>
              <a:rPr lang="en-US" sz="2000" dirty="0">
                <a:latin typeface="+mn-lt"/>
              </a:rPr>
              <a:t>A</a:t>
            </a:r>
            <a:r>
              <a:rPr lang="en-US" dirty="0">
                <a:latin typeface="+mn-lt"/>
              </a:rPr>
              <a:t>tmosphere contains moisture in the form of water vapor.</a:t>
            </a:r>
            <a:br>
              <a:rPr lang="en-US" dirty="0">
                <a:latin typeface="+mn-lt"/>
              </a:rPr>
            </a:br>
            <a:br>
              <a:rPr lang="en-US" dirty="0">
                <a:latin typeface="+mn-lt"/>
              </a:rPr>
            </a:br>
            <a:r>
              <a:rPr lang="en-US" dirty="0">
                <a:latin typeface="+mn-lt"/>
              </a:rPr>
              <a:t>Amount of moisture present in the atmosphere is dependent upon the temperature of the air. </a:t>
            </a:r>
            <a:br>
              <a:rPr lang="en-US" dirty="0">
                <a:latin typeface="+mn-lt"/>
              </a:rPr>
            </a:br>
            <a:br>
              <a:rPr lang="en-US" dirty="0">
                <a:latin typeface="+mn-lt"/>
              </a:rPr>
            </a:br>
            <a:r>
              <a:rPr lang="en-US" dirty="0">
                <a:latin typeface="+mn-lt"/>
              </a:rPr>
              <a:t>Every 20 °F increase in temperature doubles the amount of moisture the air can hold. </a:t>
            </a:r>
            <a:br>
              <a:rPr lang="en-US" dirty="0">
                <a:latin typeface="+mn-lt"/>
              </a:rPr>
            </a:br>
            <a:br>
              <a:rPr lang="en-US" dirty="0">
                <a:latin typeface="+mn-lt"/>
              </a:rPr>
            </a:br>
            <a:r>
              <a:rPr lang="en-US" dirty="0">
                <a:latin typeface="+mn-lt"/>
              </a:rPr>
              <a:t>Conversely, a decrease of 20 °F cuts the capacity in half</a:t>
            </a:r>
            <a:r>
              <a:rPr lang="en-US" sz="2000" dirty="0">
                <a:latin typeface="+mn-lt"/>
              </a:rPr>
              <a:t>.”</a:t>
            </a:r>
            <a:br>
              <a:rPr lang="en-US" sz="2000" dirty="0"/>
            </a:br>
            <a:br>
              <a:rPr lang="en-US" sz="2000" dirty="0"/>
            </a:br>
            <a:r>
              <a:rPr lang="en-US" sz="3200" b="1" dirty="0"/>
              <a:t>Temperature largely determines the maximum amount of water vapor air can hold</a:t>
            </a:r>
            <a:br>
              <a:rPr lang="en-US" sz="2000" dirty="0"/>
            </a:br>
            <a:br>
              <a:rPr lang="en-US" sz="2000" dirty="0"/>
            </a:br>
            <a:endParaRPr lang="en-US" sz="2000" dirty="0"/>
          </a:p>
        </p:txBody>
      </p:sp>
    </p:spTree>
    <p:extLst>
      <p:ext uri="{BB962C8B-B14F-4D97-AF65-F5344CB8AC3E}">
        <p14:creationId xmlns:p14="http://schemas.microsoft.com/office/powerpoint/2010/main" val="3834729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57200" y="1066800"/>
            <a:ext cx="8229600" cy="4724400"/>
          </a:xfrm>
        </p:spPr>
        <p:txBody>
          <a:bodyPr>
            <a:normAutofit/>
          </a:bodyPr>
          <a:lstStyle/>
          <a:p>
            <a:pPr marL="457207" lvl="1" indent="0" algn="ctr">
              <a:buNone/>
            </a:pPr>
            <a:r>
              <a:rPr lang="en-US" sz="4000" dirty="0"/>
              <a:t>Areas of </a:t>
            </a:r>
          </a:p>
          <a:p>
            <a:pPr marL="457207" lvl="1" indent="0" algn="ctr">
              <a:buNone/>
            </a:pPr>
            <a:r>
              <a:rPr lang="en-US" sz="4000" dirty="0"/>
              <a:t>high pressure </a:t>
            </a:r>
          </a:p>
          <a:p>
            <a:pPr marL="457207" lvl="1" indent="0" algn="ctr">
              <a:buNone/>
            </a:pPr>
            <a:r>
              <a:rPr lang="en-US" sz="4000" dirty="0"/>
              <a:t>will move to occupy </a:t>
            </a:r>
          </a:p>
          <a:p>
            <a:pPr marL="457207" lvl="1" indent="0" algn="ctr">
              <a:buNone/>
            </a:pPr>
            <a:r>
              <a:rPr lang="en-US" sz="4000" dirty="0"/>
              <a:t>areas of </a:t>
            </a:r>
          </a:p>
          <a:p>
            <a:pPr marL="457207" lvl="1" indent="0" algn="ctr">
              <a:buNone/>
            </a:pPr>
            <a:r>
              <a:rPr lang="en-US" sz="4000" dirty="0"/>
              <a:t>low pressure</a:t>
            </a:r>
          </a:p>
          <a:p>
            <a:pPr lvl="1"/>
            <a:endParaRPr lang="en-US" sz="2200" dirty="0"/>
          </a:p>
        </p:txBody>
      </p:sp>
    </p:spTree>
    <p:extLst>
      <p:ext uri="{BB962C8B-B14F-4D97-AF65-F5344CB8AC3E}">
        <p14:creationId xmlns:p14="http://schemas.microsoft.com/office/powerpoint/2010/main" val="1329623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04800" y="152400"/>
            <a:ext cx="6248400" cy="1066800"/>
          </a:xfrm>
        </p:spPr>
        <p:txBody>
          <a:bodyPr>
            <a:normAutofit/>
          </a:bodyPr>
          <a:lstStyle/>
          <a:p>
            <a:r>
              <a:rPr lang="en-US" sz="4800" b="1" dirty="0"/>
              <a:t>Wind</a:t>
            </a:r>
          </a:p>
        </p:txBody>
      </p:sp>
      <p:sp>
        <p:nvSpPr>
          <p:cNvPr id="3" name="Rectangle 2">
            <a:extLst>
              <a:ext uri="{FF2B5EF4-FFF2-40B4-BE49-F238E27FC236}">
                <a16:creationId xmlns:a16="http://schemas.microsoft.com/office/drawing/2014/main" id="{69E0CAD6-B489-45BF-969F-1387E04FCBDD}"/>
              </a:ext>
            </a:extLst>
          </p:cNvPr>
          <p:cNvSpPr/>
          <p:nvPr/>
        </p:nvSpPr>
        <p:spPr>
          <a:xfrm>
            <a:off x="838200" y="1828800"/>
            <a:ext cx="7086600" cy="4001095"/>
          </a:xfrm>
          <a:prstGeom prst="rect">
            <a:avLst/>
          </a:prstGeom>
        </p:spPr>
        <p:txBody>
          <a:bodyPr wrap="square">
            <a:spAutoFit/>
          </a:bodyPr>
          <a:lstStyle/>
          <a:p>
            <a:pPr marL="342906" lvl="0" indent="-342906" defTabSz="457207">
              <a:spcBef>
                <a:spcPts val="1800"/>
              </a:spcBef>
              <a:buClr>
                <a:srgbClr val="335B74">
                  <a:lumMod val="40000"/>
                  <a:lumOff val="60000"/>
                </a:srgbClr>
              </a:buClr>
              <a:buSzPct val="80000"/>
              <a:buFont typeface="Wingdings 3" charset="2"/>
              <a:buChar char=""/>
            </a:pPr>
            <a:r>
              <a:rPr lang="en-US" sz="3200" dirty="0">
                <a:solidFill>
                  <a:prstClr val="white"/>
                </a:solidFill>
                <a:ea typeface="+mj-ea"/>
                <a:cs typeface="+mj-cs"/>
              </a:rPr>
              <a:t>Wind is the air in motion relative to the surface of the Earth </a:t>
            </a:r>
          </a:p>
          <a:p>
            <a:pPr marL="342906" lvl="0" indent="-342906" defTabSz="457207">
              <a:spcBef>
                <a:spcPts val="1800"/>
              </a:spcBef>
              <a:buClr>
                <a:srgbClr val="335B74">
                  <a:lumMod val="40000"/>
                  <a:lumOff val="60000"/>
                </a:srgbClr>
              </a:buClr>
              <a:buSzPct val="80000"/>
              <a:buFont typeface="Wingdings 3" charset="2"/>
              <a:buChar char=""/>
            </a:pPr>
            <a:r>
              <a:rPr lang="en-US" sz="3200" dirty="0">
                <a:solidFill>
                  <a:prstClr val="white"/>
                </a:solidFill>
                <a:ea typeface="+mj-ea"/>
                <a:cs typeface="+mj-cs"/>
              </a:rPr>
              <a:t>Winds cause the formation, dissipation, and redistribution of weather.</a:t>
            </a:r>
          </a:p>
          <a:p>
            <a:pPr marL="342906" lvl="0" indent="-342906" defTabSz="457207">
              <a:spcBef>
                <a:spcPts val="1800"/>
              </a:spcBef>
              <a:buClr>
                <a:srgbClr val="335B74">
                  <a:lumMod val="40000"/>
                  <a:lumOff val="60000"/>
                </a:srgbClr>
              </a:buClr>
              <a:buSzPct val="80000"/>
              <a:buFont typeface="Wingdings 3" charset="2"/>
              <a:buChar char=""/>
            </a:pPr>
            <a:r>
              <a:rPr lang="en-US" sz="3200" dirty="0">
                <a:solidFill>
                  <a:prstClr val="white"/>
                </a:solidFill>
                <a:ea typeface="+mj-ea"/>
                <a:cs typeface="+mj-cs"/>
              </a:rPr>
              <a:t>Winds affect aircraft during all phases of flight</a:t>
            </a:r>
          </a:p>
        </p:txBody>
      </p:sp>
    </p:spTree>
    <p:extLst>
      <p:ext uri="{BB962C8B-B14F-4D97-AF65-F5344CB8AC3E}">
        <p14:creationId xmlns:p14="http://schemas.microsoft.com/office/powerpoint/2010/main" val="3696147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762000" y="685800"/>
            <a:ext cx="8229600" cy="1066800"/>
          </a:xfrm>
        </p:spPr>
        <p:txBody>
          <a:bodyPr>
            <a:noAutofit/>
          </a:bodyPr>
          <a:lstStyle/>
          <a:p>
            <a:r>
              <a:rPr lang="en-US" sz="4000" dirty="0"/>
              <a:t>Three primary forces affect the flow of wind on a large scale</a:t>
            </a:r>
            <a:r>
              <a:rPr lang="en-US" sz="4000" b="1" dirty="0"/>
              <a:t>:</a:t>
            </a:r>
          </a:p>
        </p:txBody>
      </p:sp>
      <p:sp>
        <p:nvSpPr>
          <p:cNvPr id="3" name="Rectangle 2">
            <a:extLst>
              <a:ext uri="{FF2B5EF4-FFF2-40B4-BE49-F238E27FC236}">
                <a16:creationId xmlns:a16="http://schemas.microsoft.com/office/drawing/2014/main" id="{69E0CAD6-B489-45BF-969F-1387E04FCBDD}"/>
              </a:ext>
            </a:extLst>
          </p:cNvPr>
          <p:cNvSpPr/>
          <p:nvPr/>
        </p:nvSpPr>
        <p:spPr>
          <a:xfrm>
            <a:off x="947420" y="2362200"/>
            <a:ext cx="6553200" cy="2369880"/>
          </a:xfrm>
          <a:prstGeom prst="rect">
            <a:avLst/>
          </a:prstGeom>
        </p:spPr>
        <p:txBody>
          <a:bodyPr wrap="square">
            <a:spAutoFit/>
          </a:bodyPr>
          <a:lstStyle/>
          <a:p>
            <a:pPr marL="342906" lvl="0" indent="-342906" defTabSz="457207">
              <a:spcBef>
                <a:spcPts val="2400"/>
              </a:spcBef>
              <a:buClr>
                <a:srgbClr val="335B74">
                  <a:lumMod val="40000"/>
                  <a:lumOff val="60000"/>
                </a:srgbClr>
              </a:buClr>
              <a:buSzPct val="80000"/>
              <a:buFont typeface="Wingdings 3" charset="2"/>
              <a:buChar char=""/>
            </a:pPr>
            <a:r>
              <a:rPr lang="en-US" sz="3600" dirty="0">
                <a:solidFill>
                  <a:prstClr val="white"/>
                </a:solidFill>
                <a:ea typeface="+mj-ea"/>
                <a:cs typeface="+mj-cs"/>
              </a:rPr>
              <a:t>Pressure gradient force</a:t>
            </a:r>
          </a:p>
          <a:p>
            <a:pPr marL="342906" lvl="0" indent="-342906" defTabSz="457207">
              <a:spcBef>
                <a:spcPts val="2400"/>
              </a:spcBef>
              <a:buClr>
                <a:srgbClr val="335B74">
                  <a:lumMod val="40000"/>
                  <a:lumOff val="60000"/>
                </a:srgbClr>
              </a:buClr>
              <a:buSzPct val="80000"/>
              <a:buFont typeface="Wingdings 3" charset="2"/>
              <a:buChar char=""/>
            </a:pPr>
            <a:r>
              <a:rPr lang="en-US" sz="3600" dirty="0">
                <a:solidFill>
                  <a:prstClr val="white"/>
                </a:solidFill>
                <a:ea typeface="+mj-ea"/>
                <a:cs typeface="+mj-cs"/>
              </a:rPr>
              <a:t>Coriolis force</a:t>
            </a:r>
          </a:p>
          <a:p>
            <a:pPr marL="342906" lvl="0" indent="-342906" defTabSz="457207">
              <a:spcBef>
                <a:spcPts val="2400"/>
              </a:spcBef>
              <a:buClr>
                <a:srgbClr val="335B74">
                  <a:lumMod val="40000"/>
                  <a:lumOff val="60000"/>
                </a:srgbClr>
              </a:buClr>
              <a:buSzPct val="80000"/>
              <a:buFont typeface="Wingdings 3" charset="2"/>
              <a:buChar char=""/>
            </a:pPr>
            <a:r>
              <a:rPr lang="en-US" sz="3600" dirty="0">
                <a:solidFill>
                  <a:prstClr val="white"/>
                </a:solidFill>
                <a:ea typeface="+mj-ea"/>
                <a:cs typeface="+mj-cs"/>
              </a:rPr>
              <a:t>Friction</a:t>
            </a:r>
          </a:p>
        </p:txBody>
      </p:sp>
    </p:spTree>
    <p:extLst>
      <p:ext uri="{BB962C8B-B14F-4D97-AF65-F5344CB8AC3E}">
        <p14:creationId xmlns:p14="http://schemas.microsoft.com/office/powerpoint/2010/main" val="604294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457200" y="5026044"/>
            <a:ext cx="8229600" cy="1600200"/>
          </a:xfrm>
        </p:spPr>
        <p:txBody>
          <a:bodyPr>
            <a:normAutofit/>
          </a:bodyPr>
          <a:lstStyle/>
          <a:p>
            <a:r>
              <a:rPr lang="en-US" dirty="0"/>
              <a:t>Wind is driven by pressure differences which create a force called the Pressure Gradient Force. This force causes the wind to blow in an attempt to equalize pressure differences.</a:t>
            </a:r>
            <a:endParaRPr lang="en-US" b="1" dirty="0"/>
          </a:p>
        </p:txBody>
      </p:sp>
      <p:pic>
        <p:nvPicPr>
          <p:cNvPr id="3" name="Picture 2">
            <a:extLst>
              <a:ext uri="{FF2B5EF4-FFF2-40B4-BE49-F238E27FC236}">
                <a16:creationId xmlns:a16="http://schemas.microsoft.com/office/drawing/2014/main" id="{5B329552-A549-4BBB-924F-2C77C995419F}"/>
              </a:ext>
            </a:extLst>
          </p:cNvPr>
          <p:cNvPicPr>
            <a:picLocks noChangeAspect="1"/>
          </p:cNvPicPr>
          <p:nvPr/>
        </p:nvPicPr>
        <p:blipFill>
          <a:blip r:embed="rId2"/>
          <a:stretch>
            <a:fillRect/>
          </a:stretch>
        </p:blipFill>
        <p:spPr>
          <a:xfrm>
            <a:off x="0" y="0"/>
            <a:ext cx="9144000" cy="4999463"/>
          </a:xfrm>
          <a:prstGeom prst="rect">
            <a:avLst/>
          </a:prstGeom>
        </p:spPr>
      </p:pic>
    </p:spTree>
    <p:extLst>
      <p:ext uri="{BB962C8B-B14F-4D97-AF65-F5344CB8AC3E}">
        <p14:creationId xmlns:p14="http://schemas.microsoft.com/office/powerpoint/2010/main" val="224098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520594" y="5410200"/>
            <a:ext cx="7404206" cy="1123950"/>
          </a:xfrm>
        </p:spPr>
        <p:txBody>
          <a:bodyPr>
            <a:normAutofit/>
          </a:bodyPr>
          <a:lstStyle/>
          <a:p>
            <a:r>
              <a:rPr lang="en-US" dirty="0"/>
              <a:t>Areas of equal pressure are depicted with lines called “isobars” on this surface analysis chart.</a:t>
            </a:r>
            <a:endParaRPr lang="en-US" b="1" dirty="0"/>
          </a:p>
        </p:txBody>
      </p:sp>
      <p:pic>
        <p:nvPicPr>
          <p:cNvPr id="2" name="Picture 1">
            <a:extLst>
              <a:ext uri="{FF2B5EF4-FFF2-40B4-BE49-F238E27FC236}">
                <a16:creationId xmlns:a16="http://schemas.microsoft.com/office/drawing/2014/main" id="{881975C6-C3C9-4EB7-96F5-EAC76C24F87C}"/>
              </a:ext>
            </a:extLst>
          </p:cNvPr>
          <p:cNvPicPr>
            <a:picLocks noChangeAspect="1"/>
          </p:cNvPicPr>
          <p:nvPr/>
        </p:nvPicPr>
        <p:blipFill>
          <a:blip r:embed="rId3"/>
          <a:stretch>
            <a:fillRect/>
          </a:stretch>
        </p:blipFill>
        <p:spPr>
          <a:xfrm>
            <a:off x="800100" y="-1"/>
            <a:ext cx="7543800" cy="5375087"/>
          </a:xfrm>
          <a:prstGeom prst="rect">
            <a:avLst/>
          </a:prstGeom>
        </p:spPr>
      </p:pic>
    </p:spTree>
    <p:extLst>
      <p:ext uri="{BB962C8B-B14F-4D97-AF65-F5344CB8AC3E}">
        <p14:creationId xmlns:p14="http://schemas.microsoft.com/office/powerpoint/2010/main" val="2981089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BA20016-27FC-4F0F-9E50-2FBBDD6DB5D3}"/>
              </a:ext>
            </a:extLst>
          </p:cNvPr>
          <p:cNvPicPr>
            <a:picLocks noGrp="1" noChangeAspect="1"/>
          </p:cNvPicPr>
          <p:nvPr>
            <p:ph idx="1"/>
          </p:nvPr>
        </p:nvPicPr>
        <p:blipFill>
          <a:blip r:embed="rId2"/>
          <a:stretch>
            <a:fillRect/>
          </a:stretch>
        </p:blipFill>
        <p:spPr>
          <a:xfrm>
            <a:off x="407883" y="0"/>
            <a:ext cx="8328235" cy="6858000"/>
          </a:xfrm>
          <a:prstGeom prst="rect">
            <a:avLst/>
          </a:prstGeom>
        </p:spPr>
      </p:pic>
      <p:sp>
        <p:nvSpPr>
          <p:cNvPr id="3" name="Title 2">
            <a:extLst>
              <a:ext uri="{FF2B5EF4-FFF2-40B4-BE49-F238E27FC236}">
                <a16:creationId xmlns:a16="http://schemas.microsoft.com/office/drawing/2014/main" id="{8ED0F8F5-C116-41DE-BA24-5B1CD92FA41B}"/>
              </a:ext>
            </a:extLst>
          </p:cNvPr>
          <p:cNvSpPr>
            <a:spLocks noGrp="1"/>
          </p:cNvSpPr>
          <p:nvPr>
            <p:ph type="title"/>
          </p:nvPr>
        </p:nvSpPr>
        <p:spPr>
          <a:xfrm>
            <a:off x="3810000" y="5791200"/>
            <a:ext cx="4596345" cy="914400"/>
          </a:xfrm>
        </p:spPr>
        <p:txBody>
          <a:bodyPr/>
          <a:lstStyle/>
          <a:p>
            <a:r>
              <a:rPr lang="en-US" sz="3600" dirty="0"/>
              <a:t>Overlaid on satellite</a:t>
            </a:r>
          </a:p>
        </p:txBody>
      </p:sp>
    </p:spTree>
    <p:extLst>
      <p:ext uri="{BB962C8B-B14F-4D97-AF65-F5344CB8AC3E}">
        <p14:creationId xmlns:p14="http://schemas.microsoft.com/office/powerpoint/2010/main" val="401504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762000" y="996963"/>
            <a:ext cx="6620967" cy="566738"/>
          </a:xfrm>
        </p:spPr>
        <p:txBody>
          <a:bodyPr>
            <a:noAutofit/>
          </a:bodyPr>
          <a:lstStyle/>
          <a:p>
            <a:r>
              <a:rPr lang="en-US" sz="4000" dirty="0"/>
              <a:t>Coriolis Force</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914400" y="1981200"/>
            <a:ext cx="6620967" cy="4184637"/>
          </a:xfrm>
        </p:spPr>
        <p:txBody>
          <a:bodyPr>
            <a:normAutofit/>
          </a:bodyPr>
          <a:lstStyle/>
          <a:p>
            <a:pPr algn="ctr"/>
            <a:r>
              <a:rPr lang="en-US" sz="2800" dirty="0"/>
              <a:t>A moving mass travels in a straight line until acted on by some outside force. </a:t>
            </a:r>
          </a:p>
          <a:p>
            <a:pPr algn="ctr"/>
            <a:endParaRPr lang="en-US" sz="2800" dirty="0"/>
          </a:p>
          <a:p>
            <a:pPr algn="ctr"/>
            <a:r>
              <a:rPr lang="en-US" sz="2800" dirty="0"/>
              <a:t>If one views the moving mass from a rotating platform, the path of the moving mass relative to his platform appears to be deflected or curved.</a:t>
            </a:r>
          </a:p>
        </p:txBody>
      </p:sp>
    </p:spTree>
    <p:extLst>
      <p:ext uri="{BB962C8B-B14F-4D97-AF65-F5344CB8AC3E}">
        <p14:creationId xmlns:p14="http://schemas.microsoft.com/office/powerpoint/2010/main" val="1409110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riolis_Effect_MIT">
            <a:hlinkClick r:id="" action="ppaction://media"/>
            <a:extLst>
              <a:ext uri="{FF2B5EF4-FFF2-40B4-BE49-F238E27FC236}">
                <a16:creationId xmlns:a16="http://schemas.microsoft.com/office/drawing/2014/main" id="{D14F9B36-198C-48BA-A224-2E736F7C145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Tree>
    <p:extLst>
      <p:ext uri="{BB962C8B-B14F-4D97-AF65-F5344CB8AC3E}">
        <p14:creationId xmlns:p14="http://schemas.microsoft.com/office/powerpoint/2010/main" val="378549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0" y="5562600"/>
            <a:ext cx="9144000" cy="1123950"/>
          </a:xfrm>
        </p:spPr>
        <p:txBody>
          <a:bodyPr>
            <a:normAutofit/>
          </a:bodyPr>
          <a:lstStyle/>
          <a:p>
            <a:r>
              <a:rPr lang="en-US" dirty="0"/>
              <a:t> The Coriolis force is greatest at the poles and least at the equator. It is proportional to the speed of the wind</a:t>
            </a:r>
            <a:endParaRPr lang="en-US" b="1" dirty="0"/>
          </a:p>
        </p:txBody>
      </p:sp>
      <p:pic>
        <p:nvPicPr>
          <p:cNvPr id="6" name="Picture 5">
            <a:extLst>
              <a:ext uri="{FF2B5EF4-FFF2-40B4-BE49-F238E27FC236}">
                <a16:creationId xmlns:a16="http://schemas.microsoft.com/office/drawing/2014/main" id="{747BAC1B-0443-4A57-8D76-2CDC3B061884}"/>
              </a:ext>
            </a:extLst>
          </p:cNvPr>
          <p:cNvPicPr>
            <a:picLocks noChangeAspect="1"/>
          </p:cNvPicPr>
          <p:nvPr/>
        </p:nvPicPr>
        <p:blipFill>
          <a:blip r:embed="rId3"/>
          <a:stretch>
            <a:fillRect/>
          </a:stretch>
        </p:blipFill>
        <p:spPr>
          <a:xfrm>
            <a:off x="1555697" y="35560"/>
            <a:ext cx="5334000" cy="5629275"/>
          </a:xfrm>
          <a:prstGeom prst="rect">
            <a:avLst/>
          </a:prstGeom>
        </p:spPr>
      </p:pic>
    </p:spTree>
    <p:extLst>
      <p:ext uri="{BB962C8B-B14F-4D97-AF65-F5344CB8AC3E}">
        <p14:creationId xmlns:p14="http://schemas.microsoft.com/office/powerpoint/2010/main" val="504091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0" y="5734050"/>
            <a:ext cx="9144000" cy="1123950"/>
          </a:xfrm>
        </p:spPr>
        <p:txBody>
          <a:bodyPr>
            <a:noAutofit/>
          </a:bodyPr>
          <a:lstStyle/>
          <a:p>
            <a:r>
              <a:rPr lang="en-US" sz="2000" dirty="0"/>
              <a:t>In the upper air, friction is not a factor. The wind starts moving initially from high to low pressure, but as soon as it starts moving, Coriolis force turns it to the right. </a:t>
            </a:r>
          </a:p>
        </p:txBody>
      </p:sp>
      <p:pic>
        <p:nvPicPr>
          <p:cNvPr id="2" name="Picture 1">
            <a:extLst>
              <a:ext uri="{FF2B5EF4-FFF2-40B4-BE49-F238E27FC236}">
                <a16:creationId xmlns:a16="http://schemas.microsoft.com/office/drawing/2014/main" id="{FD817E88-0C3A-48E1-A9A8-C63029CB988A}"/>
              </a:ext>
            </a:extLst>
          </p:cNvPr>
          <p:cNvPicPr>
            <a:picLocks noChangeAspect="1"/>
          </p:cNvPicPr>
          <p:nvPr/>
        </p:nvPicPr>
        <p:blipFill>
          <a:blip r:embed="rId3"/>
          <a:stretch>
            <a:fillRect/>
          </a:stretch>
        </p:blipFill>
        <p:spPr>
          <a:xfrm>
            <a:off x="1185621" y="0"/>
            <a:ext cx="6772759" cy="5763357"/>
          </a:xfrm>
          <a:prstGeom prst="rect">
            <a:avLst/>
          </a:prstGeom>
        </p:spPr>
      </p:pic>
    </p:spTree>
    <p:extLst>
      <p:ext uri="{BB962C8B-B14F-4D97-AF65-F5344CB8AC3E}">
        <p14:creationId xmlns:p14="http://schemas.microsoft.com/office/powerpoint/2010/main" val="17398715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82600" y="4952999"/>
            <a:ext cx="7404206" cy="1123950"/>
          </a:xfrm>
        </p:spPr>
        <p:txBody>
          <a:bodyPr>
            <a:noAutofit/>
          </a:bodyPr>
          <a:lstStyle/>
          <a:p>
            <a:r>
              <a:rPr lang="en-US" sz="2000" dirty="0"/>
              <a:t>When PGF and Coriolis force are in balance, the wind now moves parallel to the contours. Air flows clockwise around areas of high pressure and counter-clockwise around areas of low pressure.</a:t>
            </a:r>
          </a:p>
        </p:txBody>
      </p:sp>
      <p:pic>
        <p:nvPicPr>
          <p:cNvPr id="3" name="Picture 2">
            <a:extLst>
              <a:ext uri="{FF2B5EF4-FFF2-40B4-BE49-F238E27FC236}">
                <a16:creationId xmlns:a16="http://schemas.microsoft.com/office/drawing/2014/main" id="{90422975-8083-44EA-B691-AB3EE5576383}"/>
              </a:ext>
            </a:extLst>
          </p:cNvPr>
          <p:cNvPicPr>
            <a:picLocks noChangeAspect="1"/>
          </p:cNvPicPr>
          <p:nvPr/>
        </p:nvPicPr>
        <p:blipFill>
          <a:blip r:embed="rId3"/>
          <a:stretch>
            <a:fillRect/>
          </a:stretch>
        </p:blipFill>
        <p:spPr>
          <a:xfrm>
            <a:off x="76199" y="1219200"/>
            <a:ext cx="9083643" cy="3048000"/>
          </a:xfrm>
          <a:prstGeom prst="rect">
            <a:avLst/>
          </a:prstGeom>
        </p:spPr>
      </p:pic>
    </p:spTree>
    <p:extLst>
      <p:ext uri="{BB962C8B-B14F-4D97-AF65-F5344CB8AC3E}">
        <p14:creationId xmlns:p14="http://schemas.microsoft.com/office/powerpoint/2010/main" val="42546004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455A05C-2713-49B4-9B8E-BE9D692BCE2F}"/>
              </a:ext>
            </a:extLst>
          </p:cNvPr>
          <p:cNvSpPr>
            <a:spLocks noGrp="1"/>
          </p:cNvSpPr>
          <p:nvPr>
            <p:ph type="title"/>
          </p:nvPr>
        </p:nvSpPr>
        <p:spPr>
          <a:xfrm>
            <a:off x="484710" y="452718"/>
            <a:ext cx="8125890" cy="766482"/>
          </a:xfrm>
        </p:spPr>
        <p:txBody>
          <a:bodyPr/>
          <a:lstStyle/>
          <a:p>
            <a:r>
              <a:rPr lang="en-US" dirty="0"/>
              <a:t>Windy.com</a:t>
            </a:r>
          </a:p>
        </p:txBody>
      </p:sp>
      <p:pic>
        <p:nvPicPr>
          <p:cNvPr id="7" name="Windy_FL100">
            <a:hlinkClick r:id="" action="ppaction://media"/>
            <a:extLst>
              <a:ext uri="{FF2B5EF4-FFF2-40B4-BE49-F238E27FC236}">
                <a16:creationId xmlns:a16="http://schemas.microsoft.com/office/drawing/2014/main" id="{A941B3B8-3FEF-4505-BB69-FC8577A93A2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981200"/>
            <a:ext cx="9144000" cy="4298272"/>
          </a:xfrm>
        </p:spPr>
      </p:pic>
    </p:spTree>
    <p:extLst>
      <p:ext uri="{BB962C8B-B14F-4D97-AF65-F5344CB8AC3E}">
        <p14:creationId xmlns:p14="http://schemas.microsoft.com/office/powerpoint/2010/main" val="308285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762000" y="0"/>
            <a:ext cx="6620967" cy="990600"/>
          </a:xfrm>
        </p:spPr>
        <p:txBody>
          <a:bodyPr>
            <a:noAutofit/>
          </a:bodyPr>
          <a:lstStyle/>
          <a:p>
            <a:r>
              <a:rPr lang="en-US" sz="5400" b="1" dirty="0"/>
              <a:t>Friction</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457200" y="1336682"/>
            <a:ext cx="8229600" cy="5292718"/>
          </a:xfrm>
        </p:spPr>
        <p:txBody>
          <a:bodyPr>
            <a:normAutofit/>
          </a:bodyPr>
          <a:lstStyle/>
          <a:p>
            <a:r>
              <a:rPr lang="en-US" sz="3600" dirty="0"/>
              <a:t>Within in the friction layer (from the surface to 2,000-3,000 feet AGL) friction between the molecules of air and the terrain surface slows the wind.</a:t>
            </a:r>
          </a:p>
          <a:p>
            <a:endParaRPr lang="en-US" sz="1800" dirty="0"/>
          </a:p>
          <a:p>
            <a:r>
              <a:rPr lang="en-US" sz="3600" dirty="0"/>
              <a:t>The direction of the friction force is 180 degrees from the direction of the wind.</a:t>
            </a:r>
          </a:p>
        </p:txBody>
      </p:sp>
    </p:spTree>
    <p:extLst>
      <p:ext uri="{BB962C8B-B14F-4D97-AF65-F5344CB8AC3E}">
        <p14:creationId xmlns:p14="http://schemas.microsoft.com/office/powerpoint/2010/main" val="2476859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04800" y="5105400"/>
            <a:ext cx="8534400" cy="1428750"/>
          </a:xfrm>
        </p:spPr>
        <p:txBody>
          <a:bodyPr>
            <a:noAutofit/>
          </a:bodyPr>
          <a:lstStyle/>
          <a:p>
            <a:r>
              <a:rPr lang="en-US" sz="2000" dirty="0"/>
              <a:t>When friction is added to the PGF and Coriolis force, it slows the wind. Since Coriolis force is directly proportional to wind speed, it also slows, and the wind is no longer being pulled quite so strongly to the right.</a:t>
            </a:r>
          </a:p>
        </p:txBody>
      </p:sp>
      <p:pic>
        <p:nvPicPr>
          <p:cNvPr id="7" name="Picture 6">
            <a:extLst>
              <a:ext uri="{FF2B5EF4-FFF2-40B4-BE49-F238E27FC236}">
                <a16:creationId xmlns:a16="http://schemas.microsoft.com/office/drawing/2014/main" id="{D649824A-AC0C-428E-B214-8FC38318E62F}"/>
              </a:ext>
            </a:extLst>
          </p:cNvPr>
          <p:cNvPicPr>
            <a:picLocks noChangeAspect="1"/>
          </p:cNvPicPr>
          <p:nvPr/>
        </p:nvPicPr>
        <p:blipFill>
          <a:blip r:embed="rId3"/>
          <a:stretch>
            <a:fillRect/>
          </a:stretch>
        </p:blipFill>
        <p:spPr>
          <a:xfrm>
            <a:off x="0" y="0"/>
            <a:ext cx="9144000" cy="4766235"/>
          </a:xfrm>
          <a:prstGeom prst="rect">
            <a:avLst/>
          </a:prstGeom>
        </p:spPr>
      </p:pic>
    </p:spTree>
    <p:extLst>
      <p:ext uri="{BB962C8B-B14F-4D97-AF65-F5344CB8AC3E}">
        <p14:creationId xmlns:p14="http://schemas.microsoft.com/office/powerpoint/2010/main" val="40534065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82600" y="4952999"/>
            <a:ext cx="7404206" cy="1123950"/>
          </a:xfrm>
        </p:spPr>
        <p:txBody>
          <a:bodyPr>
            <a:noAutofit/>
          </a:bodyPr>
          <a:lstStyle/>
          <a:p>
            <a:r>
              <a:rPr lang="en-US" sz="2000" dirty="0"/>
              <a:t>The result is that at the surface, wind spirals clockwise and outward from high pressure, and counter-clockwise and inward to low pressure. In very rugged terrain the winds may have little relation to pressure gradient because the friction force outweighs the other two forces. </a:t>
            </a:r>
          </a:p>
        </p:txBody>
      </p:sp>
      <p:pic>
        <p:nvPicPr>
          <p:cNvPr id="2" name="Picture 1">
            <a:extLst>
              <a:ext uri="{FF2B5EF4-FFF2-40B4-BE49-F238E27FC236}">
                <a16:creationId xmlns:a16="http://schemas.microsoft.com/office/drawing/2014/main" id="{A72C1F6D-356F-48EB-843C-72622EFA18D8}"/>
              </a:ext>
            </a:extLst>
          </p:cNvPr>
          <p:cNvPicPr>
            <a:picLocks noChangeAspect="1"/>
          </p:cNvPicPr>
          <p:nvPr/>
        </p:nvPicPr>
        <p:blipFill>
          <a:blip r:embed="rId3"/>
          <a:stretch>
            <a:fillRect/>
          </a:stretch>
        </p:blipFill>
        <p:spPr>
          <a:xfrm>
            <a:off x="0" y="574876"/>
            <a:ext cx="9144000" cy="2777924"/>
          </a:xfrm>
          <a:prstGeom prst="rect">
            <a:avLst/>
          </a:prstGeom>
        </p:spPr>
      </p:pic>
    </p:spTree>
    <p:extLst>
      <p:ext uri="{BB962C8B-B14F-4D97-AF65-F5344CB8AC3E}">
        <p14:creationId xmlns:p14="http://schemas.microsoft.com/office/powerpoint/2010/main" val="1868430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Winds_at_Surface_and_10000_Feet">
            <a:hlinkClick r:id="" action="ppaction://media"/>
            <a:extLst>
              <a:ext uri="{FF2B5EF4-FFF2-40B4-BE49-F238E27FC236}">
                <a16:creationId xmlns:a16="http://schemas.microsoft.com/office/drawing/2014/main" id="{DBD0B1AF-E451-4C69-8A2B-AC111CA4E2B2}"/>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4"/>
          <a:srcRect l="-1942" t="-1549" r="49515" b="1549"/>
          <a:stretch/>
        </p:blipFill>
        <p:spPr>
          <a:xfrm>
            <a:off x="609600" y="-17874"/>
            <a:ext cx="7648854" cy="6858000"/>
          </a:xfrm>
        </p:spPr>
      </p:pic>
    </p:spTree>
    <p:extLst>
      <p:ext uri="{BB962C8B-B14F-4D97-AF65-F5344CB8AC3E}">
        <p14:creationId xmlns:p14="http://schemas.microsoft.com/office/powerpoint/2010/main" val="105666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9E0CAD6-B489-45BF-969F-1387E04FCBDD}"/>
              </a:ext>
            </a:extLst>
          </p:cNvPr>
          <p:cNvSpPr/>
          <p:nvPr/>
        </p:nvSpPr>
        <p:spPr>
          <a:xfrm>
            <a:off x="685800" y="1074857"/>
            <a:ext cx="7772400" cy="4647426"/>
          </a:xfrm>
          <a:prstGeom prst="rect">
            <a:avLst/>
          </a:prstGeom>
        </p:spPr>
        <p:txBody>
          <a:bodyPr wrap="square">
            <a:spAutoFit/>
          </a:bodyPr>
          <a:lstStyle/>
          <a:p>
            <a:pPr marL="342906" lvl="0" indent="-342906" defTabSz="457207">
              <a:spcBef>
                <a:spcPts val="2400"/>
              </a:spcBef>
              <a:buClr>
                <a:srgbClr val="335B74">
                  <a:lumMod val="40000"/>
                  <a:lumOff val="60000"/>
                </a:srgbClr>
              </a:buClr>
              <a:buSzPct val="80000"/>
              <a:buFont typeface="Wingdings 3" charset="2"/>
              <a:buChar char=""/>
            </a:pPr>
            <a:r>
              <a:rPr lang="en-US" sz="3200" dirty="0">
                <a:solidFill>
                  <a:prstClr val="white"/>
                </a:solidFill>
                <a:ea typeface="+mj-ea"/>
                <a:cs typeface="+mj-cs"/>
              </a:rPr>
              <a:t>Local winds are mainly driven by pressure gradient force</a:t>
            </a:r>
          </a:p>
          <a:p>
            <a:pPr marL="342906" lvl="0" indent="-342906" defTabSz="457207">
              <a:spcBef>
                <a:spcPts val="2400"/>
              </a:spcBef>
              <a:buClr>
                <a:srgbClr val="335B74">
                  <a:lumMod val="40000"/>
                  <a:lumOff val="60000"/>
                </a:srgbClr>
              </a:buClr>
              <a:buSzPct val="80000"/>
              <a:buFont typeface="Wingdings 3" charset="2"/>
              <a:buChar char=""/>
            </a:pPr>
            <a:r>
              <a:rPr lang="en-US" sz="3200" dirty="0">
                <a:solidFill>
                  <a:prstClr val="white"/>
                </a:solidFill>
                <a:ea typeface="+mj-ea"/>
                <a:cs typeface="+mj-cs"/>
              </a:rPr>
              <a:t>They are over a smaller area, and have a shorter life span, so Coriolis force does not have as much time to act.</a:t>
            </a:r>
          </a:p>
          <a:p>
            <a:pPr marL="342906" lvl="0" indent="-342906" defTabSz="457207">
              <a:spcBef>
                <a:spcPts val="2400"/>
              </a:spcBef>
              <a:buClr>
                <a:srgbClr val="335B74">
                  <a:lumMod val="40000"/>
                  <a:lumOff val="60000"/>
                </a:srgbClr>
              </a:buClr>
              <a:buSzPct val="80000"/>
              <a:buFont typeface="Wingdings 3" charset="2"/>
              <a:buChar char=""/>
            </a:pPr>
            <a:r>
              <a:rPr lang="en-US" sz="3200" dirty="0">
                <a:solidFill>
                  <a:prstClr val="white"/>
                </a:solidFill>
                <a:ea typeface="+mj-ea"/>
                <a:cs typeface="+mj-cs"/>
              </a:rPr>
              <a:t>PGF is set in motion by local warming and cooling of surfaces.</a:t>
            </a:r>
          </a:p>
        </p:txBody>
      </p:sp>
    </p:spTree>
    <p:extLst>
      <p:ext uri="{BB962C8B-B14F-4D97-AF65-F5344CB8AC3E}">
        <p14:creationId xmlns:p14="http://schemas.microsoft.com/office/powerpoint/2010/main" val="3139544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533400" y="5575091"/>
            <a:ext cx="7404206" cy="1123950"/>
          </a:xfrm>
        </p:spPr>
        <p:txBody>
          <a:bodyPr>
            <a:noAutofit/>
          </a:bodyPr>
          <a:lstStyle/>
          <a:p>
            <a:r>
              <a:rPr lang="en-US" sz="2000" dirty="0"/>
              <a:t>Wind blows from a high-pressure cool surface to a low-pressure warm surface. This is easiest to see when larger-scale wind patterns are weak.</a:t>
            </a:r>
          </a:p>
        </p:txBody>
      </p:sp>
      <p:pic>
        <p:nvPicPr>
          <p:cNvPr id="6" name="Picture 5">
            <a:extLst>
              <a:ext uri="{FF2B5EF4-FFF2-40B4-BE49-F238E27FC236}">
                <a16:creationId xmlns:a16="http://schemas.microsoft.com/office/drawing/2014/main" id="{EC86F898-FDBA-4472-8F00-4A0607C09225}"/>
              </a:ext>
            </a:extLst>
          </p:cNvPr>
          <p:cNvPicPr>
            <a:picLocks noChangeAspect="1"/>
          </p:cNvPicPr>
          <p:nvPr/>
        </p:nvPicPr>
        <p:blipFill>
          <a:blip r:embed="rId3"/>
          <a:stretch>
            <a:fillRect/>
          </a:stretch>
        </p:blipFill>
        <p:spPr>
          <a:xfrm>
            <a:off x="0" y="1"/>
            <a:ext cx="8153400" cy="5575090"/>
          </a:xfrm>
          <a:prstGeom prst="rect">
            <a:avLst/>
          </a:prstGeom>
        </p:spPr>
      </p:pic>
    </p:spTree>
    <p:extLst>
      <p:ext uri="{BB962C8B-B14F-4D97-AF65-F5344CB8AC3E}">
        <p14:creationId xmlns:p14="http://schemas.microsoft.com/office/powerpoint/2010/main" val="38486271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57689" y="6115050"/>
            <a:ext cx="7404206" cy="742950"/>
          </a:xfrm>
        </p:spPr>
        <p:txBody>
          <a:bodyPr>
            <a:noAutofit/>
          </a:bodyPr>
          <a:lstStyle/>
          <a:p>
            <a:r>
              <a:rPr lang="en-US" sz="2000" dirty="0"/>
              <a:t>This is an example of a local wind called “sea breeze.” Air over land warms faster than air over water.</a:t>
            </a:r>
          </a:p>
        </p:txBody>
      </p:sp>
      <p:pic>
        <p:nvPicPr>
          <p:cNvPr id="2" name="Picture 1">
            <a:extLst>
              <a:ext uri="{FF2B5EF4-FFF2-40B4-BE49-F238E27FC236}">
                <a16:creationId xmlns:a16="http://schemas.microsoft.com/office/drawing/2014/main" id="{F6BCEDDB-68CF-4658-B892-B8D46D47D583}"/>
              </a:ext>
            </a:extLst>
          </p:cNvPr>
          <p:cNvPicPr>
            <a:picLocks noChangeAspect="1"/>
          </p:cNvPicPr>
          <p:nvPr/>
        </p:nvPicPr>
        <p:blipFill>
          <a:blip r:embed="rId3"/>
          <a:stretch>
            <a:fillRect/>
          </a:stretch>
        </p:blipFill>
        <p:spPr>
          <a:xfrm>
            <a:off x="104300" y="0"/>
            <a:ext cx="8775066" cy="6019800"/>
          </a:xfrm>
          <a:prstGeom prst="rect">
            <a:avLst/>
          </a:prstGeom>
        </p:spPr>
      </p:pic>
    </p:spTree>
    <p:extLst>
      <p:ext uri="{BB962C8B-B14F-4D97-AF65-F5344CB8AC3E}">
        <p14:creationId xmlns:p14="http://schemas.microsoft.com/office/powerpoint/2010/main" val="28064701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533400" y="5734050"/>
            <a:ext cx="7404206" cy="1123950"/>
          </a:xfrm>
        </p:spPr>
        <p:txBody>
          <a:bodyPr>
            <a:noAutofit/>
          </a:bodyPr>
          <a:lstStyle/>
          <a:p>
            <a:r>
              <a:rPr lang="en-US" sz="2000" dirty="0"/>
              <a:t>At night this process reverses, as land also cools down faster than water when the sun sets. This is called a “land breeze.”</a:t>
            </a:r>
          </a:p>
        </p:txBody>
      </p:sp>
      <p:pic>
        <p:nvPicPr>
          <p:cNvPr id="3" name="Picture 2">
            <a:extLst>
              <a:ext uri="{FF2B5EF4-FFF2-40B4-BE49-F238E27FC236}">
                <a16:creationId xmlns:a16="http://schemas.microsoft.com/office/drawing/2014/main" id="{28632C95-6F9E-4865-998A-EC77B036B48F}"/>
              </a:ext>
            </a:extLst>
          </p:cNvPr>
          <p:cNvPicPr>
            <a:picLocks noChangeAspect="1"/>
          </p:cNvPicPr>
          <p:nvPr/>
        </p:nvPicPr>
        <p:blipFill>
          <a:blip r:embed="rId3"/>
          <a:stretch>
            <a:fillRect/>
          </a:stretch>
        </p:blipFill>
        <p:spPr>
          <a:xfrm>
            <a:off x="152399" y="152400"/>
            <a:ext cx="7980675" cy="5581650"/>
          </a:xfrm>
          <a:prstGeom prst="rect">
            <a:avLst/>
          </a:prstGeom>
        </p:spPr>
      </p:pic>
    </p:spTree>
    <p:extLst>
      <p:ext uri="{BB962C8B-B14F-4D97-AF65-F5344CB8AC3E}">
        <p14:creationId xmlns:p14="http://schemas.microsoft.com/office/powerpoint/2010/main" val="21899992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51773" y="3962400"/>
            <a:ext cx="3886200" cy="2209800"/>
          </a:xfrm>
        </p:spPr>
        <p:txBody>
          <a:bodyPr>
            <a:noAutofit/>
          </a:bodyPr>
          <a:lstStyle/>
          <a:p>
            <a:r>
              <a:rPr lang="en-US" sz="2000" dirty="0"/>
              <a:t>A similar phenomenon occurs in mountains, where the sloping terrain both heats and cools faster than the valleys, producing “valley breeze” and “mountain breeze.”</a:t>
            </a:r>
          </a:p>
        </p:txBody>
      </p:sp>
      <p:pic>
        <p:nvPicPr>
          <p:cNvPr id="2" name="Picture 1">
            <a:extLst>
              <a:ext uri="{FF2B5EF4-FFF2-40B4-BE49-F238E27FC236}">
                <a16:creationId xmlns:a16="http://schemas.microsoft.com/office/drawing/2014/main" id="{1CB93873-E3F1-4682-ADF1-F51442933C27}"/>
              </a:ext>
            </a:extLst>
          </p:cNvPr>
          <p:cNvPicPr>
            <a:picLocks noChangeAspect="1"/>
          </p:cNvPicPr>
          <p:nvPr/>
        </p:nvPicPr>
        <p:blipFill>
          <a:blip r:embed="rId3"/>
          <a:stretch>
            <a:fillRect/>
          </a:stretch>
        </p:blipFill>
        <p:spPr>
          <a:xfrm>
            <a:off x="35559" y="-2"/>
            <a:ext cx="4754880" cy="3830042"/>
          </a:xfrm>
          <a:prstGeom prst="rect">
            <a:avLst/>
          </a:prstGeom>
        </p:spPr>
      </p:pic>
      <p:pic>
        <p:nvPicPr>
          <p:cNvPr id="6" name="Picture 5">
            <a:extLst>
              <a:ext uri="{FF2B5EF4-FFF2-40B4-BE49-F238E27FC236}">
                <a16:creationId xmlns:a16="http://schemas.microsoft.com/office/drawing/2014/main" id="{4753CBED-D3D2-4DF4-B1F0-3B17F2FD2066}"/>
              </a:ext>
            </a:extLst>
          </p:cNvPr>
          <p:cNvPicPr>
            <a:picLocks noChangeAspect="1"/>
          </p:cNvPicPr>
          <p:nvPr/>
        </p:nvPicPr>
        <p:blipFill>
          <a:blip r:embed="rId4"/>
          <a:stretch>
            <a:fillRect/>
          </a:stretch>
        </p:blipFill>
        <p:spPr>
          <a:xfrm>
            <a:off x="4389120" y="3040157"/>
            <a:ext cx="4754880" cy="3817843"/>
          </a:xfrm>
          <a:prstGeom prst="rect">
            <a:avLst/>
          </a:prstGeom>
        </p:spPr>
      </p:pic>
    </p:spTree>
    <p:extLst>
      <p:ext uri="{BB962C8B-B14F-4D97-AF65-F5344CB8AC3E}">
        <p14:creationId xmlns:p14="http://schemas.microsoft.com/office/powerpoint/2010/main" val="10424374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609600" y="3733800"/>
            <a:ext cx="7055380" cy="842682"/>
          </a:xfrm>
        </p:spPr>
        <p:txBody>
          <a:bodyPr/>
          <a:lstStyle/>
          <a:p>
            <a:r>
              <a:rPr lang="en-US" dirty="0"/>
              <a:t>Air Masses and Fronts</a:t>
            </a:r>
          </a:p>
        </p:txBody>
      </p:sp>
    </p:spTree>
    <p:extLst>
      <p:ext uri="{BB962C8B-B14F-4D97-AF65-F5344CB8AC3E}">
        <p14:creationId xmlns:p14="http://schemas.microsoft.com/office/powerpoint/2010/main" val="7123384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457200" y="430225"/>
            <a:ext cx="6620967" cy="566738"/>
          </a:xfrm>
        </p:spPr>
        <p:txBody>
          <a:bodyPr>
            <a:normAutofit/>
          </a:bodyPr>
          <a:lstStyle/>
          <a:p>
            <a:r>
              <a:rPr lang="en-US" sz="2800" dirty="0"/>
              <a:t>Air Mass</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866442" y="1676400"/>
            <a:ext cx="7363158" cy="4184637"/>
          </a:xfrm>
        </p:spPr>
        <p:txBody>
          <a:bodyPr>
            <a:normAutofit lnSpcReduction="10000"/>
          </a:bodyPr>
          <a:lstStyle/>
          <a:p>
            <a:r>
              <a:rPr lang="en-US" sz="3200" dirty="0"/>
              <a:t>An air mass is a large body of air with generally uniform temperature and humidity.</a:t>
            </a:r>
          </a:p>
          <a:p>
            <a:endParaRPr lang="en-US" sz="3200" dirty="0"/>
          </a:p>
          <a:p>
            <a:r>
              <a:rPr lang="en-US" sz="3200" dirty="0"/>
              <a:t>The longer the air mass stays over its source region, the more likely it will acquire the properties of the surface below.</a:t>
            </a:r>
          </a:p>
        </p:txBody>
      </p:sp>
    </p:spTree>
    <p:extLst>
      <p:ext uri="{BB962C8B-B14F-4D97-AF65-F5344CB8AC3E}">
        <p14:creationId xmlns:p14="http://schemas.microsoft.com/office/powerpoint/2010/main" val="2928972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662280" y="5334000"/>
            <a:ext cx="7404206" cy="1123950"/>
          </a:xfrm>
        </p:spPr>
        <p:txBody>
          <a:bodyPr>
            <a:noAutofit/>
          </a:bodyPr>
          <a:lstStyle/>
          <a:p>
            <a:r>
              <a:rPr lang="en-US" sz="2000" dirty="0"/>
              <a:t>North America will typically have more than one type of air mass present at any given time.</a:t>
            </a:r>
          </a:p>
        </p:txBody>
      </p:sp>
      <p:pic>
        <p:nvPicPr>
          <p:cNvPr id="2" name="Picture 1">
            <a:extLst>
              <a:ext uri="{FF2B5EF4-FFF2-40B4-BE49-F238E27FC236}">
                <a16:creationId xmlns:a16="http://schemas.microsoft.com/office/drawing/2014/main" id="{3CCC4AD9-281E-43DB-B623-B869E7F3641F}"/>
              </a:ext>
            </a:extLst>
          </p:cNvPr>
          <p:cNvPicPr>
            <a:picLocks noChangeAspect="1"/>
          </p:cNvPicPr>
          <p:nvPr/>
        </p:nvPicPr>
        <p:blipFill>
          <a:blip r:embed="rId3"/>
          <a:stretch>
            <a:fillRect/>
          </a:stretch>
        </p:blipFill>
        <p:spPr>
          <a:xfrm>
            <a:off x="0" y="609600"/>
            <a:ext cx="9144000" cy="4563580"/>
          </a:xfrm>
          <a:prstGeom prst="rect">
            <a:avLst/>
          </a:prstGeom>
        </p:spPr>
      </p:pic>
    </p:spTree>
    <p:extLst>
      <p:ext uri="{BB962C8B-B14F-4D97-AF65-F5344CB8AC3E}">
        <p14:creationId xmlns:p14="http://schemas.microsoft.com/office/powerpoint/2010/main" val="14376306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762000" y="996963"/>
            <a:ext cx="6620967" cy="566738"/>
          </a:xfrm>
        </p:spPr>
        <p:txBody>
          <a:bodyPr>
            <a:normAutofit/>
          </a:bodyPr>
          <a:lstStyle/>
          <a:p>
            <a:r>
              <a:rPr lang="en-US" sz="2800" dirty="0"/>
              <a:t>Fronts</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838200" y="1981200"/>
            <a:ext cx="6620967" cy="4184637"/>
          </a:xfrm>
        </p:spPr>
        <p:txBody>
          <a:bodyPr>
            <a:normAutofit/>
          </a:bodyPr>
          <a:lstStyle/>
          <a:p>
            <a:pPr marL="342900" indent="-342900">
              <a:buFont typeface="Wingdings" panose="05000000000000000000" pitchFamily="2" charset="2"/>
              <a:buChar char="Ø"/>
            </a:pPr>
            <a:r>
              <a:rPr lang="en-US" sz="2400" dirty="0"/>
              <a:t>Air masses can control the weather for relatively long time periods ranging from days to months.</a:t>
            </a:r>
          </a:p>
          <a:p>
            <a:pPr marL="342900" indent="-342900">
              <a:buFont typeface="Wingdings" panose="05000000000000000000" pitchFamily="2" charset="2"/>
              <a:buChar char="Ø"/>
            </a:pPr>
            <a:r>
              <a:rPr lang="en-US" sz="2400" dirty="0"/>
              <a:t>A front is a boundary or transition zone between two air masses.</a:t>
            </a:r>
          </a:p>
          <a:p>
            <a:pPr marL="342900" indent="-342900">
              <a:buFont typeface="Wingdings" panose="05000000000000000000" pitchFamily="2" charset="2"/>
              <a:buChar char="Ø"/>
            </a:pPr>
            <a:r>
              <a:rPr lang="en-US" sz="2400" dirty="0"/>
              <a:t>Most weather occurs along fronts.</a:t>
            </a:r>
          </a:p>
          <a:p>
            <a:endParaRPr lang="en-US" sz="2400" dirty="0"/>
          </a:p>
        </p:txBody>
      </p:sp>
    </p:spTree>
    <p:extLst>
      <p:ext uri="{BB962C8B-B14F-4D97-AF65-F5344CB8AC3E}">
        <p14:creationId xmlns:p14="http://schemas.microsoft.com/office/powerpoint/2010/main" val="25463578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4965300" y="6049148"/>
            <a:ext cx="4178700" cy="798692"/>
          </a:xfrm>
        </p:spPr>
        <p:txBody>
          <a:bodyPr>
            <a:noAutofit/>
          </a:bodyPr>
          <a:lstStyle/>
          <a:p>
            <a:r>
              <a:rPr lang="en-US" sz="1600" dirty="0"/>
              <a:t>Fronts are depicted on weather charts with these symbols.</a:t>
            </a:r>
          </a:p>
        </p:txBody>
      </p:sp>
      <p:pic>
        <p:nvPicPr>
          <p:cNvPr id="6" name="Picture 5">
            <a:extLst>
              <a:ext uri="{FF2B5EF4-FFF2-40B4-BE49-F238E27FC236}">
                <a16:creationId xmlns:a16="http://schemas.microsoft.com/office/drawing/2014/main" id="{507B2EF6-387A-4D99-947F-2170BC6853FF}"/>
              </a:ext>
            </a:extLst>
          </p:cNvPr>
          <p:cNvPicPr>
            <a:picLocks noChangeAspect="1"/>
          </p:cNvPicPr>
          <p:nvPr/>
        </p:nvPicPr>
        <p:blipFill>
          <a:blip r:embed="rId3"/>
          <a:stretch>
            <a:fillRect/>
          </a:stretch>
        </p:blipFill>
        <p:spPr>
          <a:xfrm>
            <a:off x="-27878" y="0"/>
            <a:ext cx="9144000" cy="6133762"/>
          </a:xfrm>
          <a:prstGeom prst="rect">
            <a:avLst/>
          </a:prstGeom>
        </p:spPr>
      </p:pic>
      <p:pic>
        <p:nvPicPr>
          <p:cNvPr id="3" name="Picture 2">
            <a:extLst>
              <a:ext uri="{FF2B5EF4-FFF2-40B4-BE49-F238E27FC236}">
                <a16:creationId xmlns:a16="http://schemas.microsoft.com/office/drawing/2014/main" id="{ECBEBD55-BC7F-407C-9B68-E9984F313E12}"/>
              </a:ext>
            </a:extLst>
          </p:cNvPr>
          <p:cNvPicPr>
            <a:picLocks noChangeAspect="1"/>
          </p:cNvPicPr>
          <p:nvPr/>
        </p:nvPicPr>
        <p:blipFill>
          <a:blip r:embed="rId4"/>
          <a:stretch>
            <a:fillRect/>
          </a:stretch>
        </p:blipFill>
        <p:spPr>
          <a:xfrm>
            <a:off x="0" y="4876800"/>
            <a:ext cx="4961583" cy="1971040"/>
          </a:xfrm>
          <a:prstGeom prst="rect">
            <a:avLst/>
          </a:prstGeom>
        </p:spPr>
      </p:pic>
    </p:spTree>
    <p:extLst>
      <p:ext uri="{BB962C8B-B14F-4D97-AF65-F5344CB8AC3E}">
        <p14:creationId xmlns:p14="http://schemas.microsoft.com/office/powerpoint/2010/main" val="6964461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68194" y="5486400"/>
            <a:ext cx="8547206" cy="1123950"/>
          </a:xfrm>
        </p:spPr>
        <p:txBody>
          <a:bodyPr>
            <a:noAutofit/>
          </a:bodyPr>
          <a:lstStyle/>
          <a:p>
            <a:r>
              <a:rPr lang="en-US" sz="2000" dirty="0"/>
              <a:t>Fronts also have a vertical structure. Cold fronts have steep slopes, and the warm air is forced up abruptly. This often leads to a narrow band of showers and thunderstorms at or just ahead of the front.</a:t>
            </a:r>
          </a:p>
        </p:txBody>
      </p:sp>
      <p:pic>
        <p:nvPicPr>
          <p:cNvPr id="3" name="Picture 2">
            <a:extLst>
              <a:ext uri="{FF2B5EF4-FFF2-40B4-BE49-F238E27FC236}">
                <a16:creationId xmlns:a16="http://schemas.microsoft.com/office/drawing/2014/main" id="{6B439669-FE89-4850-9DE2-441F245503B3}"/>
              </a:ext>
            </a:extLst>
          </p:cNvPr>
          <p:cNvPicPr>
            <a:picLocks noChangeAspect="1"/>
          </p:cNvPicPr>
          <p:nvPr/>
        </p:nvPicPr>
        <p:blipFill>
          <a:blip r:embed="rId3"/>
          <a:stretch>
            <a:fillRect/>
          </a:stretch>
        </p:blipFill>
        <p:spPr>
          <a:xfrm>
            <a:off x="76200" y="83185"/>
            <a:ext cx="8598252" cy="5327015"/>
          </a:xfrm>
          <a:prstGeom prst="rect">
            <a:avLst/>
          </a:prstGeom>
        </p:spPr>
      </p:pic>
    </p:spTree>
    <p:extLst>
      <p:ext uri="{BB962C8B-B14F-4D97-AF65-F5344CB8AC3E}">
        <p14:creationId xmlns:p14="http://schemas.microsoft.com/office/powerpoint/2010/main" val="24126027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68194" y="5486400"/>
            <a:ext cx="8775806" cy="1123950"/>
          </a:xfrm>
        </p:spPr>
        <p:txBody>
          <a:bodyPr>
            <a:noAutofit/>
          </a:bodyPr>
          <a:lstStyle/>
          <a:p>
            <a:r>
              <a:rPr lang="en-US" sz="2000" dirty="0"/>
              <a:t>Warm fronts typically have a more gentle slope, so the warm air rises gradually. This favors the development of widespread cloudiness and precipitation along the front.</a:t>
            </a:r>
          </a:p>
        </p:txBody>
      </p:sp>
      <p:pic>
        <p:nvPicPr>
          <p:cNvPr id="2" name="Picture 1">
            <a:extLst>
              <a:ext uri="{FF2B5EF4-FFF2-40B4-BE49-F238E27FC236}">
                <a16:creationId xmlns:a16="http://schemas.microsoft.com/office/drawing/2014/main" id="{4E8F801A-D5BC-4226-B4EA-711C103DE28A}"/>
              </a:ext>
            </a:extLst>
          </p:cNvPr>
          <p:cNvPicPr>
            <a:picLocks noChangeAspect="1"/>
          </p:cNvPicPr>
          <p:nvPr/>
        </p:nvPicPr>
        <p:blipFill>
          <a:blip r:embed="rId3"/>
          <a:stretch>
            <a:fillRect/>
          </a:stretch>
        </p:blipFill>
        <p:spPr>
          <a:xfrm>
            <a:off x="-1" y="19050"/>
            <a:ext cx="8689727" cy="5467350"/>
          </a:xfrm>
          <a:prstGeom prst="rect">
            <a:avLst/>
          </a:prstGeom>
        </p:spPr>
      </p:pic>
    </p:spTree>
    <p:extLst>
      <p:ext uri="{BB962C8B-B14F-4D97-AF65-F5344CB8AC3E}">
        <p14:creationId xmlns:p14="http://schemas.microsoft.com/office/powerpoint/2010/main" val="35929769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68194" y="5791200"/>
            <a:ext cx="8623406" cy="819150"/>
          </a:xfrm>
        </p:spPr>
        <p:txBody>
          <a:bodyPr>
            <a:noAutofit/>
          </a:bodyPr>
          <a:lstStyle/>
          <a:p>
            <a:r>
              <a:rPr lang="en-US" sz="2000" dirty="0"/>
              <a:t>Stationary frontal slope can vary, but clouds and precipitation will still form in the warm rising air along the front.</a:t>
            </a:r>
          </a:p>
        </p:txBody>
      </p:sp>
      <p:pic>
        <p:nvPicPr>
          <p:cNvPr id="3" name="Picture 2">
            <a:extLst>
              <a:ext uri="{FF2B5EF4-FFF2-40B4-BE49-F238E27FC236}">
                <a16:creationId xmlns:a16="http://schemas.microsoft.com/office/drawing/2014/main" id="{4B8B0D0F-D601-413A-9E4B-F6D9519783B2}"/>
              </a:ext>
            </a:extLst>
          </p:cNvPr>
          <p:cNvPicPr>
            <a:picLocks noChangeAspect="1"/>
          </p:cNvPicPr>
          <p:nvPr/>
        </p:nvPicPr>
        <p:blipFill>
          <a:blip r:embed="rId3"/>
          <a:stretch>
            <a:fillRect/>
          </a:stretch>
        </p:blipFill>
        <p:spPr>
          <a:xfrm>
            <a:off x="20444" y="0"/>
            <a:ext cx="8744220" cy="5791200"/>
          </a:xfrm>
          <a:prstGeom prst="rect">
            <a:avLst/>
          </a:prstGeom>
        </p:spPr>
      </p:pic>
    </p:spTree>
    <p:extLst>
      <p:ext uri="{BB962C8B-B14F-4D97-AF65-F5344CB8AC3E}">
        <p14:creationId xmlns:p14="http://schemas.microsoft.com/office/powerpoint/2010/main" val="818403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68194" y="5486400"/>
            <a:ext cx="8623406" cy="1123950"/>
          </a:xfrm>
        </p:spPr>
        <p:txBody>
          <a:bodyPr>
            <a:noAutofit/>
          </a:bodyPr>
          <a:lstStyle/>
          <a:p>
            <a:r>
              <a:rPr lang="en-US" sz="2000" dirty="0"/>
              <a:t>Cold fronts typically move faster than warm fronts, so in time they catch up to them. Where the two fronts merge, an occluded front forms and the rising warm air is lifted even farther.</a:t>
            </a:r>
          </a:p>
        </p:txBody>
      </p:sp>
      <p:pic>
        <p:nvPicPr>
          <p:cNvPr id="2" name="Picture 1">
            <a:extLst>
              <a:ext uri="{FF2B5EF4-FFF2-40B4-BE49-F238E27FC236}">
                <a16:creationId xmlns:a16="http://schemas.microsoft.com/office/drawing/2014/main" id="{67CEBE78-1B48-49F9-B450-FEA2232C62BF}"/>
              </a:ext>
            </a:extLst>
          </p:cNvPr>
          <p:cNvPicPr>
            <a:picLocks noChangeAspect="1"/>
          </p:cNvPicPr>
          <p:nvPr/>
        </p:nvPicPr>
        <p:blipFill>
          <a:blip r:embed="rId3"/>
          <a:stretch>
            <a:fillRect/>
          </a:stretch>
        </p:blipFill>
        <p:spPr>
          <a:xfrm>
            <a:off x="0" y="0"/>
            <a:ext cx="8602284" cy="5486400"/>
          </a:xfrm>
          <a:prstGeom prst="rect">
            <a:avLst/>
          </a:prstGeom>
        </p:spPr>
      </p:pic>
    </p:spTree>
    <p:extLst>
      <p:ext uri="{BB962C8B-B14F-4D97-AF65-F5344CB8AC3E}">
        <p14:creationId xmlns:p14="http://schemas.microsoft.com/office/powerpoint/2010/main" val="19882786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Vertical Motion of the Atmosphere</a:t>
            </a:r>
          </a:p>
        </p:txBody>
      </p:sp>
    </p:spTree>
    <p:extLst>
      <p:ext uri="{BB962C8B-B14F-4D97-AF65-F5344CB8AC3E}">
        <p14:creationId xmlns:p14="http://schemas.microsoft.com/office/powerpoint/2010/main" val="18452480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762000" y="996963"/>
            <a:ext cx="6620967" cy="566738"/>
          </a:xfrm>
        </p:spPr>
        <p:txBody>
          <a:bodyPr>
            <a:normAutofit/>
          </a:bodyPr>
          <a:lstStyle/>
          <a:p>
            <a:r>
              <a:rPr lang="en-US" sz="2800" dirty="0"/>
              <a:t>Atmospheric Stability</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866442" y="1676400"/>
            <a:ext cx="6620967" cy="4184637"/>
          </a:xfrm>
        </p:spPr>
        <p:txBody>
          <a:bodyPr>
            <a:normAutofit/>
          </a:bodyPr>
          <a:lstStyle/>
          <a:p>
            <a:pPr marL="342900" indent="-342900">
              <a:buFont typeface="Wingdings" panose="05000000000000000000" pitchFamily="2" charset="2"/>
              <a:buChar char="Ø"/>
            </a:pPr>
            <a:r>
              <a:rPr lang="en-US" sz="2400" dirty="0"/>
              <a:t>The stability of the atmosphere depends on its ability to resist vertical motion.</a:t>
            </a:r>
          </a:p>
          <a:p>
            <a:pPr marL="342900" indent="-342900">
              <a:buFont typeface="Wingdings" panose="05000000000000000000" pitchFamily="2" charset="2"/>
              <a:buChar char="Ø"/>
            </a:pPr>
            <a:r>
              <a:rPr lang="en-US" sz="2400" dirty="0"/>
              <a:t>A stable atmosphere makes vertical movement difficult, and small vertical disturbances dampen and disappear.</a:t>
            </a:r>
          </a:p>
          <a:p>
            <a:pPr marL="342900" indent="-342900">
              <a:buFont typeface="Wingdings" panose="05000000000000000000" pitchFamily="2" charset="2"/>
              <a:buChar char="Ø"/>
            </a:pPr>
            <a:r>
              <a:rPr lang="en-US" sz="2400" dirty="0"/>
              <a:t>In an unstable atmosphere, small vertical air movements tend to become larger, resulting in turbulence, convective activity, extensive clouds, and severe weather.</a:t>
            </a:r>
          </a:p>
        </p:txBody>
      </p:sp>
    </p:spTree>
    <p:extLst>
      <p:ext uri="{BB962C8B-B14F-4D97-AF65-F5344CB8AC3E}">
        <p14:creationId xmlns:p14="http://schemas.microsoft.com/office/powerpoint/2010/main" val="26736085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152400" y="41923"/>
            <a:ext cx="8000999" cy="566738"/>
          </a:xfrm>
        </p:spPr>
        <p:txBody>
          <a:bodyPr>
            <a:normAutofit/>
          </a:bodyPr>
          <a:lstStyle/>
          <a:p>
            <a:r>
              <a:rPr lang="en-US" sz="2800" dirty="0"/>
              <a:t>Adiabatic Process 1.0 -- Hot Air Rises</a:t>
            </a:r>
          </a:p>
        </p:txBody>
      </p:sp>
      <p:sp>
        <p:nvSpPr>
          <p:cNvPr id="4" name="Text Placeholder 3">
            <a:extLst>
              <a:ext uri="{FF2B5EF4-FFF2-40B4-BE49-F238E27FC236}">
                <a16:creationId xmlns:a16="http://schemas.microsoft.com/office/drawing/2014/main" id="{12A36359-E986-4CAF-B4A5-C8DB92D8407C}"/>
              </a:ext>
            </a:extLst>
          </p:cNvPr>
          <p:cNvSpPr>
            <a:spLocks noGrp="1"/>
          </p:cNvSpPr>
          <p:nvPr>
            <p:ph type="body" sz="half" idx="2"/>
          </p:nvPr>
        </p:nvSpPr>
        <p:spPr>
          <a:xfrm>
            <a:off x="228600" y="814870"/>
            <a:ext cx="8839200" cy="1219200"/>
          </a:xfrm>
        </p:spPr>
        <p:txBody>
          <a:bodyPr>
            <a:normAutofit/>
          </a:bodyPr>
          <a:lstStyle/>
          <a:p>
            <a:r>
              <a:rPr lang="en-US" sz="2400" dirty="0"/>
              <a:t>Rising air expands and cools due to the decrease in air pressure as altitude increases.</a:t>
            </a:r>
          </a:p>
        </p:txBody>
      </p:sp>
      <p:pic>
        <p:nvPicPr>
          <p:cNvPr id="3" name="Picture 2">
            <a:extLst>
              <a:ext uri="{FF2B5EF4-FFF2-40B4-BE49-F238E27FC236}">
                <a16:creationId xmlns:a16="http://schemas.microsoft.com/office/drawing/2014/main" id="{5DAD61B2-E81E-4AA5-8BE0-A7EFC5D4E95D}"/>
              </a:ext>
            </a:extLst>
          </p:cNvPr>
          <p:cNvPicPr>
            <a:picLocks noChangeAspect="1"/>
          </p:cNvPicPr>
          <p:nvPr/>
        </p:nvPicPr>
        <p:blipFill>
          <a:blip r:embed="rId3"/>
          <a:stretch>
            <a:fillRect/>
          </a:stretch>
        </p:blipFill>
        <p:spPr>
          <a:xfrm>
            <a:off x="1181100" y="1801545"/>
            <a:ext cx="6781800" cy="5056455"/>
          </a:xfrm>
          <a:prstGeom prst="rect">
            <a:avLst/>
          </a:prstGeom>
        </p:spPr>
      </p:pic>
    </p:spTree>
    <p:extLst>
      <p:ext uri="{BB962C8B-B14F-4D97-AF65-F5344CB8AC3E}">
        <p14:creationId xmlns:p14="http://schemas.microsoft.com/office/powerpoint/2010/main" val="16324799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6D0E-031B-4B71-BE18-66F687F632C8}"/>
              </a:ext>
            </a:extLst>
          </p:cNvPr>
          <p:cNvSpPr>
            <a:spLocks noGrp="1"/>
          </p:cNvSpPr>
          <p:nvPr>
            <p:ph type="title"/>
          </p:nvPr>
        </p:nvSpPr>
        <p:spPr>
          <a:xfrm>
            <a:off x="571500" y="6096000"/>
            <a:ext cx="8000999" cy="566738"/>
          </a:xfrm>
        </p:spPr>
        <p:txBody>
          <a:bodyPr>
            <a:normAutofit/>
          </a:bodyPr>
          <a:lstStyle/>
          <a:p>
            <a:r>
              <a:rPr lang="en-US" sz="2800" dirty="0"/>
              <a:t>Adiabatic Process 2.0 – Moist Air Rises Faster</a:t>
            </a:r>
          </a:p>
        </p:txBody>
      </p:sp>
      <p:pic>
        <p:nvPicPr>
          <p:cNvPr id="3" name="Picture 2">
            <a:extLst>
              <a:ext uri="{FF2B5EF4-FFF2-40B4-BE49-F238E27FC236}">
                <a16:creationId xmlns:a16="http://schemas.microsoft.com/office/drawing/2014/main" id="{5DAD61B2-E81E-4AA5-8BE0-A7EFC5D4E95D}"/>
              </a:ext>
            </a:extLst>
          </p:cNvPr>
          <p:cNvPicPr>
            <a:picLocks noChangeAspect="1"/>
          </p:cNvPicPr>
          <p:nvPr/>
        </p:nvPicPr>
        <p:blipFill>
          <a:blip r:embed="rId3"/>
          <a:stretch>
            <a:fillRect/>
          </a:stretch>
        </p:blipFill>
        <p:spPr>
          <a:xfrm>
            <a:off x="1250478" y="0"/>
            <a:ext cx="6643044" cy="4953000"/>
          </a:xfrm>
          <a:prstGeom prst="rect">
            <a:avLst/>
          </a:prstGeom>
        </p:spPr>
      </p:pic>
      <p:sp>
        <p:nvSpPr>
          <p:cNvPr id="6" name="TextBox 5">
            <a:extLst>
              <a:ext uri="{FF2B5EF4-FFF2-40B4-BE49-F238E27FC236}">
                <a16:creationId xmlns:a16="http://schemas.microsoft.com/office/drawing/2014/main" id="{B9B30E68-208F-4C60-B16B-94F9534DF071}"/>
              </a:ext>
            </a:extLst>
          </p:cNvPr>
          <p:cNvSpPr txBox="1"/>
          <p:nvPr/>
        </p:nvSpPr>
        <p:spPr>
          <a:xfrm>
            <a:off x="19493" y="5062835"/>
            <a:ext cx="9144000" cy="923330"/>
          </a:xfrm>
          <a:prstGeom prst="rect">
            <a:avLst/>
          </a:prstGeom>
          <a:noFill/>
        </p:spPr>
        <p:txBody>
          <a:bodyPr wrap="square" rtlCol="0">
            <a:spAutoFit/>
          </a:bodyPr>
          <a:lstStyle/>
          <a:p>
            <a:r>
              <a:rPr lang="en-US" dirty="0"/>
              <a:t>Moist air is lighter and cools more slowly than dry air. So It rises faster and must rise higher before its temperature cools to that of the surrounding air. This makes moist air inherently unstable.</a:t>
            </a:r>
          </a:p>
        </p:txBody>
      </p:sp>
    </p:spTree>
    <p:extLst>
      <p:ext uri="{BB962C8B-B14F-4D97-AF65-F5344CB8AC3E}">
        <p14:creationId xmlns:p14="http://schemas.microsoft.com/office/powerpoint/2010/main" val="24933691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sz="3200" dirty="0"/>
              <a:t>Sources of Vertical Motion of Air</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84710" y="1524000"/>
            <a:ext cx="7055380" cy="4724400"/>
          </a:xfrm>
        </p:spPr>
        <p:txBody>
          <a:bodyPr>
            <a:normAutofit/>
          </a:bodyPr>
          <a:lstStyle/>
          <a:p>
            <a:r>
              <a:rPr lang="en-US" sz="2800" dirty="0"/>
              <a:t>Orographic</a:t>
            </a:r>
          </a:p>
          <a:p>
            <a:r>
              <a:rPr lang="en-US" sz="2800" dirty="0"/>
              <a:t>Frictional</a:t>
            </a:r>
          </a:p>
          <a:p>
            <a:r>
              <a:rPr lang="en-US" sz="2800" dirty="0"/>
              <a:t>Frontal Lift</a:t>
            </a:r>
          </a:p>
          <a:p>
            <a:r>
              <a:rPr lang="en-US" sz="2800" dirty="0"/>
              <a:t>Buoyancy</a:t>
            </a:r>
          </a:p>
          <a:p>
            <a:endParaRPr lang="en-US" dirty="0"/>
          </a:p>
        </p:txBody>
      </p:sp>
    </p:spTree>
    <p:extLst>
      <p:ext uri="{BB962C8B-B14F-4D97-AF65-F5344CB8AC3E}">
        <p14:creationId xmlns:p14="http://schemas.microsoft.com/office/powerpoint/2010/main" val="38528889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36497" y="5410200"/>
            <a:ext cx="8471006" cy="1337070"/>
          </a:xfrm>
        </p:spPr>
        <p:txBody>
          <a:bodyPr>
            <a:noAutofit/>
          </a:bodyPr>
          <a:lstStyle/>
          <a:p>
            <a:r>
              <a:rPr lang="en-US" sz="2000" dirty="0"/>
              <a:t>Winds blowing across mountains and valleys cause the moving air to alternately ascend and descend. The resulting expansional cooling and compressional warming of air creates clouds and precipitation.</a:t>
            </a:r>
          </a:p>
        </p:txBody>
      </p:sp>
      <p:pic>
        <p:nvPicPr>
          <p:cNvPr id="3" name="Picture 2">
            <a:extLst>
              <a:ext uri="{FF2B5EF4-FFF2-40B4-BE49-F238E27FC236}">
                <a16:creationId xmlns:a16="http://schemas.microsoft.com/office/drawing/2014/main" id="{03EF02ED-C929-4E6A-A5AA-8AA455369912}"/>
              </a:ext>
            </a:extLst>
          </p:cNvPr>
          <p:cNvPicPr>
            <a:picLocks noChangeAspect="1"/>
          </p:cNvPicPr>
          <p:nvPr/>
        </p:nvPicPr>
        <p:blipFill>
          <a:blip r:embed="rId3"/>
          <a:stretch>
            <a:fillRect/>
          </a:stretch>
        </p:blipFill>
        <p:spPr>
          <a:xfrm>
            <a:off x="817737" y="668656"/>
            <a:ext cx="7508526" cy="4629150"/>
          </a:xfrm>
          <a:prstGeom prst="rect">
            <a:avLst/>
          </a:prstGeom>
        </p:spPr>
      </p:pic>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Orographic Lifting</a:t>
            </a:r>
          </a:p>
        </p:txBody>
      </p:sp>
    </p:spTree>
    <p:extLst>
      <p:ext uri="{BB962C8B-B14F-4D97-AF65-F5344CB8AC3E}">
        <p14:creationId xmlns:p14="http://schemas.microsoft.com/office/powerpoint/2010/main" val="38136267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374597" y="5257799"/>
            <a:ext cx="8394806" cy="1267273"/>
          </a:xfrm>
        </p:spPr>
        <p:txBody>
          <a:bodyPr>
            <a:noAutofit/>
          </a:bodyPr>
          <a:lstStyle/>
          <a:p>
            <a:r>
              <a:rPr lang="en-US" sz="1800" dirty="0"/>
              <a:t>Wind spirals clockwise/outward from high pressure; counterclockwise/ inward towards low pressure. Over surface highs, the air sinks, compresses, and warms, causing clouds to dissipate. Over surface lows the air rises, expands, and cools, favoring the formation of clouds and precipitation.</a:t>
            </a:r>
          </a:p>
        </p:txBody>
      </p:sp>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Frictional Effects</a:t>
            </a:r>
          </a:p>
        </p:txBody>
      </p:sp>
      <p:pic>
        <p:nvPicPr>
          <p:cNvPr id="2" name="Picture 1">
            <a:extLst>
              <a:ext uri="{FF2B5EF4-FFF2-40B4-BE49-F238E27FC236}">
                <a16:creationId xmlns:a16="http://schemas.microsoft.com/office/drawing/2014/main" id="{D214989F-01DC-4654-9F7C-C1A60F2EA215}"/>
              </a:ext>
            </a:extLst>
          </p:cNvPr>
          <p:cNvPicPr>
            <a:picLocks noChangeAspect="1"/>
          </p:cNvPicPr>
          <p:nvPr/>
        </p:nvPicPr>
        <p:blipFill>
          <a:blip r:embed="rId3"/>
          <a:stretch>
            <a:fillRect/>
          </a:stretch>
        </p:blipFill>
        <p:spPr>
          <a:xfrm>
            <a:off x="953988" y="633950"/>
            <a:ext cx="7236024" cy="4623849"/>
          </a:xfrm>
          <a:prstGeom prst="rect">
            <a:avLst/>
          </a:prstGeom>
        </p:spPr>
      </p:pic>
    </p:spTree>
    <p:extLst>
      <p:ext uri="{BB962C8B-B14F-4D97-AF65-F5344CB8AC3E}">
        <p14:creationId xmlns:p14="http://schemas.microsoft.com/office/powerpoint/2010/main" val="36374767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243983" y="4572000"/>
            <a:ext cx="8394806" cy="1581150"/>
          </a:xfrm>
        </p:spPr>
        <p:txBody>
          <a:bodyPr>
            <a:noAutofit/>
          </a:bodyPr>
          <a:lstStyle/>
          <a:p>
            <a:r>
              <a:rPr lang="en-US" sz="2000" dirty="0"/>
              <a:t>Frontal lift occurs when the denser air of a cold front wedges under the warm, less dense air of the warm front it is overrunning. Clouds and precipitation form.</a:t>
            </a:r>
          </a:p>
        </p:txBody>
      </p:sp>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Frontal Lift</a:t>
            </a:r>
          </a:p>
        </p:txBody>
      </p:sp>
      <p:pic>
        <p:nvPicPr>
          <p:cNvPr id="3" name="Picture 2">
            <a:extLst>
              <a:ext uri="{FF2B5EF4-FFF2-40B4-BE49-F238E27FC236}">
                <a16:creationId xmlns:a16="http://schemas.microsoft.com/office/drawing/2014/main" id="{38F3C16D-86FE-4575-A976-6DEC6FB6F5A0}"/>
              </a:ext>
            </a:extLst>
          </p:cNvPr>
          <p:cNvPicPr>
            <a:picLocks noChangeAspect="1"/>
          </p:cNvPicPr>
          <p:nvPr/>
        </p:nvPicPr>
        <p:blipFill>
          <a:blip r:embed="rId3"/>
          <a:stretch>
            <a:fillRect/>
          </a:stretch>
        </p:blipFill>
        <p:spPr>
          <a:xfrm>
            <a:off x="55689" y="838200"/>
            <a:ext cx="8815614" cy="3276600"/>
          </a:xfrm>
          <a:prstGeom prst="rect">
            <a:avLst/>
          </a:prstGeom>
        </p:spPr>
      </p:pic>
    </p:spTree>
    <p:extLst>
      <p:ext uri="{BB962C8B-B14F-4D97-AF65-F5344CB8AC3E}">
        <p14:creationId xmlns:p14="http://schemas.microsoft.com/office/powerpoint/2010/main" val="3648788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264303" y="5105399"/>
            <a:ext cx="8394806" cy="1581150"/>
          </a:xfrm>
        </p:spPr>
        <p:txBody>
          <a:bodyPr>
            <a:noAutofit/>
          </a:bodyPr>
          <a:lstStyle/>
          <a:p>
            <a:r>
              <a:rPr lang="en-US" sz="2000" dirty="0"/>
              <a:t>Air near the ground warms at different rates depending on the insular and reflective properties of the ground with which it is in contact. The warm air rises faster than the cool air, creating “bubbles of turbulence.</a:t>
            </a:r>
          </a:p>
        </p:txBody>
      </p:sp>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Buoyancy</a:t>
            </a:r>
          </a:p>
        </p:txBody>
      </p:sp>
      <p:pic>
        <p:nvPicPr>
          <p:cNvPr id="2" name="Picture 1">
            <a:extLst>
              <a:ext uri="{FF2B5EF4-FFF2-40B4-BE49-F238E27FC236}">
                <a16:creationId xmlns:a16="http://schemas.microsoft.com/office/drawing/2014/main" id="{FFF21E5D-FEC0-4EFE-8445-B9C817F1A3E8}"/>
              </a:ext>
            </a:extLst>
          </p:cNvPr>
          <p:cNvPicPr>
            <a:picLocks noChangeAspect="1"/>
          </p:cNvPicPr>
          <p:nvPr/>
        </p:nvPicPr>
        <p:blipFill>
          <a:blip r:embed="rId3"/>
          <a:stretch>
            <a:fillRect/>
          </a:stretch>
        </p:blipFill>
        <p:spPr>
          <a:xfrm>
            <a:off x="978735" y="804128"/>
            <a:ext cx="7186530" cy="4301271"/>
          </a:xfrm>
          <a:prstGeom prst="rect">
            <a:avLst/>
          </a:prstGeom>
        </p:spPr>
      </p:pic>
    </p:spTree>
    <p:extLst>
      <p:ext uri="{BB962C8B-B14F-4D97-AF65-F5344CB8AC3E}">
        <p14:creationId xmlns:p14="http://schemas.microsoft.com/office/powerpoint/2010/main" val="16811434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33822" y="110730"/>
            <a:ext cx="4490577" cy="523220"/>
          </a:xfrm>
          <a:prstGeom prst="rect">
            <a:avLst/>
          </a:prstGeom>
          <a:noFill/>
        </p:spPr>
        <p:txBody>
          <a:bodyPr wrap="square" rtlCol="0">
            <a:spAutoFit/>
          </a:bodyPr>
          <a:lstStyle/>
          <a:p>
            <a:r>
              <a:rPr lang="en-US" sz="2800" dirty="0"/>
              <a:t>Temperature inversions</a:t>
            </a:r>
          </a:p>
        </p:txBody>
      </p:sp>
      <p:sp>
        <p:nvSpPr>
          <p:cNvPr id="2" name="TextBox 1">
            <a:extLst>
              <a:ext uri="{FF2B5EF4-FFF2-40B4-BE49-F238E27FC236}">
                <a16:creationId xmlns:a16="http://schemas.microsoft.com/office/drawing/2014/main" id="{1503807F-C6AA-4A14-B136-0934E8D90CC8}"/>
              </a:ext>
            </a:extLst>
          </p:cNvPr>
          <p:cNvSpPr txBox="1"/>
          <p:nvPr/>
        </p:nvSpPr>
        <p:spPr>
          <a:xfrm>
            <a:off x="381000" y="1295400"/>
            <a:ext cx="8229600" cy="4524315"/>
          </a:xfrm>
          <a:prstGeom prst="rect">
            <a:avLst/>
          </a:prstGeom>
          <a:noFill/>
        </p:spPr>
        <p:txBody>
          <a:bodyPr wrap="square" rtlCol="0">
            <a:spAutoFit/>
          </a:bodyPr>
          <a:lstStyle/>
          <a:p>
            <a:r>
              <a:rPr lang="en-US" sz="2400" dirty="0"/>
              <a:t>Areas where the normal decrease in air temperature with increasing altitude is reversed and air above the ground is warmer than the air below it.</a:t>
            </a:r>
          </a:p>
          <a:p>
            <a:endParaRPr lang="en-US" sz="2400" dirty="0"/>
          </a:p>
          <a:p>
            <a:pPr marL="342900" indent="-342900">
              <a:buFont typeface="Wingdings" panose="05000000000000000000" pitchFamily="2" charset="2"/>
              <a:buChar char="Ø"/>
            </a:pPr>
            <a:r>
              <a:rPr lang="en-US" sz="2400" dirty="0"/>
              <a:t>A warm, less dense air mass moves over a dense, cold air mass (Great Lakes in early summer)</a:t>
            </a:r>
          </a:p>
          <a:p>
            <a:pPr marL="342900" indent="-342900">
              <a:buFont typeface="Wingdings" panose="05000000000000000000" pitchFamily="2" charset="2"/>
              <a:buChar char="Ø"/>
            </a:pPr>
            <a:endParaRPr lang="en-US" sz="2400" dirty="0"/>
          </a:p>
          <a:p>
            <a:pPr marL="342900" indent="-342900">
              <a:buFont typeface="Wingdings" panose="05000000000000000000" pitchFamily="2" charset="2"/>
              <a:buChar char="Ø"/>
            </a:pPr>
            <a:r>
              <a:rPr lang="en-US" sz="2400" dirty="0"/>
              <a:t>Radiational inversion: surface cooling by longwave radiation emission into space. Pronounced on clear, dry nights. The air closer to the surface cools faster than the air above. Usually dissipates when the surface is warmed by the sun rising.</a:t>
            </a:r>
          </a:p>
        </p:txBody>
      </p:sp>
    </p:spTree>
    <p:extLst>
      <p:ext uri="{BB962C8B-B14F-4D97-AF65-F5344CB8AC3E}">
        <p14:creationId xmlns:p14="http://schemas.microsoft.com/office/powerpoint/2010/main" val="1125964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23EDF-28E0-411F-B320-9A19CE80044B}"/>
              </a:ext>
            </a:extLst>
          </p:cNvPr>
          <p:cNvPicPr>
            <a:picLocks noChangeAspect="1"/>
          </p:cNvPicPr>
          <p:nvPr/>
        </p:nvPicPr>
        <p:blipFill>
          <a:blip r:embed="rId3"/>
          <a:stretch>
            <a:fillRect/>
          </a:stretch>
        </p:blipFill>
        <p:spPr>
          <a:xfrm>
            <a:off x="10633" y="762000"/>
            <a:ext cx="9120175" cy="6111949"/>
          </a:xfrm>
          <a:prstGeom prst="rect">
            <a:avLst/>
          </a:prstGeom>
        </p:spPr>
      </p:pic>
      <p:sp>
        <p:nvSpPr>
          <p:cNvPr id="6" name="TextBox 5">
            <a:extLst>
              <a:ext uri="{FF2B5EF4-FFF2-40B4-BE49-F238E27FC236}">
                <a16:creationId xmlns:a16="http://schemas.microsoft.com/office/drawing/2014/main" id="{C94D88E0-308C-4B74-9F0A-556C16FF21CF}"/>
              </a:ext>
            </a:extLst>
          </p:cNvPr>
          <p:cNvSpPr txBox="1"/>
          <p:nvPr/>
        </p:nvSpPr>
        <p:spPr>
          <a:xfrm>
            <a:off x="233822" y="110730"/>
            <a:ext cx="4490577" cy="523220"/>
          </a:xfrm>
          <a:prstGeom prst="rect">
            <a:avLst/>
          </a:prstGeom>
          <a:noFill/>
        </p:spPr>
        <p:txBody>
          <a:bodyPr wrap="square" rtlCol="0">
            <a:spAutoFit/>
          </a:bodyPr>
          <a:lstStyle/>
          <a:p>
            <a:r>
              <a:rPr lang="en-US" sz="2800" dirty="0"/>
              <a:t>Temperature inversions</a:t>
            </a:r>
          </a:p>
        </p:txBody>
      </p:sp>
      <p:sp>
        <p:nvSpPr>
          <p:cNvPr id="2" name="TextBox 1">
            <a:extLst>
              <a:ext uri="{FF2B5EF4-FFF2-40B4-BE49-F238E27FC236}">
                <a16:creationId xmlns:a16="http://schemas.microsoft.com/office/drawing/2014/main" id="{1503807F-C6AA-4A14-B136-0934E8D90CC8}"/>
              </a:ext>
            </a:extLst>
          </p:cNvPr>
          <p:cNvSpPr txBox="1"/>
          <p:nvPr/>
        </p:nvSpPr>
        <p:spPr>
          <a:xfrm>
            <a:off x="685800" y="914400"/>
            <a:ext cx="6852778" cy="1938992"/>
          </a:xfrm>
          <a:prstGeom prst="rect">
            <a:avLst/>
          </a:prstGeom>
          <a:noFill/>
        </p:spPr>
        <p:txBody>
          <a:bodyPr wrap="square" rtlCol="0">
            <a:spAutoFit/>
          </a:bodyPr>
          <a:lstStyle/>
          <a:p>
            <a:r>
              <a:rPr lang="en-US" sz="2400" dirty="0">
                <a:solidFill>
                  <a:schemeClr val="accent2">
                    <a:lumMod val="75000"/>
                  </a:schemeClr>
                </a:solidFill>
              </a:rPr>
              <a:t>Inversions block the normal circulatory flow of the atmosphere; the air underneath an inversion layer is trapped. Hazy conditions often prevail.</a:t>
            </a:r>
          </a:p>
          <a:p>
            <a:endParaRPr lang="en-US" sz="2400" dirty="0"/>
          </a:p>
        </p:txBody>
      </p:sp>
    </p:spTree>
    <p:extLst>
      <p:ext uri="{BB962C8B-B14F-4D97-AF65-F5344CB8AC3E}">
        <p14:creationId xmlns:p14="http://schemas.microsoft.com/office/powerpoint/2010/main" val="311214778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Clouds and Precipitation</a:t>
            </a:r>
          </a:p>
        </p:txBody>
      </p:sp>
    </p:spTree>
    <p:extLst>
      <p:ext uri="{BB962C8B-B14F-4D97-AF65-F5344CB8AC3E}">
        <p14:creationId xmlns:p14="http://schemas.microsoft.com/office/powerpoint/2010/main" val="28109167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3" y="798494"/>
            <a:ext cx="8136910" cy="3170099"/>
          </a:xfrm>
          <a:prstGeom prst="rect">
            <a:avLst/>
          </a:prstGeom>
          <a:noFill/>
        </p:spPr>
        <p:txBody>
          <a:bodyPr wrap="square" rtlCol="0">
            <a:spAutoFit/>
          </a:bodyPr>
          <a:lstStyle/>
          <a:p>
            <a:r>
              <a:rPr lang="en-US" sz="3200" b="1" dirty="0"/>
              <a:t>To review</a:t>
            </a:r>
            <a:r>
              <a:rPr lang="en-US" sz="2800" dirty="0"/>
              <a:t>:</a:t>
            </a:r>
          </a:p>
          <a:p>
            <a:endParaRPr lang="en-US" sz="2800" dirty="0"/>
          </a:p>
          <a:p>
            <a:pPr marL="457200" indent="-457200">
              <a:buFont typeface="Wingdings" panose="05000000000000000000" pitchFamily="2" charset="2"/>
              <a:buChar char="Ø"/>
            </a:pPr>
            <a:r>
              <a:rPr lang="en-US" sz="2800" dirty="0"/>
              <a:t>Warm air holds more moisture than cold air</a:t>
            </a:r>
          </a:p>
          <a:p>
            <a:pPr marL="457200" indent="-457200">
              <a:buFont typeface="Wingdings" panose="05000000000000000000" pitchFamily="2" charset="2"/>
              <a:buChar char="Ø"/>
            </a:pPr>
            <a:endParaRPr lang="en-US" sz="2800" dirty="0"/>
          </a:p>
          <a:p>
            <a:pPr marL="457200" indent="-457200">
              <a:buFont typeface="Wingdings" panose="05000000000000000000" pitchFamily="2" charset="2"/>
              <a:buChar char="Ø"/>
            </a:pPr>
            <a:r>
              <a:rPr lang="en-US" sz="2800" dirty="0"/>
              <a:t>Warm air rises</a:t>
            </a:r>
          </a:p>
          <a:p>
            <a:pPr marL="457200" indent="-457200">
              <a:buFont typeface="Wingdings" panose="05000000000000000000" pitchFamily="2" charset="2"/>
              <a:buChar char="Ø"/>
            </a:pPr>
            <a:endParaRPr lang="en-US" sz="2800" dirty="0"/>
          </a:p>
          <a:p>
            <a:pPr marL="457200" indent="-457200">
              <a:buFont typeface="Wingdings" panose="05000000000000000000" pitchFamily="2" charset="2"/>
              <a:buChar char="Ø"/>
            </a:pPr>
            <a:r>
              <a:rPr lang="en-US" sz="2800" dirty="0"/>
              <a:t>Air cools as it rises</a:t>
            </a:r>
          </a:p>
        </p:txBody>
      </p:sp>
    </p:spTree>
    <p:extLst>
      <p:ext uri="{BB962C8B-B14F-4D97-AF65-F5344CB8AC3E}">
        <p14:creationId xmlns:p14="http://schemas.microsoft.com/office/powerpoint/2010/main" val="32124678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411069" y="1219200"/>
            <a:ext cx="7690977" cy="2677656"/>
          </a:xfrm>
          <a:prstGeom prst="rect">
            <a:avLst/>
          </a:prstGeom>
          <a:noFill/>
        </p:spPr>
        <p:txBody>
          <a:bodyPr wrap="square" rtlCol="0">
            <a:spAutoFit/>
          </a:bodyPr>
          <a:lstStyle/>
          <a:p>
            <a:r>
              <a:rPr lang="en-US" sz="2800" dirty="0"/>
              <a:t>The moisture content of the air is described by two related concepts:</a:t>
            </a:r>
          </a:p>
          <a:p>
            <a:endParaRPr lang="en-US" sz="2800" dirty="0"/>
          </a:p>
          <a:p>
            <a:pPr marL="457200" indent="-457200">
              <a:buFont typeface="Wingdings" panose="05000000000000000000" pitchFamily="2" charset="2"/>
              <a:buChar char="Ø"/>
            </a:pPr>
            <a:r>
              <a:rPr lang="en-US" sz="2800" dirty="0"/>
              <a:t>Relative humidity</a:t>
            </a:r>
          </a:p>
          <a:p>
            <a:pPr marL="457200" indent="-457200">
              <a:buFont typeface="Wingdings" panose="05000000000000000000" pitchFamily="2" charset="2"/>
              <a:buChar char="Ø"/>
            </a:pPr>
            <a:endParaRPr lang="en-US" sz="2800" dirty="0"/>
          </a:p>
          <a:p>
            <a:pPr marL="457200" indent="-457200">
              <a:buFont typeface="Wingdings" panose="05000000000000000000" pitchFamily="2" charset="2"/>
              <a:buChar char="Ø"/>
            </a:pPr>
            <a:r>
              <a:rPr lang="en-US" sz="2800" dirty="0"/>
              <a:t>Dewpoint</a:t>
            </a:r>
          </a:p>
        </p:txBody>
      </p:sp>
    </p:spTree>
    <p:extLst>
      <p:ext uri="{BB962C8B-B14F-4D97-AF65-F5344CB8AC3E}">
        <p14:creationId xmlns:p14="http://schemas.microsoft.com/office/powerpoint/2010/main" val="30764092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83288" y="695980"/>
            <a:ext cx="8908312" cy="1818620"/>
          </a:xfrm>
        </p:spPr>
        <p:txBody>
          <a:bodyPr>
            <a:noAutofit/>
          </a:bodyPr>
          <a:lstStyle/>
          <a:p>
            <a:r>
              <a:rPr lang="en-US" sz="2000" dirty="0"/>
              <a:t>Humidity is the amount of water vapor present in the atmosphere at a given time. Relative humidity is the actual amount of moisture in the air compared to the total amount of moisture the air could hold at that temperature.</a:t>
            </a:r>
          </a:p>
        </p:txBody>
      </p:sp>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Relative humidity</a:t>
            </a:r>
          </a:p>
        </p:txBody>
      </p:sp>
      <p:pic>
        <p:nvPicPr>
          <p:cNvPr id="2" name="Picture 1">
            <a:extLst>
              <a:ext uri="{FF2B5EF4-FFF2-40B4-BE49-F238E27FC236}">
                <a16:creationId xmlns:a16="http://schemas.microsoft.com/office/drawing/2014/main" id="{FC189AE9-2E33-4376-9B16-83A765FCBDE6}"/>
              </a:ext>
            </a:extLst>
          </p:cNvPr>
          <p:cNvPicPr>
            <a:picLocks noChangeAspect="1"/>
          </p:cNvPicPr>
          <p:nvPr/>
        </p:nvPicPr>
        <p:blipFill>
          <a:blip r:embed="rId3"/>
          <a:stretch>
            <a:fillRect/>
          </a:stretch>
        </p:blipFill>
        <p:spPr>
          <a:xfrm>
            <a:off x="18134" y="3048000"/>
            <a:ext cx="9144000" cy="3854421"/>
          </a:xfrm>
          <a:prstGeom prst="rect">
            <a:avLst/>
          </a:prstGeom>
        </p:spPr>
      </p:pic>
    </p:spTree>
    <p:extLst>
      <p:ext uri="{BB962C8B-B14F-4D97-AF65-F5344CB8AC3E}">
        <p14:creationId xmlns:p14="http://schemas.microsoft.com/office/powerpoint/2010/main" val="40434859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8E8393-AAC3-47F8-A1B6-8970E8587CA5}"/>
              </a:ext>
            </a:extLst>
          </p:cNvPr>
          <p:cNvSpPr>
            <a:spLocks noGrp="1"/>
          </p:cNvSpPr>
          <p:nvPr>
            <p:ph type="title"/>
          </p:nvPr>
        </p:nvSpPr>
        <p:spPr>
          <a:xfrm>
            <a:off x="237414" y="1143000"/>
            <a:ext cx="8669172" cy="2057400"/>
          </a:xfrm>
        </p:spPr>
        <p:txBody>
          <a:bodyPr>
            <a:noAutofit/>
          </a:bodyPr>
          <a:lstStyle/>
          <a:p>
            <a:r>
              <a:rPr lang="en-US" sz="2000" dirty="0"/>
              <a:t>Dewpoint is the temperature below which an air parcel cannot hold any more water.</a:t>
            </a:r>
            <a:br>
              <a:rPr lang="en-US" sz="2000" dirty="0"/>
            </a:br>
            <a:br>
              <a:rPr lang="en-US" sz="2000" dirty="0"/>
            </a:br>
            <a:r>
              <a:rPr lang="en-US" sz="2000" dirty="0"/>
              <a:t>When temperature = dewpoint, water condenses out of the air in the form of dew, fog, frost, clouds, rain, or snow.</a:t>
            </a:r>
            <a:br>
              <a:rPr lang="en-US" sz="2000" dirty="0"/>
            </a:br>
            <a:endParaRPr lang="en-US" sz="2000" dirty="0"/>
          </a:p>
        </p:txBody>
      </p:sp>
      <p:sp>
        <p:nvSpPr>
          <p:cNvPr id="6" name="TextBox 5">
            <a:extLst>
              <a:ext uri="{FF2B5EF4-FFF2-40B4-BE49-F238E27FC236}">
                <a16:creationId xmlns:a16="http://schemas.microsoft.com/office/drawing/2014/main" id="{C94D88E0-308C-4B74-9F0A-556C16FF21CF}"/>
              </a:ext>
            </a:extLst>
          </p:cNvPr>
          <p:cNvSpPr txBox="1"/>
          <p:nvPr/>
        </p:nvSpPr>
        <p:spPr>
          <a:xfrm>
            <a:off x="304800" y="524541"/>
            <a:ext cx="3581400" cy="523220"/>
          </a:xfrm>
          <a:prstGeom prst="rect">
            <a:avLst/>
          </a:prstGeom>
          <a:noFill/>
        </p:spPr>
        <p:txBody>
          <a:bodyPr wrap="square" rtlCol="0">
            <a:spAutoFit/>
          </a:bodyPr>
          <a:lstStyle/>
          <a:p>
            <a:r>
              <a:rPr lang="en-US" sz="2800" dirty="0"/>
              <a:t>Dewpoint</a:t>
            </a:r>
          </a:p>
        </p:txBody>
      </p:sp>
      <p:pic>
        <p:nvPicPr>
          <p:cNvPr id="3" name="Picture 2">
            <a:extLst>
              <a:ext uri="{FF2B5EF4-FFF2-40B4-BE49-F238E27FC236}">
                <a16:creationId xmlns:a16="http://schemas.microsoft.com/office/drawing/2014/main" id="{0E73B46B-582E-445D-854D-38570CA76EE3}"/>
              </a:ext>
            </a:extLst>
          </p:cNvPr>
          <p:cNvPicPr>
            <a:picLocks noChangeAspect="1"/>
          </p:cNvPicPr>
          <p:nvPr/>
        </p:nvPicPr>
        <p:blipFill>
          <a:blip r:embed="rId3"/>
          <a:stretch>
            <a:fillRect/>
          </a:stretch>
        </p:blipFill>
        <p:spPr>
          <a:xfrm>
            <a:off x="104192" y="3275761"/>
            <a:ext cx="8935616" cy="2590800"/>
          </a:xfrm>
          <a:prstGeom prst="rect">
            <a:avLst/>
          </a:prstGeom>
        </p:spPr>
      </p:pic>
    </p:spTree>
    <p:extLst>
      <p:ext uri="{BB962C8B-B14F-4D97-AF65-F5344CB8AC3E}">
        <p14:creationId xmlns:p14="http://schemas.microsoft.com/office/powerpoint/2010/main" val="2504518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33823" y="110730"/>
            <a:ext cx="3581400" cy="523220"/>
          </a:xfrm>
          <a:prstGeom prst="rect">
            <a:avLst/>
          </a:prstGeom>
          <a:noFill/>
        </p:spPr>
        <p:txBody>
          <a:bodyPr wrap="square" rtlCol="0">
            <a:spAutoFit/>
          </a:bodyPr>
          <a:lstStyle/>
          <a:p>
            <a:r>
              <a:rPr lang="en-US" sz="2800" dirty="0"/>
              <a:t>Air cools as it rises</a:t>
            </a:r>
          </a:p>
        </p:txBody>
      </p:sp>
      <p:pic>
        <p:nvPicPr>
          <p:cNvPr id="2" name="Picture 1">
            <a:extLst>
              <a:ext uri="{FF2B5EF4-FFF2-40B4-BE49-F238E27FC236}">
                <a16:creationId xmlns:a16="http://schemas.microsoft.com/office/drawing/2014/main" id="{3726500F-C9FF-4453-9D0F-3E847F4A50BC}"/>
              </a:ext>
            </a:extLst>
          </p:cNvPr>
          <p:cNvPicPr>
            <a:picLocks noChangeAspect="1"/>
          </p:cNvPicPr>
          <p:nvPr/>
        </p:nvPicPr>
        <p:blipFill>
          <a:blip r:embed="rId3"/>
          <a:stretch>
            <a:fillRect/>
          </a:stretch>
        </p:blipFill>
        <p:spPr>
          <a:xfrm>
            <a:off x="19492" y="817986"/>
            <a:ext cx="5009707" cy="6029382"/>
          </a:xfrm>
          <a:prstGeom prst="rect">
            <a:avLst/>
          </a:prstGeom>
        </p:spPr>
      </p:pic>
      <p:sp>
        <p:nvSpPr>
          <p:cNvPr id="7" name="TextBox 6">
            <a:extLst>
              <a:ext uri="{FF2B5EF4-FFF2-40B4-BE49-F238E27FC236}">
                <a16:creationId xmlns:a16="http://schemas.microsoft.com/office/drawing/2014/main" id="{FAD7143C-0065-46E7-A576-EAD14916C0BF}"/>
              </a:ext>
            </a:extLst>
          </p:cNvPr>
          <p:cNvSpPr txBox="1"/>
          <p:nvPr/>
        </p:nvSpPr>
        <p:spPr>
          <a:xfrm>
            <a:off x="5029200" y="1828800"/>
            <a:ext cx="3962400" cy="2677656"/>
          </a:xfrm>
          <a:prstGeom prst="rect">
            <a:avLst/>
          </a:prstGeom>
          <a:noFill/>
        </p:spPr>
        <p:txBody>
          <a:bodyPr wrap="square" rtlCol="0">
            <a:spAutoFit/>
          </a:bodyPr>
          <a:lstStyle/>
          <a:p>
            <a:r>
              <a:rPr lang="en-US" sz="2400" dirty="0"/>
              <a:t>When the air rises, and its temperature falls, to the point where </a:t>
            </a:r>
          </a:p>
          <a:p>
            <a:endParaRPr lang="en-US" sz="2400" dirty="0"/>
          </a:p>
          <a:p>
            <a:r>
              <a:rPr lang="en-US" sz="2400" dirty="0"/>
              <a:t>temperature = dewpoint</a:t>
            </a:r>
          </a:p>
          <a:p>
            <a:endParaRPr lang="en-US" sz="2400" dirty="0"/>
          </a:p>
          <a:p>
            <a:r>
              <a:rPr lang="en-US" sz="2400" dirty="0"/>
              <a:t> a cloud forms.</a:t>
            </a:r>
          </a:p>
        </p:txBody>
      </p:sp>
    </p:spTree>
    <p:extLst>
      <p:ext uri="{BB962C8B-B14F-4D97-AF65-F5344CB8AC3E}">
        <p14:creationId xmlns:p14="http://schemas.microsoft.com/office/powerpoint/2010/main" val="8307141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434009" y="266701"/>
            <a:ext cx="3581400" cy="523220"/>
          </a:xfrm>
          <a:prstGeom prst="rect">
            <a:avLst/>
          </a:prstGeom>
          <a:noFill/>
        </p:spPr>
        <p:txBody>
          <a:bodyPr wrap="square" rtlCol="0">
            <a:spAutoFit/>
          </a:bodyPr>
          <a:lstStyle/>
          <a:p>
            <a:r>
              <a:rPr lang="en-US" sz="2800" dirty="0"/>
              <a:t>Clouds</a:t>
            </a:r>
          </a:p>
        </p:txBody>
      </p:sp>
      <p:sp>
        <p:nvSpPr>
          <p:cNvPr id="2" name="Rectangle 1">
            <a:extLst>
              <a:ext uri="{FF2B5EF4-FFF2-40B4-BE49-F238E27FC236}">
                <a16:creationId xmlns:a16="http://schemas.microsoft.com/office/drawing/2014/main" id="{0312867E-0E1A-4AE7-A851-842E218C045D}"/>
              </a:ext>
            </a:extLst>
          </p:cNvPr>
          <p:cNvSpPr/>
          <p:nvPr/>
        </p:nvSpPr>
        <p:spPr>
          <a:xfrm>
            <a:off x="434009" y="1219200"/>
            <a:ext cx="8096413" cy="4832092"/>
          </a:xfrm>
          <a:prstGeom prst="rect">
            <a:avLst/>
          </a:prstGeom>
        </p:spPr>
        <p:txBody>
          <a:bodyPr wrap="square">
            <a:spAutoFit/>
          </a:bodyPr>
          <a:lstStyle/>
          <a:p>
            <a:pPr marL="342900" indent="-342900">
              <a:buFont typeface="Wingdings" panose="05000000000000000000" pitchFamily="2" charset="2"/>
              <a:buChar char="Ø"/>
            </a:pPr>
            <a:r>
              <a:rPr lang="en-US" sz="2200" dirty="0"/>
              <a:t>A cloud is a visible aggregate of minute water droplets and/or ice particles in the atmosphere above the Earth’s surface. </a:t>
            </a:r>
          </a:p>
          <a:p>
            <a:pPr marL="342900" indent="-342900">
              <a:buFont typeface="Wingdings" panose="05000000000000000000" pitchFamily="2" charset="2"/>
              <a:buChar char="Ø"/>
            </a:pPr>
            <a:endParaRPr lang="en-US" sz="2200" dirty="0"/>
          </a:p>
          <a:p>
            <a:pPr marL="342900" indent="-342900">
              <a:buFont typeface="Wingdings" panose="05000000000000000000" pitchFamily="2" charset="2"/>
              <a:buChar char="Ø"/>
            </a:pPr>
            <a:r>
              <a:rPr lang="en-US" sz="2200" dirty="0"/>
              <a:t>Fog differs from cloud only in that the base of fog is at the Earth’s surface while clouds are above the surface.</a:t>
            </a:r>
          </a:p>
          <a:p>
            <a:pPr marL="342900" indent="-342900">
              <a:buFont typeface="Wingdings" panose="05000000000000000000" pitchFamily="2" charset="2"/>
              <a:buChar char="Ø"/>
            </a:pPr>
            <a:endParaRPr lang="en-US" sz="2200" dirty="0"/>
          </a:p>
          <a:p>
            <a:pPr marL="342900" indent="-342900">
              <a:buFont typeface="Wingdings" panose="05000000000000000000" pitchFamily="2" charset="2"/>
              <a:buChar char="Ø"/>
            </a:pPr>
            <a:r>
              <a:rPr lang="en-US" sz="2200" dirty="0"/>
              <a:t>Clouds form in the atmosphere as a result of condensation of water vapor in rising currents of air, or by the evaporation of the lowest layer of fog. </a:t>
            </a:r>
          </a:p>
          <a:p>
            <a:pPr marL="342900" indent="-342900">
              <a:buFont typeface="Wingdings" panose="05000000000000000000" pitchFamily="2" charset="2"/>
              <a:buChar char="Ø"/>
            </a:pPr>
            <a:endParaRPr lang="en-US" sz="2200" dirty="0"/>
          </a:p>
          <a:p>
            <a:pPr marL="342900" indent="-342900">
              <a:buFont typeface="Wingdings" panose="05000000000000000000" pitchFamily="2" charset="2"/>
              <a:buChar char="Ø"/>
            </a:pPr>
            <a:r>
              <a:rPr lang="en-US" sz="2200" dirty="0"/>
              <a:t>Rising currents of air are necessary for the formation of vertically deep clouds capable of producing precipitation heavier than light intensity.</a:t>
            </a:r>
          </a:p>
        </p:txBody>
      </p:sp>
    </p:spTree>
    <p:extLst>
      <p:ext uri="{BB962C8B-B14F-4D97-AF65-F5344CB8AC3E}">
        <p14:creationId xmlns:p14="http://schemas.microsoft.com/office/powerpoint/2010/main" val="38447683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0" y="18585"/>
            <a:ext cx="9144000" cy="523220"/>
          </a:xfrm>
          <a:prstGeom prst="rect">
            <a:avLst/>
          </a:prstGeom>
          <a:noFill/>
        </p:spPr>
        <p:txBody>
          <a:bodyPr wrap="square" rtlCol="0">
            <a:spAutoFit/>
          </a:bodyPr>
          <a:lstStyle/>
          <a:p>
            <a:r>
              <a:rPr lang="en-US" sz="2800" dirty="0"/>
              <a:t>Clouds – cloud types defined by height and shape</a:t>
            </a:r>
          </a:p>
        </p:txBody>
      </p:sp>
      <p:pic>
        <p:nvPicPr>
          <p:cNvPr id="8" name="Picture 7">
            <a:extLst>
              <a:ext uri="{FF2B5EF4-FFF2-40B4-BE49-F238E27FC236}">
                <a16:creationId xmlns:a16="http://schemas.microsoft.com/office/drawing/2014/main" id="{EC8C0AFD-BAC3-4626-87F5-CEF936745D94}"/>
              </a:ext>
            </a:extLst>
          </p:cNvPr>
          <p:cNvPicPr>
            <a:picLocks noChangeAspect="1"/>
          </p:cNvPicPr>
          <p:nvPr/>
        </p:nvPicPr>
        <p:blipFill>
          <a:blip r:embed="rId3"/>
          <a:stretch>
            <a:fillRect/>
          </a:stretch>
        </p:blipFill>
        <p:spPr>
          <a:xfrm>
            <a:off x="0" y="758997"/>
            <a:ext cx="9144000" cy="6099003"/>
          </a:xfrm>
          <a:prstGeom prst="rect">
            <a:avLst/>
          </a:prstGeom>
        </p:spPr>
      </p:pic>
    </p:spTree>
    <p:extLst>
      <p:ext uri="{BB962C8B-B14F-4D97-AF65-F5344CB8AC3E}">
        <p14:creationId xmlns:p14="http://schemas.microsoft.com/office/powerpoint/2010/main" val="188707607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67037" y="76200"/>
            <a:ext cx="8879698" cy="523220"/>
          </a:xfrm>
          <a:prstGeom prst="rect">
            <a:avLst/>
          </a:prstGeom>
          <a:noFill/>
        </p:spPr>
        <p:txBody>
          <a:bodyPr wrap="square" rtlCol="0">
            <a:spAutoFit/>
          </a:bodyPr>
          <a:lstStyle/>
          <a:p>
            <a:r>
              <a:rPr lang="en-US" sz="2800" dirty="0"/>
              <a:t>Stratus (strata = flat layers)</a:t>
            </a:r>
          </a:p>
        </p:txBody>
      </p:sp>
      <p:pic>
        <p:nvPicPr>
          <p:cNvPr id="5" name="Picture 4" descr="A screenshot of a cell phone&#10;&#10;Description automatically generated">
            <a:extLst>
              <a:ext uri="{FF2B5EF4-FFF2-40B4-BE49-F238E27FC236}">
                <a16:creationId xmlns:a16="http://schemas.microsoft.com/office/drawing/2014/main" id="{A0F293C1-3469-4032-9492-104E76391CE3}"/>
              </a:ext>
            </a:extLst>
          </p:cNvPr>
          <p:cNvPicPr>
            <a:picLocks noChangeAspect="1"/>
          </p:cNvPicPr>
          <p:nvPr/>
        </p:nvPicPr>
        <p:blipFill>
          <a:blip r:embed="rId3"/>
          <a:stretch>
            <a:fillRect/>
          </a:stretch>
        </p:blipFill>
        <p:spPr>
          <a:xfrm>
            <a:off x="35442" y="782637"/>
            <a:ext cx="9108558" cy="6075363"/>
          </a:xfrm>
          <a:prstGeom prst="rect">
            <a:avLst/>
          </a:prstGeom>
        </p:spPr>
      </p:pic>
    </p:spTree>
    <p:extLst>
      <p:ext uri="{BB962C8B-B14F-4D97-AF65-F5344CB8AC3E}">
        <p14:creationId xmlns:p14="http://schemas.microsoft.com/office/powerpoint/2010/main" val="274286717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304800" y="27878"/>
            <a:ext cx="8117698" cy="523220"/>
          </a:xfrm>
          <a:prstGeom prst="rect">
            <a:avLst/>
          </a:prstGeom>
          <a:noFill/>
        </p:spPr>
        <p:txBody>
          <a:bodyPr wrap="square" rtlCol="0">
            <a:spAutoFit/>
          </a:bodyPr>
          <a:lstStyle/>
          <a:p>
            <a:r>
              <a:rPr lang="en-US" sz="2800" dirty="0"/>
              <a:t>Cumulus = “heap or pile”</a:t>
            </a:r>
          </a:p>
        </p:txBody>
      </p:sp>
      <p:pic>
        <p:nvPicPr>
          <p:cNvPr id="4" name="Picture 3" descr="A screenshot of a cell phone&#10;&#10;Description automatically generated">
            <a:extLst>
              <a:ext uri="{FF2B5EF4-FFF2-40B4-BE49-F238E27FC236}">
                <a16:creationId xmlns:a16="http://schemas.microsoft.com/office/drawing/2014/main" id="{07EA3AF8-00E7-47AF-929A-8469F2D7B15C}"/>
              </a:ext>
            </a:extLst>
          </p:cNvPr>
          <p:cNvPicPr>
            <a:picLocks noChangeAspect="1"/>
          </p:cNvPicPr>
          <p:nvPr/>
        </p:nvPicPr>
        <p:blipFill>
          <a:blip r:embed="rId3"/>
          <a:stretch>
            <a:fillRect/>
          </a:stretch>
        </p:blipFill>
        <p:spPr>
          <a:xfrm>
            <a:off x="-15950" y="691947"/>
            <a:ext cx="9159949" cy="6190862"/>
          </a:xfrm>
          <a:prstGeom prst="rect">
            <a:avLst/>
          </a:prstGeom>
        </p:spPr>
      </p:pic>
      <p:sp>
        <p:nvSpPr>
          <p:cNvPr id="2" name="Rectangle: Rounded Corners 1">
            <a:extLst>
              <a:ext uri="{FF2B5EF4-FFF2-40B4-BE49-F238E27FC236}">
                <a16:creationId xmlns:a16="http://schemas.microsoft.com/office/drawing/2014/main" id="{E04E512F-64C2-8C99-E58D-E1583BBC63AA}"/>
              </a:ext>
            </a:extLst>
          </p:cNvPr>
          <p:cNvSpPr/>
          <p:nvPr/>
        </p:nvSpPr>
        <p:spPr>
          <a:xfrm>
            <a:off x="1981200" y="4800600"/>
            <a:ext cx="2057400" cy="1371600"/>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9048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06100" y="-37171"/>
            <a:ext cx="8727298" cy="523220"/>
          </a:xfrm>
          <a:prstGeom prst="rect">
            <a:avLst/>
          </a:prstGeom>
          <a:noFill/>
        </p:spPr>
        <p:txBody>
          <a:bodyPr wrap="square" rtlCol="0">
            <a:spAutoFit/>
          </a:bodyPr>
          <a:lstStyle/>
          <a:p>
            <a:r>
              <a:rPr lang="en-US" sz="2800" dirty="0"/>
              <a:t>Nimbus = “rain”</a:t>
            </a:r>
          </a:p>
        </p:txBody>
      </p:sp>
      <p:pic>
        <p:nvPicPr>
          <p:cNvPr id="4" name="Picture 3" descr="A screenshot of a cell phone&#10;&#10;Description automatically generated">
            <a:extLst>
              <a:ext uri="{FF2B5EF4-FFF2-40B4-BE49-F238E27FC236}">
                <a16:creationId xmlns:a16="http://schemas.microsoft.com/office/drawing/2014/main" id="{D5BA8007-F0A2-4F0A-B290-1F0DCC06E801}"/>
              </a:ext>
            </a:extLst>
          </p:cNvPr>
          <p:cNvPicPr>
            <a:picLocks noChangeAspect="1"/>
          </p:cNvPicPr>
          <p:nvPr/>
        </p:nvPicPr>
        <p:blipFill>
          <a:blip r:embed="rId3"/>
          <a:stretch>
            <a:fillRect/>
          </a:stretch>
        </p:blipFill>
        <p:spPr>
          <a:xfrm>
            <a:off x="0" y="762000"/>
            <a:ext cx="9139498" cy="6096000"/>
          </a:xfrm>
          <a:prstGeom prst="rect">
            <a:avLst/>
          </a:prstGeom>
        </p:spPr>
      </p:pic>
    </p:spTree>
    <p:extLst>
      <p:ext uri="{BB962C8B-B14F-4D97-AF65-F5344CB8AC3E}">
        <p14:creationId xmlns:p14="http://schemas.microsoft.com/office/powerpoint/2010/main" val="4010174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4307697" cy="523220"/>
          </a:xfrm>
          <a:prstGeom prst="rect">
            <a:avLst/>
          </a:prstGeom>
          <a:noFill/>
        </p:spPr>
        <p:txBody>
          <a:bodyPr wrap="square" rtlCol="0">
            <a:spAutoFit/>
          </a:bodyPr>
          <a:lstStyle/>
          <a:p>
            <a:r>
              <a:rPr lang="en-US" sz="2800" dirty="0"/>
              <a:t>Clouds – cloud types</a:t>
            </a:r>
          </a:p>
        </p:txBody>
      </p:sp>
      <p:pic>
        <p:nvPicPr>
          <p:cNvPr id="3" name="Picture 2" descr="A picture containing screenshot&#10;&#10;Description automatically generated">
            <a:extLst>
              <a:ext uri="{FF2B5EF4-FFF2-40B4-BE49-F238E27FC236}">
                <a16:creationId xmlns:a16="http://schemas.microsoft.com/office/drawing/2014/main" id="{AC6CBEC3-FAF6-4233-94E0-A5D3EDD4DE56}"/>
              </a:ext>
            </a:extLst>
          </p:cNvPr>
          <p:cNvPicPr>
            <a:picLocks noChangeAspect="1"/>
          </p:cNvPicPr>
          <p:nvPr/>
        </p:nvPicPr>
        <p:blipFill>
          <a:blip r:embed="rId3"/>
          <a:stretch>
            <a:fillRect/>
          </a:stretch>
        </p:blipFill>
        <p:spPr>
          <a:xfrm>
            <a:off x="0" y="762000"/>
            <a:ext cx="9134184" cy="6092456"/>
          </a:xfrm>
          <a:prstGeom prst="rect">
            <a:avLst/>
          </a:prstGeom>
        </p:spPr>
      </p:pic>
    </p:spTree>
    <p:extLst>
      <p:ext uri="{BB962C8B-B14F-4D97-AF65-F5344CB8AC3E}">
        <p14:creationId xmlns:p14="http://schemas.microsoft.com/office/powerpoint/2010/main" val="170852848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4307697" cy="523220"/>
          </a:xfrm>
          <a:prstGeom prst="rect">
            <a:avLst/>
          </a:prstGeom>
          <a:noFill/>
        </p:spPr>
        <p:txBody>
          <a:bodyPr wrap="square" rtlCol="0">
            <a:spAutoFit/>
          </a:bodyPr>
          <a:lstStyle/>
          <a:p>
            <a:r>
              <a:rPr lang="en-US" sz="2800"/>
              <a:t>Precipitation</a:t>
            </a:r>
            <a:endParaRPr lang="en-US" sz="2800" dirty="0"/>
          </a:p>
        </p:txBody>
      </p:sp>
      <p:sp>
        <p:nvSpPr>
          <p:cNvPr id="2" name="Rectangle 1">
            <a:extLst>
              <a:ext uri="{FF2B5EF4-FFF2-40B4-BE49-F238E27FC236}">
                <a16:creationId xmlns:a16="http://schemas.microsoft.com/office/drawing/2014/main" id="{CEA4A7C4-456C-4B83-8546-AAAA70DACAF7}"/>
              </a:ext>
            </a:extLst>
          </p:cNvPr>
          <p:cNvSpPr/>
          <p:nvPr/>
        </p:nvSpPr>
        <p:spPr>
          <a:xfrm>
            <a:off x="381000" y="990600"/>
            <a:ext cx="5334000" cy="1692771"/>
          </a:xfrm>
          <a:prstGeom prst="rect">
            <a:avLst/>
          </a:prstGeom>
        </p:spPr>
        <p:txBody>
          <a:bodyPr wrap="square">
            <a:spAutoFit/>
          </a:bodyPr>
          <a:lstStyle/>
          <a:p>
            <a:r>
              <a:rPr lang="en-US" sz="2000" dirty="0"/>
              <a:t>Precipitation is any of the forms of water particles, whether liquid or solid, that fall from the atmosphere and reach the ground.</a:t>
            </a:r>
          </a:p>
          <a:p>
            <a:endParaRPr lang="en-US" sz="2400" dirty="0"/>
          </a:p>
        </p:txBody>
      </p:sp>
      <p:sp>
        <p:nvSpPr>
          <p:cNvPr id="3" name="Rectangle 2">
            <a:extLst>
              <a:ext uri="{FF2B5EF4-FFF2-40B4-BE49-F238E27FC236}">
                <a16:creationId xmlns:a16="http://schemas.microsoft.com/office/drawing/2014/main" id="{E50B2E14-C214-4B76-8587-46D9165E3EA8}"/>
              </a:ext>
            </a:extLst>
          </p:cNvPr>
          <p:cNvSpPr/>
          <p:nvPr/>
        </p:nvSpPr>
        <p:spPr>
          <a:xfrm>
            <a:off x="5943600" y="1981200"/>
            <a:ext cx="2895600" cy="3416320"/>
          </a:xfrm>
          <a:prstGeom prst="rect">
            <a:avLst/>
          </a:prstGeom>
        </p:spPr>
        <p:txBody>
          <a:bodyPr wrap="square">
            <a:spAutoFit/>
          </a:bodyPr>
          <a:lstStyle/>
          <a:p>
            <a:pPr marL="285750" indent="-285750">
              <a:buFont typeface="Wingdings" panose="05000000000000000000" pitchFamily="2" charset="2"/>
              <a:buChar char="Ø"/>
            </a:pPr>
            <a:r>
              <a:rPr lang="en-US" sz="2400" dirty="0"/>
              <a:t>drizzle</a:t>
            </a:r>
          </a:p>
          <a:p>
            <a:pPr marL="285750" indent="-285750">
              <a:buFont typeface="Wingdings" panose="05000000000000000000" pitchFamily="2" charset="2"/>
              <a:buChar char="Ø"/>
            </a:pPr>
            <a:r>
              <a:rPr lang="en-US" sz="2400" dirty="0"/>
              <a:t>rain</a:t>
            </a:r>
          </a:p>
          <a:p>
            <a:pPr marL="285750" indent="-285750">
              <a:buFont typeface="Wingdings" panose="05000000000000000000" pitchFamily="2" charset="2"/>
              <a:buChar char="Ø"/>
            </a:pPr>
            <a:r>
              <a:rPr lang="en-US" sz="2400" dirty="0"/>
              <a:t>snow</a:t>
            </a:r>
          </a:p>
          <a:p>
            <a:pPr marL="285750" indent="-285750">
              <a:buFont typeface="Wingdings" panose="05000000000000000000" pitchFamily="2" charset="2"/>
              <a:buChar char="Ø"/>
            </a:pPr>
            <a:r>
              <a:rPr lang="en-US" sz="2400" dirty="0"/>
              <a:t>snow grains</a:t>
            </a:r>
          </a:p>
          <a:p>
            <a:pPr marL="285750" indent="-285750">
              <a:buFont typeface="Wingdings" panose="05000000000000000000" pitchFamily="2" charset="2"/>
              <a:buChar char="Ø"/>
            </a:pPr>
            <a:r>
              <a:rPr lang="en-US" sz="2400" dirty="0"/>
              <a:t>ice crystals</a:t>
            </a:r>
          </a:p>
          <a:p>
            <a:pPr marL="285750" indent="-285750">
              <a:buFont typeface="Wingdings" panose="05000000000000000000" pitchFamily="2" charset="2"/>
              <a:buChar char="Ø"/>
            </a:pPr>
            <a:r>
              <a:rPr lang="en-US" sz="2400" dirty="0"/>
              <a:t>ice pellets</a:t>
            </a:r>
          </a:p>
          <a:p>
            <a:pPr marL="285750" indent="-285750">
              <a:buFont typeface="Wingdings" panose="05000000000000000000" pitchFamily="2" charset="2"/>
              <a:buChar char="Ø"/>
            </a:pPr>
            <a:r>
              <a:rPr lang="en-US" sz="2400" dirty="0"/>
              <a:t>hail</a:t>
            </a:r>
          </a:p>
          <a:p>
            <a:pPr marL="285750" indent="-285750">
              <a:buFont typeface="Wingdings" panose="05000000000000000000" pitchFamily="2" charset="2"/>
              <a:buChar char="Ø"/>
            </a:pPr>
            <a:r>
              <a:rPr lang="en-US" sz="2400" dirty="0"/>
              <a:t>small hail/snow pellets</a:t>
            </a:r>
          </a:p>
        </p:txBody>
      </p:sp>
      <p:sp>
        <p:nvSpPr>
          <p:cNvPr id="7" name="Rectangle 6">
            <a:extLst>
              <a:ext uri="{FF2B5EF4-FFF2-40B4-BE49-F238E27FC236}">
                <a16:creationId xmlns:a16="http://schemas.microsoft.com/office/drawing/2014/main" id="{6BC53B09-861F-4A72-9D0E-3E092CF10167}"/>
              </a:ext>
            </a:extLst>
          </p:cNvPr>
          <p:cNvSpPr/>
          <p:nvPr/>
        </p:nvSpPr>
        <p:spPr>
          <a:xfrm>
            <a:off x="457200" y="2743469"/>
            <a:ext cx="5105400" cy="2862322"/>
          </a:xfrm>
          <a:prstGeom prst="rect">
            <a:avLst/>
          </a:prstGeom>
        </p:spPr>
        <p:txBody>
          <a:bodyPr wrap="square">
            <a:spAutoFit/>
          </a:bodyPr>
          <a:lstStyle/>
          <a:p>
            <a:pPr marL="342900" indent="-342900">
              <a:buFont typeface="Wingdings" panose="05000000000000000000" pitchFamily="2" charset="2"/>
              <a:buChar char="Ø"/>
            </a:pPr>
            <a:r>
              <a:rPr lang="en-US" sz="2000" dirty="0"/>
              <a:t>Precipitation formation requires three ingredients:</a:t>
            </a:r>
          </a:p>
          <a:p>
            <a:pPr marL="342900" indent="-342900">
              <a:buFont typeface="Wingdings" panose="05000000000000000000" pitchFamily="2" charset="2"/>
              <a:buChar char="Ø"/>
            </a:pPr>
            <a:endParaRPr lang="en-US" sz="2000" dirty="0"/>
          </a:p>
          <a:p>
            <a:pPr marL="342900" indent="-342900">
              <a:buFont typeface="Wingdings" panose="05000000000000000000" pitchFamily="2" charset="2"/>
              <a:buChar char="Ø"/>
            </a:pPr>
            <a:r>
              <a:rPr lang="en-US" sz="2000" dirty="0"/>
              <a:t>water vapor</a:t>
            </a:r>
          </a:p>
          <a:p>
            <a:pPr marL="342900" indent="-342900">
              <a:buFont typeface="Wingdings" panose="05000000000000000000" pitchFamily="2" charset="2"/>
              <a:buChar char="Ø"/>
            </a:pPr>
            <a:r>
              <a:rPr lang="en-US" sz="2000" dirty="0"/>
              <a:t>sufficient lift to condense the water vapor into clouds</a:t>
            </a:r>
          </a:p>
          <a:p>
            <a:pPr marL="342900" indent="-342900">
              <a:buFont typeface="Wingdings" panose="05000000000000000000" pitchFamily="2" charset="2"/>
              <a:buChar char="Ø"/>
            </a:pPr>
            <a:r>
              <a:rPr lang="en-US" sz="2000" dirty="0"/>
              <a:t>a growth process that allows cloud droplets to grow large and heavy enough to fall as precipitation.</a:t>
            </a:r>
          </a:p>
        </p:txBody>
      </p:sp>
    </p:spTree>
    <p:extLst>
      <p:ext uri="{BB962C8B-B14F-4D97-AF65-F5344CB8AC3E}">
        <p14:creationId xmlns:p14="http://schemas.microsoft.com/office/powerpoint/2010/main" val="22214466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4993498" cy="523220"/>
          </a:xfrm>
          <a:prstGeom prst="rect">
            <a:avLst/>
          </a:prstGeom>
          <a:noFill/>
        </p:spPr>
        <p:txBody>
          <a:bodyPr wrap="square" rtlCol="0">
            <a:spAutoFit/>
          </a:bodyPr>
          <a:lstStyle/>
          <a:p>
            <a:r>
              <a:rPr lang="en-US" sz="2800" dirty="0"/>
              <a:t>Formation of Precipitation</a:t>
            </a:r>
          </a:p>
        </p:txBody>
      </p:sp>
      <p:pic>
        <p:nvPicPr>
          <p:cNvPr id="2" name="Picture 1">
            <a:extLst>
              <a:ext uri="{FF2B5EF4-FFF2-40B4-BE49-F238E27FC236}">
                <a16:creationId xmlns:a16="http://schemas.microsoft.com/office/drawing/2014/main" id="{4F5B592D-73D6-4C9D-B9F5-D803995E2ED4}"/>
              </a:ext>
            </a:extLst>
          </p:cNvPr>
          <p:cNvPicPr>
            <a:picLocks noChangeAspect="1"/>
          </p:cNvPicPr>
          <p:nvPr/>
        </p:nvPicPr>
        <p:blipFill>
          <a:blip r:embed="rId3"/>
          <a:stretch>
            <a:fillRect/>
          </a:stretch>
        </p:blipFill>
        <p:spPr>
          <a:xfrm>
            <a:off x="5943600" y="530089"/>
            <a:ext cx="3114675" cy="6289440"/>
          </a:xfrm>
          <a:prstGeom prst="rect">
            <a:avLst/>
          </a:prstGeom>
        </p:spPr>
      </p:pic>
      <p:sp>
        <p:nvSpPr>
          <p:cNvPr id="3" name="Rectangle 2">
            <a:extLst>
              <a:ext uri="{FF2B5EF4-FFF2-40B4-BE49-F238E27FC236}">
                <a16:creationId xmlns:a16="http://schemas.microsoft.com/office/drawing/2014/main" id="{11C5F119-F879-4ACA-A641-6AE988679082}"/>
              </a:ext>
            </a:extLst>
          </p:cNvPr>
          <p:cNvSpPr/>
          <p:nvPr/>
        </p:nvSpPr>
        <p:spPr>
          <a:xfrm>
            <a:off x="381000" y="914400"/>
            <a:ext cx="4572000" cy="3416320"/>
          </a:xfrm>
          <a:prstGeom prst="rect">
            <a:avLst/>
          </a:prstGeom>
        </p:spPr>
        <p:txBody>
          <a:bodyPr>
            <a:spAutoFit/>
          </a:bodyPr>
          <a:lstStyle/>
          <a:p>
            <a:r>
              <a:rPr lang="en-US" dirty="0"/>
              <a:t>Cloud droplets and/or ice crystals are too small and light to fall to the ground as precipitation.</a:t>
            </a:r>
          </a:p>
          <a:p>
            <a:endParaRPr lang="en-US" dirty="0"/>
          </a:p>
          <a:p>
            <a:r>
              <a:rPr lang="en-US" dirty="0"/>
              <a:t>Collisions occur between cloud droplets of varying size and different fall speeds, sticking together or coalescing to form larger drops. </a:t>
            </a:r>
          </a:p>
          <a:p>
            <a:endParaRPr lang="en-US" dirty="0"/>
          </a:p>
          <a:p>
            <a:r>
              <a:rPr lang="en-US" dirty="0"/>
              <a:t>The drops become too large to be suspended in the air, and they fall to the ground as rain. </a:t>
            </a:r>
          </a:p>
        </p:txBody>
      </p:sp>
    </p:spTree>
    <p:extLst>
      <p:ext uri="{BB962C8B-B14F-4D97-AF65-F5344CB8AC3E}">
        <p14:creationId xmlns:p14="http://schemas.microsoft.com/office/powerpoint/2010/main" val="122441144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ightning in the sky&#10;&#10;Description automatically generated with low confidence">
            <a:extLst>
              <a:ext uri="{FF2B5EF4-FFF2-40B4-BE49-F238E27FC236}">
                <a16:creationId xmlns:a16="http://schemas.microsoft.com/office/drawing/2014/main" id="{A28AC564-AE82-4DC9-A390-AD7A166F7083}"/>
              </a:ext>
            </a:extLst>
          </p:cNvPr>
          <p:cNvPicPr>
            <a:picLocks noChangeAspect="1"/>
          </p:cNvPicPr>
          <p:nvPr/>
        </p:nvPicPr>
        <p:blipFill>
          <a:blip r:embed="rId2"/>
          <a:stretch>
            <a:fillRect/>
          </a:stretch>
        </p:blipFill>
        <p:spPr>
          <a:xfrm>
            <a:off x="0" y="228600"/>
            <a:ext cx="9144000" cy="5757649"/>
          </a:xfrm>
          <a:prstGeom prst="rect">
            <a:avLst/>
          </a:prstGeom>
        </p:spPr>
      </p:pic>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Thunderstorms and Turbulence</a:t>
            </a:r>
          </a:p>
        </p:txBody>
      </p:sp>
    </p:spTree>
    <p:extLst>
      <p:ext uri="{BB962C8B-B14F-4D97-AF65-F5344CB8AC3E}">
        <p14:creationId xmlns:p14="http://schemas.microsoft.com/office/powerpoint/2010/main" val="28125419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381000" y="266701"/>
            <a:ext cx="3581400" cy="584775"/>
          </a:xfrm>
          <a:prstGeom prst="rect">
            <a:avLst/>
          </a:prstGeom>
          <a:noFill/>
        </p:spPr>
        <p:txBody>
          <a:bodyPr wrap="square" rtlCol="0">
            <a:spAutoFit/>
          </a:bodyPr>
          <a:lstStyle/>
          <a:p>
            <a:r>
              <a:rPr lang="en-US" sz="3200" b="1" dirty="0"/>
              <a:t>Thunderstorms</a:t>
            </a:r>
          </a:p>
        </p:txBody>
      </p:sp>
      <p:sp>
        <p:nvSpPr>
          <p:cNvPr id="2" name="Rectangle 1">
            <a:extLst>
              <a:ext uri="{FF2B5EF4-FFF2-40B4-BE49-F238E27FC236}">
                <a16:creationId xmlns:a16="http://schemas.microsoft.com/office/drawing/2014/main" id="{0312867E-0E1A-4AE7-A851-842E218C045D}"/>
              </a:ext>
            </a:extLst>
          </p:cNvPr>
          <p:cNvSpPr/>
          <p:nvPr/>
        </p:nvSpPr>
        <p:spPr>
          <a:xfrm>
            <a:off x="685800" y="1295400"/>
            <a:ext cx="6858000" cy="3539430"/>
          </a:xfrm>
          <a:prstGeom prst="rect">
            <a:avLst/>
          </a:prstGeom>
        </p:spPr>
        <p:txBody>
          <a:bodyPr wrap="square">
            <a:spAutoFit/>
          </a:bodyPr>
          <a:lstStyle/>
          <a:p>
            <a:pPr marL="342900" indent="-342900">
              <a:buFont typeface="Wingdings" panose="05000000000000000000" pitchFamily="2" charset="2"/>
              <a:buChar char="Ø"/>
            </a:pPr>
            <a:r>
              <a:rPr lang="en-US" sz="2800" dirty="0"/>
              <a:t>Extensive vertical development </a:t>
            </a:r>
          </a:p>
          <a:p>
            <a:pPr marL="342900" indent="-342900">
              <a:buFont typeface="Wingdings" panose="05000000000000000000" pitchFamily="2" charset="2"/>
              <a:buChar char="Ø"/>
            </a:pPr>
            <a:endParaRPr lang="en-US" sz="2800" dirty="0"/>
          </a:p>
          <a:p>
            <a:pPr marL="342900" indent="-342900">
              <a:buFont typeface="Wingdings" panose="05000000000000000000" pitchFamily="2" charset="2"/>
              <a:buChar char="Ø"/>
            </a:pPr>
            <a:r>
              <a:rPr lang="en-US" sz="2800" dirty="0"/>
              <a:t>Unstable and turbulent</a:t>
            </a:r>
          </a:p>
          <a:p>
            <a:pPr marL="342900" indent="-342900">
              <a:buFont typeface="Wingdings" panose="05000000000000000000" pitchFamily="2" charset="2"/>
              <a:buChar char="Ø"/>
            </a:pPr>
            <a:endParaRPr lang="en-US" sz="2800" dirty="0"/>
          </a:p>
          <a:p>
            <a:pPr marL="342900" indent="-342900">
              <a:buFont typeface="Wingdings" panose="05000000000000000000" pitchFamily="2" charset="2"/>
              <a:buChar char="Ø"/>
            </a:pPr>
            <a:r>
              <a:rPr lang="en-US" sz="2800" dirty="0"/>
              <a:t>Contain large amounts of moisture </a:t>
            </a:r>
          </a:p>
          <a:p>
            <a:pPr marL="342900" indent="-342900">
              <a:buFont typeface="Wingdings" panose="05000000000000000000" pitchFamily="2" charset="2"/>
              <a:buChar char="Ø"/>
            </a:pPr>
            <a:endParaRPr lang="en-US" sz="2800" dirty="0"/>
          </a:p>
          <a:p>
            <a:pPr marL="342900" indent="-342900">
              <a:buFont typeface="Wingdings" panose="05000000000000000000" pitchFamily="2" charset="2"/>
              <a:buChar char="Ø"/>
            </a:pPr>
            <a:r>
              <a:rPr lang="en-US" sz="2800" dirty="0"/>
              <a:t>Produce a number of hazards to aviation</a:t>
            </a:r>
          </a:p>
        </p:txBody>
      </p:sp>
    </p:spTree>
    <p:extLst>
      <p:ext uri="{BB962C8B-B14F-4D97-AF65-F5344CB8AC3E}">
        <p14:creationId xmlns:p14="http://schemas.microsoft.com/office/powerpoint/2010/main" val="306801979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8498698" cy="3170099"/>
          </a:xfrm>
          <a:prstGeom prst="rect">
            <a:avLst/>
          </a:prstGeom>
          <a:noFill/>
        </p:spPr>
        <p:txBody>
          <a:bodyPr wrap="square" rtlCol="0">
            <a:spAutoFit/>
          </a:bodyPr>
          <a:lstStyle/>
          <a:p>
            <a:r>
              <a:rPr lang="en-US" sz="3200" dirty="0"/>
              <a:t>Requirements for thunderstorm formation:</a:t>
            </a:r>
          </a:p>
          <a:p>
            <a:endParaRPr lang="en-US" sz="2800" dirty="0"/>
          </a:p>
          <a:p>
            <a:pPr marL="457200" indent="-457200">
              <a:buFont typeface="Wingdings" panose="05000000000000000000" pitchFamily="2" charset="2"/>
              <a:buChar char="Ø"/>
            </a:pPr>
            <a:r>
              <a:rPr lang="en-US" sz="2800" dirty="0"/>
              <a:t>Water vapor</a:t>
            </a:r>
          </a:p>
          <a:p>
            <a:pPr marL="457200" indent="-457200">
              <a:buFont typeface="Wingdings" panose="05000000000000000000" pitchFamily="2" charset="2"/>
              <a:buChar char="Ø"/>
            </a:pPr>
            <a:endParaRPr lang="en-US" sz="2800" dirty="0"/>
          </a:p>
          <a:p>
            <a:pPr marL="457200" indent="-457200">
              <a:buFont typeface="Wingdings" panose="05000000000000000000" pitchFamily="2" charset="2"/>
              <a:buChar char="Ø"/>
            </a:pPr>
            <a:r>
              <a:rPr lang="en-US" sz="2800" dirty="0"/>
              <a:t>Unstable air</a:t>
            </a:r>
          </a:p>
          <a:p>
            <a:pPr marL="457200" indent="-457200">
              <a:buFont typeface="Wingdings" panose="05000000000000000000" pitchFamily="2" charset="2"/>
              <a:buChar char="Ø"/>
            </a:pPr>
            <a:endParaRPr lang="en-US" sz="2800" dirty="0"/>
          </a:p>
          <a:p>
            <a:pPr marL="457200" indent="-457200">
              <a:buFont typeface="Wingdings" panose="05000000000000000000" pitchFamily="2" charset="2"/>
              <a:buChar char="Ø"/>
            </a:pPr>
            <a:r>
              <a:rPr lang="en-US" sz="2800" dirty="0"/>
              <a:t>Lift</a:t>
            </a:r>
          </a:p>
        </p:txBody>
      </p:sp>
      <p:pic>
        <p:nvPicPr>
          <p:cNvPr id="3" name="Picture 2">
            <a:extLst>
              <a:ext uri="{FF2B5EF4-FFF2-40B4-BE49-F238E27FC236}">
                <a16:creationId xmlns:a16="http://schemas.microsoft.com/office/drawing/2014/main" id="{6CD22273-750D-4991-BA4F-33C1B6A86D58}"/>
              </a:ext>
            </a:extLst>
          </p:cNvPr>
          <p:cNvPicPr>
            <a:picLocks noChangeAspect="1"/>
          </p:cNvPicPr>
          <p:nvPr/>
        </p:nvPicPr>
        <p:blipFill>
          <a:blip r:embed="rId3"/>
          <a:stretch>
            <a:fillRect/>
          </a:stretch>
        </p:blipFill>
        <p:spPr>
          <a:xfrm>
            <a:off x="276235" y="3498851"/>
            <a:ext cx="8713195" cy="3359149"/>
          </a:xfrm>
          <a:prstGeom prst="rect">
            <a:avLst/>
          </a:prstGeom>
        </p:spPr>
      </p:pic>
    </p:spTree>
    <p:extLst>
      <p:ext uri="{BB962C8B-B14F-4D97-AF65-F5344CB8AC3E}">
        <p14:creationId xmlns:p14="http://schemas.microsoft.com/office/powerpoint/2010/main" val="7624395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1384995"/>
          </a:xfrm>
          <a:prstGeom prst="rect">
            <a:avLst/>
          </a:prstGeom>
          <a:noFill/>
        </p:spPr>
        <p:txBody>
          <a:bodyPr wrap="square" rtlCol="0">
            <a:spAutoFit/>
          </a:bodyPr>
          <a:lstStyle/>
          <a:p>
            <a:r>
              <a:rPr lang="en-US" sz="2800" dirty="0"/>
              <a:t>Thunderstorms have a predictable life cycle</a:t>
            </a:r>
          </a:p>
          <a:p>
            <a:endParaRPr lang="en-US" sz="2800" dirty="0"/>
          </a:p>
        </p:txBody>
      </p:sp>
      <p:pic>
        <p:nvPicPr>
          <p:cNvPr id="2" name="Picture 1">
            <a:extLst>
              <a:ext uri="{FF2B5EF4-FFF2-40B4-BE49-F238E27FC236}">
                <a16:creationId xmlns:a16="http://schemas.microsoft.com/office/drawing/2014/main" id="{A3088890-4B5F-4904-BE67-40B372DFF9A9}"/>
              </a:ext>
            </a:extLst>
          </p:cNvPr>
          <p:cNvPicPr>
            <a:picLocks noChangeAspect="1"/>
          </p:cNvPicPr>
          <p:nvPr/>
        </p:nvPicPr>
        <p:blipFill>
          <a:blip r:embed="rId3"/>
          <a:stretch>
            <a:fillRect/>
          </a:stretch>
        </p:blipFill>
        <p:spPr>
          <a:xfrm>
            <a:off x="0" y="1828800"/>
            <a:ext cx="9144000" cy="4863253"/>
          </a:xfrm>
          <a:prstGeom prst="rect">
            <a:avLst/>
          </a:prstGeom>
        </p:spPr>
      </p:pic>
    </p:spTree>
    <p:extLst>
      <p:ext uri="{BB962C8B-B14F-4D97-AF65-F5344CB8AC3E}">
        <p14:creationId xmlns:p14="http://schemas.microsoft.com/office/powerpoint/2010/main" val="96844480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0" y="26670"/>
            <a:ext cx="7355698" cy="1138773"/>
          </a:xfrm>
          <a:prstGeom prst="rect">
            <a:avLst/>
          </a:prstGeom>
          <a:noFill/>
        </p:spPr>
        <p:txBody>
          <a:bodyPr wrap="square" rtlCol="0">
            <a:spAutoFit/>
          </a:bodyPr>
          <a:lstStyle/>
          <a:p>
            <a:r>
              <a:rPr lang="en-US" sz="4000" dirty="0"/>
              <a:t>Towering cumulus</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132807" y="1300819"/>
            <a:ext cx="4307699" cy="5262979"/>
          </a:xfrm>
          <a:prstGeom prst="rect">
            <a:avLst/>
          </a:prstGeom>
        </p:spPr>
        <p:txBody>
          <a:bodyPr wrap="square">
            <a:spAutoFit/>
          </a:bodyPr>
          <a:lstStyle/>
          <a:p>
            <a:r>
              <a:rPr lang="en-US" sz="2800" dirty="0"/>
              <a:t>The distinguishing feature of the towering cumulus stage is a strong convective updraft. The updraft is a bubble of warm, rising air concentrated near the top of the cloud which leaves a cloudy trail in its wake. Updraft speeds can exceed 3,000 feet per minute.</a:t>
            </a:r>
          </a:p>
        </p:txBody>
      </p:sp>
      <p:pic>
        <p:nvPicPr>
          <p:cNvPr id="7" name="Picture 6">
            <a:extLst>
              <a:ext uri="{FF2B5EF4-FFF2-40B4-BE49-F238E27FC236}">
                <a16:creationId xmlns:a16="http://schemas.microsoft.com/office/drawing/2014/main" id="{E0C7FE63-C0D1-4E51-9A9F-A72CAA7EE6BC}"/>
              </a:ext>
            </a:extLst>
          </p:cNvPr>
          <p:cNvPicPr>
            <a:picLocks noChangeAspect="1"/>
          </p:cNvPicPr>
          <p:nvPr/>
        </p:nvPicPr>
        <p:blipFill>
          <a:blip r:embed="rId3"/>
          <a:stretch>
            <a:fillRect/>
          </a:stretch>
        </p:blipFill>
        <p:spPr>
          <a:xfrm>
            <a:off x="4703495" y="0"/>
            <a:ext cx="4440505" cy="6858000"/>
          </a:xfrm>
          <a:prstGeom prst="rect">
            <a:avLst/>
          </a:prstGeom>
        </p:spPr>
      </p:pic>
    </p:spTree>
    <p:extLst>
      <p:ext uri="{BB962C8B-B14F-4D97-AF65-F5344CB8AC3E}">
        <p14:creationId xmlns:p14="http://schemas.microsoft.com/office/powerpoint/2010/main" val="22230369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6467"/>
            <a:ext cx="4150460" cy="954107"/>
          </a:xfrm>
          <a:prstGeom prst="rect">
            <a:avLst/>
          </a:prstGeom>
          <a:noFill/>
        </p:spPr>
        <p:txBody>
          <a:bodyPr wrap="square" rtlCol="0">
            <a:spAutoFit/>
          </a:bodyPr>
          <a:lstStyle/>
          <a:p>
            <a:r>
              <a:rPr lang="en-US" sz="2800" dirty="0"/>
              <a:t>Mature</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64302" y="648504"/>
            <a:ext cx="3736199" cy="6001643"/>
          </a:xfrm>
          <a:prstGeom prst="rect">
            <a:avLst/>
          </a:prstGeom>
        </p:spPr>
        <p:txBody>
          <a:bodyPr wrap="square">
            <a:spAutoFit/>
          </a:bodyPr>
          <a:lstStyle/>
          <a:p>
            <a:r>
              <a:rPr lang="en-US" sz="2400" dirty="0"/>
              <a:t>The cell transitions to the mature stage when precipitation reaches the surface.</a:t>
            </a:r>
          </a:p>
          <a:p>
            <a:endParaRPr lang="en-US" sz="2400" dirty="0"/>
          </a:p>
          <a:p>
            <a:r>
              <a:rPr lang="en-US" sz="2400" dirty="0"/>
              <a:t>Precipitation descends through the cloud and drags the adjacent air downward, creating a strong downdraft alongside the updraft. </a:t>
            </a:r>
          </a:p>
          <a:p>
            <a:endParaRPr lang="en-US" sz="2400" dirty="0"/>
          </a:p>
          <a:p>
            <a:r>
              <a:rPr lang="en-US" sz="2400" dirty="0"/>
              <a:t>Weather hazards reach peak intensity toward the end of the mature stage. </a:t>
            </a:r>
          </a:p>
        </p:txBody>
      </p:sp>
      <p:pic>
        <p:nvPicPr>
          <p:cNvPr id="2" name="Picture 1">
            <a:extLst>
              <a:ext uri="{FF2B5EF4-FFF2-40B4-BE49-F238E27FC236}">
                <a16:creationId xmlns:a16="http://schemas.microsoft.com/office/drawing/2014/main" id="{6DB4924A-466C-4DA2-A753-D719665CB854}"/>
              </a:ext>
            </a:extLst>
          </p:cNvPr>
          <p:cNvPicPr>
            <a:picLocks noChangeAspect="1"/>
          </p:cNvPicPr>
          <p:nvPr/>
        </p:nvPicPr>
        <p:blipFill>
          <a:blip r:embed="rId3"/>
          <a:stretch>
            <a:fillRect/>
          </a:stretch>
        </p:blipFill>
        <p:spPr>
          <a:xfrm>
            <a:off x="4729239" y="0"/>
            <a:ext cx="4414761" cy="6858000"/>
          </a:xfrm>
          <a:prstGeom prst="rect">
            <a:avLst/>
          </a:prstGeom>
        </p:spPr>
      </p:pic>
    </p:spTree>
    <p:extLst>
      <p:ext uri="{BB962C8B-B14F-4D97-AF65-F5344CB8AC3E}">
        <p14:creationId xmlns:p14="http://schemas.microsoft.com/office/powerpoint/2010/main" val="238613582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icroburst">
            <a:hlinkClick r:id="" action="ppaction://media"/>
            <a:extLst>
              <a:ext uri="{FF2B5EF4-FFF2-40B4-BE49-F238E27FC236}">
                <a16:creationId xmlns:a16="http://schemas.microsoft.com/office/drawing/2014/main" id="{6860D5F7-3DC5-4CB1-B6B0-E896D3A1150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857433"/>
            <a:ext cx="9144000" cy="5143134"/>
          </a:xfrm>
        </p:spPr>
      </p:pic>
    </p:spTree>
    <p:extLst>
      <p:ext uri="{BB962C8B-B14F-4D97-AF65-F5344CB8AC3E}">
        <p14:creationId xmlns:p14="http://schemas.microsoft.com/office/powerpoint/2010/main" val="304248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4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Dissipating</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302401" y="2249437"/>
            <a:ext cx="4307699" cy="3785652"/>
          </a:xfrm>
          <a:prstGeom prst="rect">
            <a:avLst/>
          </a:prstGeom>
        </p:spPr>
        <p:txBody>
          <a:bodyPr wrap="square">
            <a:spAutoFit/>
          </a:bodyPr>
          <a:lstStyle/>
          <a:p>
            <a:r>
              <a:rPr lang="en-US" sz="2000" dirty="0"/>
              <a:t>The dissipating stage is marked by a strong downdraft embedded within the area of precipitation. Subsiding air replaces the updraft throughout the cloud, effectively cutting off the supply of moisture provided by the updraft. Precipitation tapers off and ends. Compression warms the subsiding air and the relative humidity drops.</a:t>
            </a:r>
          </a:p>
        </p:txBody>
      </p:sp>
      <p:pic>
        <p:nvPicPr>
          <p:cNvPr id="3" name="Picture 2">
            <a:extLst>
              <a:ext uri="{FF2B5EF4-FFF2-40B4-BE49-F238E27FC236}">
                <a16:creationId xmlns:a16="http://schemas.microsoft.com/office/drawing/2014/main" id="{A78658F5-B359-4304-8A49-D052D27EA6E8}"/>
              </a:ext>
            </a:extLst>
          </p:cNvPr>
          <p:cNvPicPr>
            <a:picLocks noChangeAspect="1"/>
          </p:cNvPicPr>
          <p:nvPr/>
        </p:nvPicPr>
        <p:blipFill>
          <a:blip r:embed="rId3"/>
          <a:stretch>
            <a:fillRect/>
          </a:stretch>
        </p:blipFill>
        <p:spPr>
          <a:xfrm>
            <a:off x="4967640" y="476252"/>
            <a:ext cx="4150960" cy="6381748"/>
          </a:xfrm>
          <a:prstGeom prst="rect">
            <a:avLst/>
          </a:prstGeom>
        </p:spPr>
      </p:pic>
    </p:spTree>
    <p:extLst>
      <p:ext uri="{BB962C8B-B14F-4D97-AF65-F5344CB8AC3E}">
        <p14:creationId xmlns:p14="http://schemas.microsoft.com/office/powerpoint/2010/main" val="378317292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Thunderstorm Hazards</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84710" y="1524000"/>
            <a:ext cx="7055380" cy="4724400"/>
          </a:xfrm>
        </p:spPr>
        <p:txBody>
          <a:bodyPr>
            <a:normAutofit/>
          </a:bodyPr>
          <a:lstStyle/>
          <a:p>
            <a:r>
              <a:rPr lang="en-US" sz="2400" dirty="0"/>
              <a:t>Lightning</a:t>
            </a:r>
          </a:p>
          <a:p>
            <a:r>
              <a:rPr lang="en-US" sz="2400" dirty="0"/>
              <a:t>Icing</a:t>
            </a:r>
          </a:p>
          <a:p>
            <a:r>
              <a:rPr lang="en-US" sz="2400" dirty="0"/>
              <a:t>Hail</a:t>
            </a:r>
          </a:p>
          <a:p>
            <a:r>
              <a:rPr lang="en-US" sz="2400" dirty="0"/>
              <a:t>Rapid Altimeter Changes</a:t>
            </a:r>
          </a:p>
          <a:p>
            <a:r>
              <a:rPr lang="en-US" sz="2400" dirty="0"/>
              <a:t>Static Electricity</a:t>
            </a:r>
          </a:p>
          <a:p>
            <a:r>
              <a:rPr lang="en-US" sz="2400" dirty="0"/>
              <a:t>Tornados</a:t>
            </a:r>
          </a:p>
          <a:p>
            <a:r>
              <a:rPr lang="en-US" sz="2400" dirty="0"/>
              <a:t>Turbulence</a:t>
            </a:r>
          </a:p>
          <a:p>
            <a:r>
              <a:rPr lang="en-US" sz="2400" dirty="0"/>
              <a:t>Adverse Wind</a:t>
            </a:r>
          </a:p>
          <a:p>
            <a:r>
              <a:rPr lang="en-US" sz="2400" dirty="0"/>
              <a:t>Downbursts</a:t>
            </a:r>
          </a:p>
          <a:p>
            <a:endParaRPr lang="en-US" dirty="0"/>
          </a:p>
        </p:txBody>
      </p:sp>
    </p:spTree>
    <p:extLst>
      <p:ext uri="{BB962C8B-B14F-4D97-AF65-F5344CB8AC3E}">
        <p14:creationId xmlns:p14="http://schemas.microsoft.com/office/powerpoint/2010/main" val="5655534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Turbulence</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119450" y="4453318"/>
            <a:ext cx="8905099" cy="1938992"/>
          </a:xfrm>
          <a:prstGeom prst="rect">
            <a:avLst/>
          </a:prstGeom>
        </p:spPr>
        <p:txBody>
          <a:bodyPr wrap="square">
            <a:spAutoFit/>
          </a:bodyPr>
          <a:lstStyle/>
          <a:p>
            <a:r>
              <a:rPr lang="en-US" sz="2000" dirty="0"/>
              <a:t>Gust loads can be severe enough to stall an aircraft at maneuvering speed or to cause structural damage at cruising speed. The strongest turbulence occurs with shear between updrafts and downdrafts. Outside the cumulonimbus cloud, turbulence has been encountered several thousand feet above, and 20 miles laterally from, a severe storm.</a:t>
            </a:r>
          </a:p>
        </p:txBody>
      </p:sp>
      <p:pic>
        <p:nvPicPr>
          <p:cNvPr id="2" name="Picture 1">
            <a:extLst>
              <a:ext uri="{FF2B5EF4-FFF2-40B4-BE49-F238E27FC236}">
                <a16:creationId xmlns:a16="http://schemas.microsoft.com/office/drawing/2014/main" id="{C01ACD2D-C75A-4A45-9A2A-69F2540A3DC9}"/>
              </a:ext>
            </a:extLst>
          </p:cNvPr>
          <p:cNvPicPr>
            <a:picLocks noChangeAspect="1"/>
          </p:cNvPicPr>
          <p:nvPr/>
        </p:nvPicPr>
        <p:blipFill>
          <a:blip r:embed="rId3"/>
          <a:stretch>
            <a:fillRect/>
          </a:stretch>
        </p:blipFill>
        <p:spPr>
          <a:xfrm>
            <a:off x="3048000" y="635804"/>
            <a:ext cx="6070600" cy="3736807"/>
          </a:xfrm>
          <a:prstGeom prst="rect">
            <a:avLst/>
          </a:prstGeom>
        </p:spPr>
      </p:pic>
      <p:sp>
        <p:nvSpPr>
          <p:cNvPr id="7" name="TextBox 6">
            <a:extLst>
              <a:ext uri="{FF2B5EF4-FFF2-40B4-BE49-F238E27FC236}">
                <a16:creationId xmlns:a16="http://schemas.microsoft.com/office/drawing/2014/main" id="{7C6A53D5-451B-4E47-AC69-E3075989E406}"/>
              </a:ext>
            </a:extLst>
          </p:cNvPr>
          <p:cNvSpPr txBox="1"/>
          <p:nvPr/>
        </p:nvSpPr>
        <p:spPr>
          <a:xfrm>
            <a:off x="119450" y="1447800"/>
            <a:ext cx="2699950" cy="1938992"/>
          </a:xfrm>
          <a:prstGeom prst="rect">
            <a:avLst/>
          </a:prstGeom>
          <a:noFill/>
        </p:spPr>
        <p:txBody>
          <a:bodyPr wrap="square" rtlCol="0">
            <a:spAutoFit/>
          </a:bodyPr>
          <a:lstStyle/>
          <a:p>
            <a:r>
              <a:rPr lang="en-US" sz="2000" dirty="0"/>
              <a:t>Turbulence is present in all thunderstorms. Severe or extreme turbulence is common. </a:t>
            </a:r>
          </a:p>
        </p:txBody>
      </p:sp>
    </p:spTree>
    <p:extLst>
      <p:ext uri="{BB962C8B-B14F-4D97-AF65-F5344CB8AC3E}">
        <p14:creationId xmlns:p14="http://schemas.microsoft.com/office/powerpoint/2010/main" val="81772373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Turbulence</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77002" y="5363110"/>
            <a:ext cx="8640797" cy="1323439"/>
          </a:xfrm>
          <a:prstGeom prst="rect">
            <a:avLst/>
          </a:prstGeom>
        </p:spPr>
        <p:txBody>
          <a:bodyPr wrap="square">
            <a:spAutoFit/>
          </a:bodyPr>
          <a:lstStyle/>
          <a:p>
            <a:r>
              <a:rPr lang="en-US" sz="2000" dirty="0"/>
              <a:t>The wind-shear zone between the gust front and surrounding air is very turbulent airspace. The surface position of the gust front can be identified by a line of dust or debris along the ground, a line of spray along bodies of water, or a shelf cloud as seen here.</a:t>
            </a:r>
          </a:p>
        </p:txBody>
      </p:sp>
      <p:pic>
        <p:nvPicPr>
          <p:cNvPr id="2" name="Picture 1">
            <a:extLst>
              <a:ext uri="{FF2B5EF4-FFF2-40B4-BE49-F238E27FC236}">
                <a16:creationId xmlns:a16="http://schemas.microsoft.com/office/drawing/2014/main" id="{90C95B39-861D-4A99-BFA5-4D4D32213307}"/>
              </a:ext>
            </a:extLst>
          </p:cNvPr>
          <p:cNvPicPr>
            <a:picLocks noChangeAspect="1"/>
          </p:cNvPicPr>
          <p:nvPr/>
        </p:nvPicPr>
        <p:blipFill>
          <a:blip r:embed="rId3"/>
          <a:stretch>
            <a:fillRect/>
          </a:stretch>
        </p:blipFill>
        <p:spPr>
          <a:xfrm>
            <a:off x="669925" y="748570"/>
            <a:ext cx="6924675" cy="4475572"/>
          </a:xfrm>
          <a:prstGeom prst="rect">
            <a:avLst/>
          </a:prstGeom>
        </p:spPr>
      </p:pic>
    </p:spTree>
    <p:extLst>
      <p:ext uri="{BB962C8B-B14F-4D97-AF65-F5344CB8AC3E}">
        <p14:creationId xmlns:p14="http://schemas.microsoft.com/office/powerpoint/2010/main" val="21488263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Adverse winds</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64302" y="874455"/>
            <a:ext cx="7076299" cy="1938992"/>
          </a:xfrm>
          <a:prstGeom prst="rect">
            <a:avLst/>
          </a:prstGeom>
        </p:spPr>
        <p:txBody>
          <a:bodyPr wrap="square">
            <a:spAutoFit/>
          </a:bodyPr>
          <a:lstStyle/>
          <a:p>
            <a:r>
              <a:rPr lang="en-US" sz="2000" dirty="0"/>
              <a:t>Adverse winds are always found within thunderstorms and often many miles away from the precipitation area. The area along and immediately behind the gust front is particularly dangerous because this is where rapid and sometimes drastic changes in surface winds occur.</a:t>
            </a:r>
          </a:p>
        </p:txBody>
      </p:sp>
      <p:pic>
        <p:nvPicPr>
          <p:cNvPr id="7" name="Picture 6">
            <a:extLst>
              <a:ext uri="{FF2B5EF4-FFF2-40B4-BE49-F238E27FC236}">
                <a16:creationId xmlns:a16="http://schemas.microsoft.com/office/drawing/2014/main" id="{15E68964-F66E-4610-AD61-FA6CD5637432}"/>
              </a:ext>
            </a:extLst>
          </p:cNvPr>
          <p:cNvPicPr>
            <a:picLocks noChangeAspect="1"/>
          </p:cNvPicPr>
          <p:nvPr/>
        </p:nvPicPr>
        <p:blipFill rotWithShape="1">
          <a:blip r:embed="rId3"/>
          <a:srcRect l="42678" t="48206"/>
          <a:stretch/>
        </p:blipFill>
        <p:spPr>
          <a:xfrm>
            <a:off x="2137496" y="2971800"/>
            <a:ext cx="6904904" cy="3840421"/>
          </a:xfrm>
          <a:prstGeom prst="rect">
            <a:avLst/>
          </a:prstGeom>
        </p:spPr>
      </p:pic>
    </p:spTree>
    <p:extLst>
      <p:ext uri="{BB962C8B-B14F-4D97-AF65-F5344CB8AC3E}">
        <p14:creationId xmlns:p14="http://schemas.microsoft.com/office/powerpoint/2010/main" val="26587434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Adverse winds</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64302" y="874455"/>
            <a:ext cx="7076299" cy="1015663"/>
          </a:xfrm>
          <a:prstGeom prst="rect">
            <a:avLst/>
          </a:prstGeom>
        </p:spPr>
        <p:txBody>
          <a:bodyPr wrap="square">
            <a:spAutoFit/>
          </a:bodyPr>
          <a:lstStyle/>
          <a:p>
            <a:r>
              <a:rPr lang="en-US" sz="2000" dirty="0"/>
              <a:t>Crosswinds, gusts, sudden wind shifts, and downbursts can lead to a crash during takeoffs, approaches, and landings.</a:t>
            </a:r>
          </a:p>
        </p:txBody>
      </p:sp>
      <p:pic>
        <p:nvPicPr>
          <p:cNvPr id="2" name="Picture 1">
            <a:extLst>
              <a:ext uri="{FF2B5EF4-FFF2-40B4-BE49-F238E27FC236}">
                <a16:creationId xmlns:a16="http://schemas.microsoft.com/office/drawing/2014/main" id="{1637FF9E-9709-4DBA-82C5-263F4D32A5EC}"/>
              </a:ext>
            </a:extLst>
          </p:cNvPr>
          <p:cNvPicPr>
            <a:picLocks noChangeAspect="1"/>
          </p:cNvPicPr>
          <p:nvPr/>
        </p:nvPicPr>
        <p:blipFill>
          <a:blip r:embed="rId3"/>
          <a:stretch>
            <a:fillRect/>
          </a:stretch>
        </p:blipFill>
        <p:spPr>
          <a:xfrm>
            <a:off x="0" y="2557220"/>
            <a:ext cx="9144000" cy="4300780"/>
          </a:xfrm>
          <a:prstGeom prst="rect">
            <a:avLst/>
          </a:prstGeom>
        </p:spPr>
      </p:pic>
    </p:spTree>
    <p:extLst>
      <p:ext uri="{BB962C8B-B14F-4D97-AF65-F5344CB8AC3E}">
        <p14:creationId xmlns:p14="http://schemas.microsoft.com/office/powerpoint/2010/main" val="196221818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Low level wind shear</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64302" y="874455"/>
            <a:ext cx="7076299" cy="1015663"/>
          </a:xfrm>
          <a:prstGeom prst="rect">
            <a:avLst/>
          </a:prstGeom>
        </p:spPr>
        <p:txBody>
          <a:bodyPr wrap="square">
            <a:spAutoFit/>
          </a:bodyPr>
          <a:lstStyle/>
          <a:p>
            <a:r>
              <a:rPr lang="en-US" sz="2000" dirty="0"/>
              <a:t>While microbursts are often associated with thunderstorms, they can occur far away from visible precipitation.</a:t>
            </a:r>
          </a:p>
        </p:txBody>
      </p:sp>
      <p:pic>
        <p:nvPicPr>
          <p:cNvPr id="3" name="Picture 2">
            <a:extLst>
              <a:ext uri="{FF2B5EF4-FFF2-40B4-BE49-F238E27FC236}">
                <a16:creationId xmlns:a16="http://schemas.microsoft.com/office/drawing/2014/main" id="{E0944DD6-C30D-49D1-B2D2-77B7DEBB14E3}"/>
              </a:ext>
            </a:extLst>
          </p:cNvPr>
          <p:cNvPicPr>
            <a:picLocks noChangeAspect="1"/>
          </p:cNvPicPr>
          <p:nvPr/>
        </p:nvPicPr>
        <p:blipFill>
          <a:blip r:embed="rId3"/>
          <a:stretch>
            <a:fillRect/>
          </a:stretch>
        </p:blipFill>
        <p:spPr>
          <a:xfrm>
            <a:off x="204122" y="2484836"/>
            <a:ext cx="8735756" cy="3901082"/>
          </a:xfrm>
          <a:prstGeom prst="rect">
            <a:avLst/>
          </a:prstGeom>
        </p:spPr>
      </p:pic>
    </p:spTree>
    <p:extLst>
      <p:ext uri="{BB962C8B-B14F-4D97-AF65-F5344CB8AC3E}">
        <p14:creationId xmlns:p14="http://schemas.microsoft.com/office/powerpoint/2010/main" val="190433515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216155" y="457200"/>
            <a:ext cx="7592490" cy="842682"/>
          </a:xfrm>
        </p:spPr>
        <p:txBody>
          <a:bodyPr/>
          <a:lstStyle/>
          <a:p>
            <a:r>
              <a:rPr lang="en-US" sz="4000" dirty="0"/>
              <a:t>Other Causes of Turbulence</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84710" y="1524000"/>
            <a:ext cx="7055380" cy="4724400"/>
          </a:xfrm>
        </p:spPr>
        <p:txBody>
          <a:bodyPr>
            <a:normAutofit/>
          </a:bodyPr>
          <a:lstStyle/>
          <a:p>
            <a:r>
              <a:rPr lang="en-US" sz="2400" dirty="0"/>
              <a:t>Convection</a:t>
            </a:r>
          </a:p>
          <a:p>
            <a:r>
              <a:rPr lang="en-US" sz="2400" dirty="0"/>
              <a:t>Mechanical Turbulence</a:t>
            </a:r>
          </a:p>
          <a:p>
            <a:pPr lvl="1"/>
            <a:r>
              <a:rPr lang="en-US" sz="2200" dirty="0"/>
              <a:t>Mountain Waves</a:t>
            </a:r>
          </a:p>
          <a:p>
            <a:pPr lvl="1"/>
            <a:r>
              <a:rPr lang="en-US" sz="2200" dirty="0"/>
              <a:t>Wind Shear</a:t>
            </a:r>
          </a:p>
          <a:p>
            <a:pPr lvl="1"/>
            <a:r>
              <a:rPr lang="en-US" sz="2200" dirty="0"/>
              <a:t>Temperature Inversion</a:t>
            </a:r>
          </a:p>
          <a:p>
            <a:pPr lvl="1"/>
            <a:r>
              <a:rPr lang="en-US" sz="2200" dirty="0"/>
              <a:t>Clear Air Turbulence</a:t>
            </a:r>
          </a:p>
          <a:p>
            <a:pPr marL="0" indent="0">
              <a:buNone/>
            </a:pPr>
            <a:endParaRPr lang="en-US" sz="2400" dirty="0"/>
          </a:p>
        </p:txBody>
      </p:sp>
    </p:spTree>
    <p:extLst>
      <p:ext uri="{BB962C8B-B14F-4D97-AF65-F5344CB8AC3E}">
        <p14:creationId xmlns:p14="http://schemas.microsoft.com/office/powerpoint/2010/main" val="373876121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Obstructions to Visibility</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484710" y="1524000"/>
            <a:ext cx="7055380" cy="4724400"/>
          </a:xfrm>
        </p:spPr>
        <p:txBody>
          <a:bodyPr>
            <a:normAutofit/>
          </a:bodyPr>
          <a:lstStyle/>
          <a:p>
            <a:r>
              <a:rPr lang="en-US" sz="2400" dirty="0"/>
              <a:t>Fog</a:t>
            </a:r>
          </a:p>
          <a:p>
            <a:r>
              <a:rPr lang="en-US" sz="2400" dirty="0"/>
              <a:t>Mist</a:t>
            </a:r>
          </a:p>
          <a:p>
            <a:r>
              <a:rPr lang="en-US" sz="2400" dirty="0"/>
              <a:t>Haze</a:t>
            </a:r>
          </a:p>
          <a:p>
            <a:r>
              <a:rPr lang="en-US" sz="2400" dirty="0"/>
              <a:t>Smoke</a:t>
            </a:r>
          </a:p>
          <a:p>
            <a:r>
              <a:rPr lang="en-US" sz="2400" dirty="0"/>
              <a:t>Precipitation</a:t>
            </a:r>
          </a:p>
          <a:p>
            <a:r>
              <a:rPr lang="en-US" sz="2400" dirty="0"/>
              <a:t>Blowing Snow</a:t>
            </a:r>
          </a:p>
          <a:p>
            <a:r>
              <a:rPr lang="en-US" sz="2400" dirty="0"/>
              <a:t>Dust Storms</a:t>
            </a:r>
          </a:p>
          <a:p>
            <a:r>
              <a:rPr lang="en-US" sz="2400" dirty="0"/>
              <a:t>Sandstorms</a:t>
            </a:r>
          </a:p>
          <a:p>
            <a:r>
              <a:rPr lang="en-US" sz="2400" dirty="0"/>
              <a:t>Volcanic Ash</a:t>
            </a:r>
          </a:p>
          <a:p>
            <a:endParaRPr lang="en-US" dirty="0"/>
          </a:p>
        </p:txBody>
      </p:sp>
    </p:spTree>
    <p:extLst>
      <p:ext uri="{BB962C8B-B14F-4D97-AF65-F5344CB8AC3E}">
        <p14:creationId xmlns:p14="http://schemas.microsoft.com/office/powerpoint/2010/main" val="37627471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264302" y="171451"/>
            <a:ext cx="7355698" cy="954107"/>
          </a:xfrm>
          <a:prstGeom prst="rect">
            <a:avLst/>
          </a:prstGeom>
          <a:noFill/>
        </p:spPr>
        <p:txBody>
          <a:bodyPr wrap="square" rtlCol="0">
            <a:spAutoFit/>
          </a:bodyPr>
          <a:lstStyle/>
          <a:p>
            <a:r>
              <a:rPr lang="en-US" sz="2800" dirty="0"/>
              <a:t>Fog</a:t>
            </a:r>
          </a:p>
          <a:p>
            <a:endParaRPr lang="en-US" sz="2800" dirty="0"/>
          </a:p>
        </p:txBody>
      </p:sp>
      <p:sp>
        <p:nvSpPr>
          <p:cNvPr id="5" name="Rectangle 4">
            <a:extLst>
              <a:ext uri="{FF2B5EF4-FFF2-40B4-BE49-F238E27FC236}">
                <a16:creationId xmlns:a16="http://schemas.microsoft.com/office/drawing/2014/main" id="{4D7F0698-CB37-4E83-A743-5B364D9D8975}"/>
              </a:ext>
            </a:extLst>
          </p:cNvPr>
          <p:cNvSpPr/>
          <p:nvPr/>
        </p:nvSpPr>
        <p:spPr>
          <a:xfrm>
            <a:off x="264302" y="874454"/>
            <a:ext cx="7508098" cy="1631216"/>
          </a:xfrm>
          <a:prstGeom prst="rect">
            <a:avLst/>
          </a:prstGeom>
        </p:spPr>
        <p:txBody>
          <a:bodyPr wrap="square">
            <a:spAutoFit/>
          </a:bodyPr>
          <a:lstStyle/>
          <a:p>
            <a:r>
              <a:rPr lang="en-US" sz="2000" dirty="0"/>
              <a:t>Fog forms when the temperature of the air and the dewpoint are the same. This may occur through cooling of air or by adding moisture. Fog seldom forms when there is a more than 2°C (4°F) difference between the air temperature and the dewpoint.</a:t>
            </a:r>
          </a:p>
        </p:txBody>
      </p:sp>
      <p:graphicFrame>
        <p:nvGraphicFramePr>
          <p:cNvPr id="3" name="Table 2">
            <a:extLst>
              <a:ext uri="{FF2B5EF4-FFF2-40B4-BE49-F238E27FC236}">
                <a16:creationId xmlns:a16="http://schemas.microsoft.com/office/drawing/2014/main" id="{7671D8A8-2600-42A8-AEA6-A2CFEA51E59D}"/>
              </a:ext>
            </a:extLst>
          </p:cNvPr>
          <p:cNvGraphicFramePr>
            <a:graphicFrameLocks noGrp="1"/>
          </p:cNvGraphicFramePr>
          <p:nvPr>
            <p:extLst>
              <p:ext uri="{D42A27DB-BD31-4B8C-83A1-F6EECF244321}">
                <p14:modId xmlns:p14="http://schemas.microsoft.com/office/powerpoint/2010/main" val="559540014"/>
              </p:ext>
            </p:extLst>
          </p:nvPr>
        </p:nvGraphicFramePr>
        <p:xfrm>
          <a:off x="0" y="3204169"/>
          <a:ext cx="9144000" cy="364320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1302994335"/>
                    </a:ext>
                  </a:extLst>
                </a:gridCol>
                <a:gridCol w="4572000">
                  <a:extLst>
                    <a:ext uri="{9D8B030D-6E8A-4147-A177-3AD203B41FA5}">
                      <a16:colId xmlns:a16="http://schemas.microsoft.com/office/drawing/2014/main" val="965297206"/>
                    </a:ext>
                  </a:extLst>
                </a:gridCol>
              </a:tblGrid>
              <a:tr h="910800">
                <a:tc>
                  <a:txBody>
                    <a:bodyPr/>
                    <a:lstStyle/>
                    <a:p>
                      <a:r>
                        <a:rPr lang="en-US" sz="2100" dirty="0"/>
                        <a:t>Fogs caused by cooling of air</a:t>
                      </a:r>
                    </a:p>
                  </a:txBody>
                  <a:tcPr marL="104757" marR="104757" marT="52378" marB="52378"/>
                </a:tc>
                <a:tc>
                  <a:txBody>
                    <a:bodyPr/>
                    <a:lstStyle/>
                    <a:p>
                      <a:r>
                        <a:rPr lang="en-US" sz="2100" dirty="0"/>
                        <a:t>Fogs caused by adding moisture</a:t>
                      </a:r>
                    </a:p>
                  </a:txBody>
                  <a:tcPr marL="104757" marR="104757" marT="52378" marB="52378"/>
                </a:tc>
                <a:extLst>
                  <a:ext uri="{0D108BD9-81ED-4DB2-BD59-A6C34878D82A}">
                    <a16:rowId xmlns:a16="http://schemas.microsoft.com/office/drawing/2014/main" val="1916667490"/>
                  </a:ext>
                </a:extLst>
              </a:tr>
              <a:tr h="910800">
                <a:tc>
                  <a:txBody>
                    <a:bodyPr/>
                    <a:lstStyle/>
                    <a:p>
                      <a:pPr algn="ctr"/>
                      <a:r>
                        <a:rPr lang="en-US" sz="2700" dirty="0"/>
                        <a:t>Radiation fog</a:t>
                      </a:r>
                    </a:p>
                  </a:txBody>
                  <a:tcPr marL="104757" marR="104757" marT="52378" marB="52378"/>
                </a:tc>
                <a:tc>
                  <a:txBody>
                    <a:bodyPr/>
                    <a:lstStyle/>
                    <a:p>
                      <a:pPr algn="ctr"/>
                      <a:r>
                        <a:rPr lang="en-US" sz="2700" dirty="0"/>
                        <a:t>Frontal fog</a:t>
                      </a:r>
                    </a:p>
                  </a:txBody>
                  <a:tcPr marL="104757" marR="104757" marT="52378" marB="52378"/>
                </a:tc>
                <a:extLst>
                  <a:ext uri="{0D108BD9-81ED-4DB2-BD59-A6C34878D82A}">
                    <a16:rowId xmlns:a16="http://schemas.microsoft.com/office/drawing/2014/main" val="2666414006"/>
                  </a:ext>
                </a:extLst>
              </a:tr>
              <a:tr h="910800">
                <a:tc>
                  <a:txBody>
                    <a:bodyPr/>
                    <a:lstStyle/>
                    <a:p>
                      <a:pPr algn="ctr"/>
                      <a:r>
                        <a:rPr lang="en-US" sz="2700" dirty="0"/>
                        <a:t>Advection fog</a:t>
                      </a:r>
                    </a:p>
                  </a:txBody>
                  <a:tcPr marL="104757" marR="104757" marT="52378" marB="52378"/>
                </a:tc>
                <a:tc>
                  <a:txBody>
                    <a:bodyPr/>
                    <a:lstStyle/>
                    <a:p>
                      <a:pPr algn="ctr"/>
                      <a:r>
                        <a:rPr lang="en-US" sz="2700" dirty="0"/>
                        <a:t>Steam fog</a:t>
                      </a:r>
                    </a:p>
                  </a:txBody>
                  <a:tcPr marL="104757" marR="104757" marT="52378" marB="52378"/>
                </a:tc>
                <a:extLst>
                  <a:ext uri="{0D108BD9-81ED-4DB2-BD59-A6C34878D82A}">
                    <a16:rowId xmlns:a16="http://schemas.microsoft.com/office/drawing/2014/main" val="2219471363"/>
                  </a:ext>
                </a:extLst>
              </a:tr>
              <a:tr h="910800">
                <a:tc>
                  <a:txBody>
                    <a:bodyPr/>
                    <a:lstStyle/>
                    <a:p>
                      <a:pPr algn="ctr"/>
                      <a:r>
                        <a:rPr lang="en-US" sz="2700" dirty="0"/>
                        <a:t>Upslope fog</a:t>
                      </a:r>
                    </a:p>
                  </a:txBody>
                  <a:tcPr marL="104757" marR="104757" marT="52378" marB="52378"/>
                </a:tc>
                <a:tc>
                  <a:txBody>
                    <a:bodyPr/>
                    <a:lstStyle/>
                    <a:p>
                      <a:pPr algn="ctr"/>
                      <a:endParaRPr lang="en-US" sz="2700" dirty="0"/>
                    </a:p>
                  </a:txBody>
                  <a:tcPr marL="104757" marR="104757" marT="52378" marB="52378"/>
                </a:tc>
                <a:extLst>
                  <a:ext uri="{0D108BD9-81ED-4DB2-BD59-A6C34878D82A}">
                    <a16:rowId xmlns:a16="http://schemas.microsoft.com/office/drawing/2014/main" val="677504650"/>
                  </a:ext>
                </a:extLst>
              </a:tr>
            </a:tbl>
          </a:graphicData>
        </a:graphic>
      </p:graphicFrame>
    </p:spTree>
    <p:extLst>
      <p:ext uri="{BB962C8B-B14F-4D97-AF65-F5344CB8AC3E}">
        <p14:creationId xmlns:p14="http://schemas.microsoft.com/office/powerpoint/2010/main" val="391675120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304800" y="1600200"/>
            <a:ext cx="1793098" cy="2677656"/>
          </a:xfrm>
          <a:prstGeom prst="rect">
            <a:avLst/>
          </a:prstGeom>
          <a:noFill/>
        </p:spPr>
        <p:txBody>
          <a:bodyPr wrap="square" rtlCol="0">
            <a:spAutoFit/>
          </a:bodyPr>
          <a:lstStyle/>
          <a:p>
            <a:r>
              <a:rPr lang="en-US" sz="2800" dirty="0"/>
              <a:t>Fogs caused by cooling of air</a:t>
            </a:r>
          </a:p>
          <a:p>
            <a:endParaRPr lang="en-US" sz="2800" dirty="0"/>
          </a:p>
        </p:txBody>
      </p:sp>
      <p:graphicFrame>
        <p:nvGraphicFramePr>
          <p:cNvPr id="7" name="Table 6">
            <a:extLst>
              <a:ext uri="{FF2B5EF4-FFF2-40B4-BE49-F238E27FC236}">
                <a16:creationId xmlns:a16="http://schemas.microsoft.com/office/drawing/2014/main" id="{D1497E21-EACB-4E3B-AB6D-EAF7336FEC16}"/>
              </a:ext>
            </a:extLst>
          </p:cNvPr>
          <p:cNvGraphicFramePr>
            <a:graphicFrameLocks noGrp="1"/>
          </p:cNvGraphicFramePr>
          <p:nvPr>
            <p:extLst>
              <p:ext uri="{D42A27DB-BD31-4B8C-83A1-F6EECF244321}">
                <p14:modId xmlns:p14="http://schemas.microsoft.com/office/powerpoint/2010/main" val="829095634"/>
              </p:ext>
            </p:extLst>
          </p:nvPr>
        </p:nvGraphicFramePr>
        <p:xfrm>
          <a:off x="2209800" y="0"/>
          <a:ext cx="6934200" cy="6858000"/>
        </p:xfrm>
        <a:graphic>
          <a:graphicData uri="http://schemas.openxmlformats.org/drawingml/2006/table">
            <a:tbl>
              <a:tblPr bandRow="1">
                <a:tableStyleId>{3C2FFA5D-87B4-456A-9821-1D502468CF0F}</a:tableStyleId>
              </a:tblPr>
              <a:tblGrid>
                <a:gridCol w="3556000">
                  <a:extLst>
                    <a:ext uri="{9D8B030D-6E8A-4147-A177-3AD203B41FA5}">
                      <a16:colId xmlns:a16="http://schemas.microsoft.com/office/drawing/2014/main" val="860432927"/>
                    </a:ext>
                  </a:extLst>
                </a:gridCol>
                <a:gridCol w="3378200">
                  <a:extLst>
                    <a:ext uri="{9D8B030D-6E8A-4147-A177-3AD203B41FA5}">
                      <a16:colId xmlns:a16="http://schemas.microsoft.com/office/drawing/2014/main" val="3093528231"/>
                    </a:ext>
                  </a:extLst>
                </a:gridCol>
              </a:tblGrid>
              <a:tr h="2286000">
                <a:tc>
                  <a:txBody>
                    <a:bodyPr/>
                    <a:lstStyle/>
                    <a:p>
                      <a:pPr algn="l"/>
                      <a:r>
                        <a:rPr lang="en-US" sz="1600" b="1" dirty="0"/>
                        <a:t>Radiation fog </a:t>
                      </a:r>
                      <a:r>
                        <a:rPr lang="en-US" sz="1600" dirty="0"/>
                        <a:t>is produced over a land area when radiational cooling reduces the air temperature to or below its dewpoint.</a:t>
                      </a:r>
                    </a:p>
                  </a:txBody>
                  <a:tcPr marL="71120" marR="71120" marT="35560" marB="35560"/>
                </a:tc>
                <a:tc>
                  <a:txBody>
                    <a:bodyPr/>
                    <a:lstStyle/>
                    <a:p>
                      <a:endParaRPr lang="en-US" sz="1400" dirty="0"/>
                    </a:p>
                  </a:txBody>
                  <a:tcPr marL="71120" marR="71120" marT="35560" marB="35560">
                    <a:blipFill dpi="0" rotWithShape="1">
                      <a:blip r:embed="rId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381538796"/>
                  </a:ext>
                </a:extLst>
              </a:tr>
              <a:tr h="2286000">
                <a:tc>
                  <a:txBody>
                    <a:bodyPr/>
                    <a:lstStyle/>
                    <a:p>
                      <a:r>
                        <a:rPr lang="en-US" sz="1600" b="1" dirty="0"/>
                        <a:t>Advection fog </a:t>
                      </a:r>
                      <a:r>
                        <a:rPr lang="en-US" sz="1600" b="0" i="0" u="none" strike="noStrike" kern="1200" baseline="0" dirty="0">
                          <a:solidFill>
                            <a:schemeClr val="dk1"/>
                          </a:solidFill>
                          <a:latin typeface="+mn-lt"/>
                          <a:ea typeface="+mn-ea"/>
                          <a:cs typeface="+mn-cs"/>
                        </a:rPr>
                        <a:t>forms when moist air moves over a colder surface and cools below its dewpoint. </a:t>
                      </a:r>
                      <a:endParaRPr lang="en-US" sz="1600" dirty="0"/>
                    </a:p>
                  </a:txBody>
                  <a:tcPr marL="71120" marR="71120" marT="35560" marB="35560"/>
                </a:tc>
                <a:tc>
                  <a:txBody>
                    <a:bodyPr/>
                    <a:lstStyle/>
                    <a:p>
                      <a:endParaRPr lang="en-US" sz="1400" dirty="0"/>
                    </a:p>
                  </a:txBody>
                  <a:tcPr marL="71120" marR="71120" marT="35560" marB="35560">
                    <a:blipFill dpi="0" rotWithShape="1">
                      <a:blip r:embed="rId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323591078"/>
                  </a:ext>
                </a:extLst>
              </a:tr>
              <a:tr h="2286000">
                <a:tc>
                  <a:txBody>
                    <a:bodyPr/>
                    <a:lstStyle/>
                    <a:p>
                      <a:r>
                        <a:rPr lang="en-US" sz="1600" b="1" dirty="0"/>
                        <a:t>Upslope fog </a:t>
                      </a:r>
                      <a:r>
                        <a:rPr lang="en-US" sz="1600" dirty="0"/>
                        <a:t>forms as a result of moist, stable air being adiabatically cooled to or below its dewpoint as it moves up sloping terrain.</a:t>
                      </a:r>
                    </a:p>
                  </a:txBody>
                  <a:tcPr marL="71120" marR="71120" marT="35560" marB="35560"/>
                </a:tc>
                <a:tc>
                  <a:txBody>
                    <a:bodyPr/>
                    <a:lstStyle/>
                    <a:p>
                      <a:endParaRPr lang="en-US" sz="1400" dirty="0"/>
                    </a:p>
                  </a:txBody>
                  <a:tcPr marL="71120" marR="71120" marT="35560" marB="35560">
                    <a:blipFill dpi="0" rotWithShape="1">
                      <a:blip r:embed="rId5">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651745647"/>
                  </a:ext>
                </a:extLst>
              </a:tr>
            </a:tbl>
          </a:graphicData>
        </a:graphic>
      </p:graphicFrame>
    </p:spTree>
    <p:extLst>
      <p:ext uri="{BB962C8B-B14F-4D97-AF65-F5344CB8AC3E}">
        <p14:creationId xmlns:p14="http://schemas.microsoft.com/office/powerpoint/2010/main" val="379048789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4D88E0-308C-4B74-9F0A-556C16FF21CF}"/>
              </a:ext>
            </a:extLst>
          </p:cNvPr>
          <p:cNvSpPr txBox="1"/>
          <p:nvPr/>
        </p:nvSpPr>
        <p:spPr>
          <a:xfrm>
            <a:off x="304800" y="171451"/>
            <a:ext cx="7355698" cy="954107"/>
          </a:xfrm>
          <a:prstGeom prst="rect">
            <a:avLst/>
          </a:prstGeom>
          <a:noFill/>
        </p:spPr>
        <p:txBody>
          <a:bodyPr wrap="square" rtlCol="0">
            <a:spAutoFit/>
          </a:bodyPr>
          <a:lstStyle/>
          <a:p>
            <a:r>
              <a:rPr lang="en-US" sz="2800" dirty="0"/>
              <a:t>Fogs caused by adding moisture</a:t>
            </a:r>
          </a:p>
          <a:p>
            <a:endParaRPr lang="en-US" sz="2800" dirty="0"/>
          </a:p>
        </p:txBody>
      </p:sp>
      <p:graphicFrame>
        <p:nvGraphicFramePr>
          <p:cNvPr id="7" name="Table 6">
            <a:extLst>
              <a:ext uri="{FF2B5EF4-FFF2-40B4-BE49-F238E27FC236}">
                <a16:creationId xmlns:a16="http://schemas.microsoft.com/office/drawing/2014/main" id="{D1497E21-EACB-4E3B-AB6D-EAF7336FEC16}"/>
              </a:ext>
            </a:extLst>
          </p:cNvPr>
          <p:cNvGraphicFramePr>
            <a:graphicFrameLocks noGrp="1"/>
          </p:cNvGraphicFramePr>
          <p:nvPr>
            <p:extLst>
              <p:ext uri="{D42A27DB-BD31-4B8C-83A1-F6EECF244321}">
                <p14:modId xmlns:p14="http://schemas.microsoft.com/office/powerpoint/2010/main" val="535635878"/>
              </p:ext>
            </p:extLst>
          </p:nvPr>
        </p:nvGraphicFramePr>
        <p:xfrm>
          <a:off x="0" y="1438940"/>
          <a:ext cx="9144000" cy="5410200"/>
        </p:xfrm>
        <a:graphic>
          <a:graphicData uri="http://schemas.openxmlformats.org/drawingml/2006/table">
            <a:tbl>
              <a:tblPr bandRow="1">
                <a:tableStyleId>{3C2FFA5D-87B4-456A-9821-1D502468CF0F}</a:tableStyleId>
              </a:tblPr>
              <a:tblGrid>
                <a:gridCol w="4689230">
                  <a:extLst>
                    <a:ext uri="{9D8B030D-6E8A-4147-A177-3AD203B41FA5}">
                      <a16:colId xmlns:a16="http://schemas.microsoft.com/office/drawing/2014/main" val="860432927"/>
                    </a:ext>
                  </a:extLst>
                </a:gridCol>
                <a:gridCol w="4454770">
                  <a:extLst>
                    <a:ext uri="{9D8B030D-6E8A-4147-A177-3AD203B41FA5}">
                      <a16:colId xmlns:a16="http://schemas.microsoft.com/office/drawing/2014/main" val="3093528231"/>
                    </a:ext>
                  </a:extLst>
                </a:gridCol>
              </a:tblGrid>
              <a:tr h="2858945">
                <a:tc>
                  <a:txBody>
                    <a:bodyPr/>
                    <a:lstStyle/>
                    <a:p>
                      <a:pPr algn="l"/>
                      <a:r>
                        <a:rPr lang="en-US" sz="1600" b="1" dirty="0"/>
                        <a:t>Frontal fog </a:t>
                      </a:r>
                      <a:r>
                        <a:rPr lang="en-US" sz="1600" dirty="0"/>
                        <a:t>is formed when warm, moist air is lifted over a front. If the cold air below is near its dewpoint, evaporation from the precipitation may saturate the cold air and form fog. It is most commonly associated with warm fronts, but can occur with other fronts as well.</a:t>
                      </a:r>
                    </a:p>
                  </a:txBody>
                  <a:tcPr marL="71120" marR="71120" marT="35560" marB="35560"/>
                </a:tc>
                <a:tc>
                  <a:txBody>
                    <a:bodyPr/>
                    <a:lstStyle/>
                    <a:p>
                      <a:endParaRPr lang="en-US" sz="1400" dirty="0"/>
                    </a:p>
                  </a:txBody>
                  <a:tcPr marL="71120" marR="71120" marT="35560" marB="35560">
                    <a:blipFill dpi="0" rotWithShape="1">
                      <a:blip r:embed="rId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381538796"/>
                  </a:ext>
                </a:extLst>
              </a:tr>
              <a:tr h="2551255">
                <a:tc>
                  <a:txBody>
                    <a:bodyPr/>
                    <a:lstStyle/>
                    <a:p>
                      <a:r>
                        <a:rPr lang="en-US" sz="1600" b="1" dirty="0"/>
                        <a:t>Steam fog </a:t>
                      </a:r>
                      <a:r>
                        <a:rPr lang="en-US" sz="1600" dirty="0"/>
                        <a:t>is formed when very cold air moves across relatively warm water. It is commonly observed over lakes and streams on cold autumn mornings, and over the ocean during the winter when cold air masses move off the continents and ice shelves.</a:t>
                      </a:r>
                    </a:p>
                  </a:txBody>
                  <a:tcPr marL="71120" marR="71120" marT="35560" marB="35560"/>
                </a:tc>
                <a:tc>
                  <a:txBody>
                    <a:bodyPr/>
                    <a:lstStyle/>
                    <a:p>
                      <a:endParaRPr lang="en-US" sz="1400" dirty="0"/>
                    </a:p>
                  </a:txBody>
                  <a:tcPr marL="71120" marR="71120" marT="35560" marB="35560">
                    <a:blipFill dpi="0" rotWithShape="1">
                      <a:blip r:embed="rId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323591078"/>
                  </a:ext>
                </a:extLst>
              </a:tr>
            </a:tbl>
          </a:graphicData>
        </a:graphic>
      </p:graphicFrame>
    </p:spTree>
    <p:extLst>
      <p:ext uri="{BB962C8B-B14F-4D97-AF65-F5344CB8AC3E}">
        <p14:creationId xmlns:p14="http://schemas.microsoft.com/office/powerpoint/2010/main" val="95016994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510-C676-4E58-A147-1A5073A747F9}"/>
              </a:ext>
            </a:extLst>
          </p:cNvPr>
          <p:cNvSpPr>
            <a:spLocks noGrp="1"/>
          </p:cNvSpPr>
          <p:nvPr>
            <p:ph type="title"/>
          </p:nvPr>
        </p:nvSpPr>
        <p:spPr>
          <a:xfrm>
            <a:off x="484710" y="452718"/>
            <a:ext cx="7055380" cy="842682"/>
          </a:xfrm>
        </p:spPr>
        <p:txBody>
          <a:bodyPr/>
          <a:lstStyle/>
          <a:p>
            <a:r>
              <a:rPr lang="en-US" dirty="0"/>
              <a:t>Icing: Two Types </a:t>
            </a:r>
            <a:br>
              <a:rPr lang="en-US" dirty="0"/>
            </a:br>
            <a:r>
              <a:rPr lang="en-US" dirty="0"/>
              <a:t> (only one is weather)</a:t>
            </a:r>
          </a:p>
        </p:txBody>
      </p:sp>
      <p:sp>
        <p:nvSpPr>
          <p:cNvPr id="3" name="Content Placeholder 2">
            <a:extLst>
              <a:ext uri="{FF2B5EF4-FFF2-40B4-BE49-F238E27FC236}">
                <a16:creationId xmlns:a16="http://schemas.microsoft.com/office/drawing/2014/main" id="{69B35966-9CC1-4A2F-A803-8B2A536C64F9}"/>
              </a:ext>
            </a:extLst>
          </p:cNvPr>
          <p:cNvSpPr>
            <a:spLocks noGrp="1"/>
          </p:cNvSpPr>
          <p:nvPr>
            <p:ph idx="1"/>
          </p:nvPr>
        </p:nvSpPr>
        <p:spPr>
          <a:xfrm>
            <a:off x="685800" y="2209800"/>
            <a:ext cx="7772400" cy="3962400"/>
          </a:xfrm>
        </p:spPr>
        <p:txBody>
          <a:bodyPr>
            <a:normAutofit/>
          </a:bodyPr>
          <a:lstStyle/>
          <a:p>
            <a:r>
              <a:rPr lang="en-US" sz="2800" dirty="0">
                <a:latin typeface="+mn-lt"/>
              </a:rPr>
              <a:t>Structural Icing</a:t>
            </a:r>
          </a:p>
          <a:p>
            <a:pPr lvl="1"/>
            <a:endParaRPr lang="en-US" sz="2800" dirty="0">
              <a:latin typeface="+mn-lt"/>
            </a:endParaRPr>
          </a:p>
          <a:p>
            <a:r>
              <a:rPr lang="en-US" sz="2800" dirty="0">
                <a:latin typeface="+mn-lt"/>
              </a:rPr>
              <a:t>Engine icing</a:t>
            </a:r>
          </a:p>
          <a:p>
            <a:pPr lvl="1"/>
            <a:r>
              <a:rPr lang="en-US" sz="2800" dirty="0">
                <a:latin typeface="+mn-lt"/>
              </a:rPr>
              <a:t>Carburetor icing (aspirated engines)</a:t>
            </a:r>
          </a:p>
          <a:p>
            <a:pPr lvl="1"/>
            <a:r>
              <a:rPr lang="en-US" sz="2800" dirty="0">
                <a:latin typeface="+mn-lt"/>
              </a:rPr>
              <a:t>High ice/water content (turbine engines)</a:t>
            </a:r>
          </a:p>
          <a:p>
            <a:pPr lvl="1"/>
            <a:endParaRPr lang="en-US" sz="2200" dirty="0"/>
          </a:p>
          <a:p>
            <a:endParaRPr lang="en-US" dirty="0"/>
          </a:p>
        </p:txBody>
      </p:sp>
    </p:spTree>
    <p:extLst>
      <p:ext uri="{BB962C8B-B14F-4D97-AF65-F5344CB8AC3E}">
        <p14:creationId xmlns:p14="http://schemas.microsoft.com/office/powerpoint/2010/main" val="180323743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6B3A0E-76C8-4666-613D-68210EBCDCD1}"/>
              </a:ext>
            </a:extLst>
          </p:cNvPr>
          <p:cNvSpPr>
            <a:spLocks noGrp="1"/>
          </p:cNvSpPr>
          <p:nvPr>
            <p:ph idx="1"/>
          </p:nvPr>
        </p:nvSpPr>
        <p:spPr>
          <a:xfrm>
            <a:off x="609600" y="1447800"/>
            <a:ext cx="7848600" cy="4800607"/>
          </a:xfrm>
        </p:spPr>
        <p:txBody>
          <a:bodyPr/>
          <a:lstStyle/>
          <a:p>
            <a:r>
              <a:rPr lang="en-US" dirty="0"/>
              <a:t>Structural airframe icing occurs when supercooled water comes into contact with aircraft surfaces</a:t>
            </a:r>
          </a:p>
          <a:p>
            <a:r>
              <a:rPr lang="en-US" dirty="0"/>
              <a:t>Clear ice can occur at any altitude above the freezing level</a:t>
            </a:r>
          </a:p>
          <a:p>
            <a:r>
              <a:rPr lang="en-US" dirty="0"/>
              <a:t>High altitude precipitation may be clear, rime, or mixed</a:t>
            </a:r>
          </a:p>
          <a:p>
            <a:r>
              <a:rPr lang="en-US" dirty="0"/>
              <a:t>Icing can occur anytime the temperature approaches 0 °C and visible moisture is present.</a:t>
            </a:r>
          </a:p>
          <a:p>
            <a:r>
              <a:rPr lang="en-US" dirty="0"/>
              <a:t>The heaviest icing hazards occur in clouds below 6,500 ft</a:t>
            </a:r>
          </a:p>
          <a:p>
            <a:r>
              <a:rPr lang="en-US" dirty="0"/>
              <a:t>Altostratus clouds (~6,500 – 20,000 ft) also contain moderate icing hazards</a:t>
            </a:r>
          </a:p>
          <a:p>
            <a:r>
              <a:rPr lang="en-US" dirty="0"/>
              <a:t>Clouds are infrequent above 20,000 ft, making high altitudes less of an icing hazard</a:t>
            </a:r>
          </a:p>
        </p:txBody>
      </p:sp>
      <p:sp>
        <p:nvSpPr>
          <p:cNvPr id="3" name="Title 2">
            <a:extLst>
              <a:ext uri="{FF2B5EF4-FFF2-40B4-BE49-F238E27FC236}">
                <a16:creationId xmlns:a16="http://schemas.microsoft.com/office/drawing/2014/main" id="{A91F4D16-2F6E-620E-6EC4-A0A2B35B15F9}"/>
              </a:ext>
            </a:extLst>
          </p:cNvPr>
          <p:cNvSpPr>
            <a:spLocks noGrp="1"/>
          </p:cNvSpPr>
          <p:nvPr>
            <p:ph type="title"/>
          </p:nvPr>
        </p:nvSpPr>
        <p:spPr/>
        <p:txBody>
          <a:bodyPr/>
          <a:lstStyle/>
          <a:p>
            <a:r>
              <a:rPr lang="en-US" dirty="0"/>
              <a:t>Icing Factors</a:t>
            </a:r>
          </a:p>
        </p:txBody>
      </p:sp>
    </p:spTree>
    <p:extLst>
      <p:ext uri="{BB962C8B-B14F-4D97-AF65-F5344CB8AC3E}">
        <p14:creationId xmlns:p14="http://schemas.microsoft.com/office/powerpoint/2010/main" val="849617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SP_GS">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CSP_GS" id="{079A86E7-CC61-4BBD-822A-0163D971AF0F}" vid="{92F73DD0-79E2-4CEA-9553-F0A401646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12805</TotalTime>
  <Words>3579</Words>
  <Application>Microsoft Office PowerPoint</Application>
  <PresentationFormat>On-screen Show (4:3)</PresentationFormat>
  <Paragraphs>384</Paragraphs>
  <Slides>97</Slides>
  <Notes>57</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97</vt:i4>
      </vt:variant>
    </vt:vector>
  </HeadingPairs>
  <TitlesOfParts>
    <vt:vector size="103" baseType="lpstr">
      <vt:lpstr>Calibri</vt:lpstr>
      <vt:lpstr>Century Gothic</vt:lpstr>
      <vt:lpstr>Times New Roman</vt:lpstr>
      <vt:lpstr>Wingdings</vt:lpstr>
      <vt:lpstr>Wingdings 3</vt:lpstr>
      <vt:lpstr>CSP_GS</vt:lpstr>
      <vt:lpstr>Weather Theory</vt:lpstr>
      <vt:lpstr>Topics Covered</vt:lpstr>
      <vt:lpstr>All VFR flying occurs in the slice of atmosphere called the “troposphere.”</vt:lpstr>
      <vt:lpstr>All VFR flying occurs in the slice of atmosphere called the “troposphere.”</vt:lpstr>
      <vt:lpstr>Atmospheric Gases</vt:lpstr>
      <vt:lpstr>PowerPoint Presentation</vt:lpstr>
      <vt:lpstr>Radiation from the sun heats the earth’s surface. This heating is uneven and varies on a global scale with the angle of incidence of the sun’s rays.</vt:lpstr>
      <vt:lpstr>Local heating is also uneven and is caused by different reflective properties of soil, vegetation, manmade surfaces, and water.</vt:lpstr>
      <vt:lpstr>Every physical process of weather is  accompanied by or  is a result of unequal heating  of the Earth’s surface </vt:lpstr>
      <vt:lpstr>Warm Air  Cool Air </vt:lpstr>
      <vt:lpstr>PowerPoint Presentation</vt:lpstr>
      <vt:lpstr>Global scale:    air warmed at lower latitudes rises  cold air from the poles falls to replace it…</vt:lpstr>
      <vt:lpstr>Local Scale: surfaces of varying reflectivity produce areas of faster-rising air.</vt:lpstr>
      <vt:lpstr>PowerPoint Presentation</vt:lpstr>
      <vt:lpstr>Imagine a column of air one foot square, rising from sea level to the top of the atmosphere. The weight of the entire column of air presses on anything located at the bottom of the column.</vt:lpstr>
      <vt:lpstr>Compare this with a column of air reaching from 7,500 feet to the top of the atmosphere. There is less mass pressing on objects located at this surface. The air at the bottom of this column is  less dense.</vt:lpstr>
      <vt:lpstr>Standard pressure decreases about 1 inch of mercury for every 1000 foot gain in altitude.</vt:lpstr>
      <vt:lpstr>In the troposphere, temperature also decreases as altitude increases. The average lapse rate of temperature with altitude is 3.5° F or 2 ° C per 1000 feet. (It is greater for dry air, less for moist air.)</vt:lpstr>
      <vt:lpstr>PowerPoint Presentation</vt:lpstr>
      <vt:lpstr>Water enters and leaves the atmosphere through a variety of processes.</vt:lpstr>
      <vt:lpstr>Atmosphere contains moisture in the form of water vapor.  Amount of moisture present in the atmosphere is dependent upon the temperature of the air.   Every 20 °F increase in temperature doubles the amount of moisture the air can hold.   Conversely, a decrease of 20 °F cuts the capacity in half.”  Temperature largely determines the maximum amount of water vapor air can hold  </vt:lpstr>
      <vt:lpstr>PowerPoint Presentation</vt:lpstr>
      <vt:lpstr>Wind</vt:lpstr>
      <vt:lpstr>Three primary forces affect the flow of wind on a large scale:</vt:lpstr>
      <vt:lpstr>Wind is driven by pressure differences which create a force called the Pressure Gradient Force. This force causes the wind to blow in an attempt to equalize pressure differences.</vt:lpstr>
      <vt:lpstr>Areas of equal pressure are depicted with lines called “isobars” on this surface analysis chart.</vt:lpstr>
      <vt:lpstr>Overlaid on satellite</vt:lpstr>
      <vt:lpstr>Coriolis Force</vt:lpstr>
      <vt:lpstr>PowerPoint Presentation</vt:lpstr>
      <vt:lpstr> The Coriolis force is greatest at the poles and least at the equator. It is proportional to the speed of the wind</vt:lpstr>
      <vt:lpstr>In the upper air, friction is not a factor. The wind starts moving initially from high to low pressure, but as soon as it starts moving, Coriolis force turns it to the right. </vt:lpstr>
      <vt:lpstr>When PGF and Coriolis force are in balance, the wind now moves parallel to the contours. Air flows clockwise around areas of high pressure and counter-clockwise around areas of low pressure.</vt:lpstr>
      <vt:lpstr>Windy.com</vt:lpstr>
      <vt:lpstr>Friction</vt:lpstr>
      <vt:lpstr>When friction is added to the PGF and Coriolis force, it slows the wind. Since Coriolis force is directly proportional to wind speed, it also slows, and the wind is no longer being pulled quite so strongly to the right.</vt:lpstr>
      <vt:lpstr>The result is that at the surface, wind spirals clockwise and outward from high pressure, and counter-clockwise and inward to low pressure. In very rugged terrain the winds may have little relation to pressure gradient because the friction force outweighs the other two forces. </vt:lpstr>
      <vt:lpstr>PowerPoint Presentation</vt:lpstr>
      <vt:lpstr>PowerPoint Presentation</vt:lpstr>
      <vt:lpstr>Wind blows from a high-pressure cool surface to a low-pressure warm surface. This is easiest to see when larger-scale wind patterns are weak.</vt:lpstr>
      <vt:lpstr>This is an example of a local wind called “sea breeze.” Air over land warms faster than air over water.</vt:lpstr>
      <vt:lpstr>At night this process reverses, as land also cools down faster than water when the sun sets. This is called a “land breeze.”</vt:lpstr>
      <vt:lpstr>A similar phenomenon occurs in mountains, where the sloping terrain both heats and cools faster than the valleys, producing “valley breeze” and “mountain breeze.”</vt:lpstr>
      <vt:lpstr>Air Masses and Fronts</vt:lpstr>
      <vt:lpstr>Air Mass</vt:lpstr>
      <vt:lpstr>North America will typically have more than one type of air mass present at any given time.</vt:lpstr>
      <vt:lpstr>Fronts</vt:lpstr>
      <vt:lpstr>Fronts are depicted on weather charts with these symbols.</vt:lpstr>
      <vt:lpstr>Fronts also have a vertical structure. Cold fronts have steep slopes, and the warm air is forced up abruptly. This often leads to a narrow band of showers and thunderstorms at or just ahead of the front.</vt:lpstr>
      <vt:lpstr>Warm fronts typically have a more gentle slope, so the warm air rises gradually. This favors the development of widespread cloudiness and precipitation along the front.</vt:lpstr>
      <vt:lpstr>Stationary frontal slope can vary, but clouds and precipitation will still form in the warm rising air along the front.</vt:lpstr>
      <vt:lpstr>Cold fronts typically move faster than warm fronts, so in time they catch up to them. Where the two fronts merge, an occluded front forms and the rising warm air is lifted even farther.</vt:lpstr>
      <vt:lpstr>Vertical Motion of the Atmosphere</vt:lpstr>
      <vt:lpstr>Atmospheric Stability</vt:lpstr>
      <vt:lpstr>Adiabatic Process 1.0 -- Hot Air Rises</vt:lpstr>
      <vt:lpstr>Adiabatic Process 2.0 – Moist Air Rises Faster</vt:lpstr>
      <vt:lpstr>Sources of Vertical Motion of Air</vt:lpstr>
      <vt:lpstr>Winds blowing across mountains and valleys cause the moving air to alternately ascend and descend. The resulting expansional cooling and compressional warming of air creates clouds and precipitation.</vt:lpstr>
      <vt:lpstr>Wind spirals clockwise/outward from high pressure; counterclockwise/ inward towards low pressure. Over surface highs, the air sinks, compresses, and warms, causing clouds to dissipate. Over surface lows the air rises, expands, and cools, favoring the formation of clouds and precipitation.</vt:lpstr>
      <vt:lpstr>Frontal lift occurs when the denser air of a cold front wedges under the warm, less dense air of the warm front it is overrunning. Clouds and precipitation form.</vt:lpstr>
      <vt:lpstr>Air near the ground warms at different rates depending on the insular and reflective properties of the ground with which it is in contact. The warm air rises faster than the cool air, creating “bubbles of turbulence.</vt:lpstr>
      <vt:lpstr>PowerPoint Presentation</vt:lpstr>
      <vt:lpstr>PowerPoint Presentation</vt:lpstr>
      <vt:lpstr>Clouds and Precipitation</vt:lpstr>
      <vt:lpstr>PowerPoint Presentation</vt:lpstr>
      <vt:lpstr>PowerPoint Presentation</vt:lpstr>
      <vt:lpstr>Humidity is the amount of water vapor present in the atmosphere at a given time. Relative humidity is the actual amount of moisture in the air compared to the total amount of moisture the air could hold at that temperature.</vt:lpstr>
      <vt:lpstr>Dewpoint is the temperature below which an air parcel cannot hold any more water.  When temperature = dewpoint, water condenses out of the air in the form of dew, fog, frost, clouds, rain, or snow.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Thunderstorms and Turbulence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Thunderstorm Hazards</vt:lpstr>
      <vt:lpstr>PowerPoint Presentation</vt:lpstr>
      <vt:lpstr>PowerPoint Presentation</vt:lpstr>
      <vt:lpstr>PowerPoint Presentation</vt:lpstr>
      <vt:lpstr>PowerPoint Presentation</vt:lpstr>
      <vt:lpstr>PowerPoint Presentation</vt:lpstr>
      <vt:lpstr>Other Causes of Turbulence</vt:lpstr>
      <vt:lpstr>Obstructions to Visibility</vt:lpstr>
      <vt:lpstr>PowerPoint Presentation</vt:lpstr>
      <vt:lpstr>PowerPoint Presentation</vt:lpstr>
      <vt:lpstr>PowerPoint Presentation</vt:lpstr>
      <vt:lpstr>Icing: Two Types   (only one is weather)</vt:lpstr>
      <vt:lpstr>Icing Factors</vt:lpstr>
    </vt:vector>
  </TitlesOfParts>
  <Company>Rod Machado &amp; Associates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Kathy Harkness</dc:creator>
  <cp:lastModifiedBy>Kathy Harkness</cp:lastModifiedBy>
  <cp:revision>138</cp:revision>
  <dcterms:created xsi:type="dcterms:W3CDTF">1998-10-01T16:36:45Z</dcterms:created>
  <dcterms:modified xsi:type="dcterms:W3CDTF">2026-02-26T22:28:53Z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Type">
    <vt:i4>1</vt:i4>
  </property>
  <property fmtid="{D5CDD505-2E9C-101B-9397-08002B2CF9AE}" pid="3" name="GraphicType">
    <vt:i4>1</vt:i4>
  </property>
  <property fmtid="{D5CDD505-2E9C-101B-9397-08002B2CF9AE}" pid="4" name="Compression">
    <vt:i4>100</vt:i4>
  </property>
  <property fmtid="{D5CDD505-2E9C-101B-9397-08002B2CF9AE}" pid="5" name="ScreenSize">
    <vt:i4>1</vt:i4>
  </property>
  <property fmtid="{D5CDD505-2E9C-101B-9397-08002B2CF9AE}" pid="6" name="ScreenUsage">
    <vt:i4>1</vt:i4>
  </property>
  <property fmtid="{D5CDD505-2E9C-101B-9397-08002B2CF9AE}" pid="7" name="MailAddress">
    <vt:lpwstr/>
  </property>
  <property fmtid="{D5CDD505-2E9C-101B-9397-08002B2CF9AE}" pid="8" name="HomePage">
    <vt:lpwstr/>
  </property>
  <property fmtid="{D5CDD505-2E9C-101B-9397-08002B2CF9AE}" pid="9" name="Other">
    <vt:lpwstr/>
  </property>
  <property fmtid="{D5CDD505-2E9C-101B-9397-08002B2CF9AE}" pid="10" name="DownloadOriginal">
    <vt:bool>false</vt:bool>
  </property>
  <property fmtid="{D5CDD505-2E9C-101B-9397-08002B2CF9AE}" pid="11" name="DownloadIEButton">
    <vt:bool>false</vt:bool>
  </property>
  <property fmtid="{D5CDD505-2E9C-101B-9397-08002B2CF9AE}" pid="12" name="UseBrowserColor">
    <vt:bool>true</vt:bool>
  </property>
  <property fmtid="{D5CDD505-2E9C-101B-9397-08002B2CF9AE}" pid="13" name="BackColor">
    <vt:i4>15132390</vt:i4>
  </property>
  <property fmtid="{D5CDD505-2E9C-101B-9397-08002B2CF9AE}" pid="14" name="TextColor">
    <vt:i4>0</vt:i4>
  </property>
  <property fmtid="{D5CDD505-2E9C-101B-9397-08002B2CF9AE}" pid="15" name="LinkColor">
    <vt:i4>16711782</vt:i4>
  </property>
  <property fmtid="{D5CDD505-2E9C-101B-9397-08002B2CF9AE}" pid="16" name="VisitedColor">
    <vt:i4>10040268</vt:i4>
  </property>
  <property fmtid="{D5CDD505-2E9C-101B-9397-08002B2CF9AE}" pid="17" name="TransparentButton">
    <vt:i4>0</vt:i4>
  </property>
  <property fmtid="{D5CDD505-2E9C-101B-9397-08002B2CF9AE}" pid="18" name="ButtonType">
    <vt:i4>3</vt:i4>
  </property>
  <property fmtid="{D5CDD505-2E9C-101B-9397-08002B2CF9AE}" pid="19" name="ShowNotes">
    <vt:bool>false</vt:bool>
  </property>
  <property fmtid="{D5CDD505-2E9C-101B-9397-08002B2CF9AE}" pid="20" name="NavBtnPos">
    <vt:i4>1</vt:i4>
  </property>
  <property fmtid="{D5CDD505-2E9C-101B-9397-08002B2CF9AE}" pid="21" name="OutputDir">
    <vt:lpwstr>C:\My Download Files\Ch-10</vt:lpwstr>
  </property>
</Properties>
</file>