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3" r:id="rId1"/>
  </p:sldMasterIdLst>
  <p:notesMasterIdLst>
    <p:notesMasterId r:id="rId71"/>
  </p:notesMasterIdLst>
  <p:handoutMasterIdLst>
    <p:handoutMasterId r:id="rId72"/>
  </p:handoutMasterIdLst>
  <p:sldIdLst>
    <p:sldId id="303" r:id="rId2"/>
    <p:sldId id="304" r:id="rId3"/>
    <p:sldId id="306" r:id="rId4"/>
    <p:sldId id="307" r:id="rId5"/>
    <p:sldId id="315" r:id="rId6"/>
    <p:sldId id="317" r:id="rId7"/>
    <p:sldId id="371" r:id="rId8"/>
    <p:sldId id="334" r:id="rId9"/>
    <p:sldId id="335" r:id="rId10"/>
    <p:sldId id="369" r:id="rId11"/>
    <p:sldId id="310" r:id="rId12"/>
    <p:sldId id="308" r:id="rId13"/>
    <p:sldId id="381" r:id="rId14"/>
    <p:sldId id="309" r:id="rId15"/>
    <p:sldId id="311" r:id="rId16"/>
    <p:sldId id="382" r:id="rId17"/>
    <p:sldId id="312" r:id="rId18"/>
    <p:sldId id="313" r:id="rId19"/>
    <p:sldId id="314" r:id="rId20"/>
    <p:sldId id="318" r:id="rId21"/>
    <p:sldId id="319" r:id="rId22"/>
    <p:sldId id="320" r:id="rId23"/>
    <p:sldId id="321" r:id="rId24"/>
    <p:sldId id="322" r:id="rId25"/>
    <p:sldId id="367" r:id="rId26"/>
    <p:sldId id="368" r:id="rId27"/>
    <p:sldId id="326" r:id="rId28"/>
    <p:sldId id="327" r:id="rId29"/>
    <p:sldId id="360" r:id="rId30"/>
    <p:sldId id="331" r:id="rId31"/>
    <p:sldId id="361" r:id="rId32"/>
    <p:sldId id="363" r:id="rId33"/>
    <p:sldId id="364" r:id="rId34"/>
    <p:sldId id="365" r:id="rId35"/>
    <p:sldId id="376" r:id="rId36"/>
    <p:sldId id="377" r:id="rId37"/>
    <p:sldId id="378" r:id="rId38"/>
    <p:sldId id="379" r:id="rId39"/>
    <p:sldId id="328" r:id="rId40"/>
    <p:sldId id="329" r:id="rId41"/>
    <p:sldId id="330" r:id="rId42"/>
    <p:sldId id="332" r:id="rId43"/>
    <p:sldId id="333" r:id="rId44"/>
    <p:sldId id="337" r:id="rId45"/>
    <p:sldId id="362" r:id="rId46"/>
    <p:sldId id="338" r:id="rId47"/>
    <p:sldId id="372" r:id="rId48"/>
    <p:sldId id="340" r:id="rId49"/>
    <p:sldId id="339" r:id="rId50"/>
    <p:sldId id="342" r:id="rId51"/>
    <p:sldId id="343" r:id="rId52"/>
    <p:sldId id="344" r:id="rId53"/>
    <p:sldId id="345" r:id="rId54"/>
    <p:sldId id="346" r:id="rId55"/>
    <p:sldId id="347" r:id="rId56"/>
    <p:sldId id="348" r:id="rId57"/>
    <p:sldId id="350" r:id="rId58"/>
    <p:sldId id="366" r:id="rId59"/>
    <p:sldId id="336" r:id="rId60"/>
    <p:sldId id="351" r:id="rId61"/>
    <p:sldId id="353" r:id="rId62"/>
    <p:sldId id="354" r:id="rId63"/>
    <p:sldId id="356" r:id="rId64"/>
    <p:sldId id="357" r:id="rId65"/>
    <p:sldId id="359" r:id="rId66"/>
    <p:sldId id="358" r:id="rId67"/>
    <p:sldId id="374" r:id="rId68"/>
    <p:sldId id="380" r:id="rId69"/>
    <p:sldId id="373"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7BCCE9"/>
    <a:srgbClr val="D9E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F225A-55BC-484B-A215-0356959185EC}" v="20" dt="2023-03-06T03:10:57.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3"/>
    <p:restoredTop sz="90929"/>
  </p:normalViewPr>
  <p:slideViewPr>
    <p:cSldViewPr>
      <p:cViewPr varScale="1">
        <p:scale>
          <a:sx n="82" d="100"/>
          <a:sy n="82" d="100"/>
        </p:scale>
        <p:origin x="64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20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Harkness" userId="451540d918b93e72" providerId="LiveId" clId="{191F225A-55BC-484B-A215-0356959185EC}"/>
    <pc:docChg chg="undo custSel addSld delSld modSld sldOrd">
      <pc:chgData name="Kathy Harkness" userId="451540d918b93e72" providerId="LiveId" clId="{191F225A-55BC-484B-A215-0356959185EC}" dt="2023-03-06T03:26:18.562" v="1203" actId="20577"/>
      <pc:docMkLst>
        <pc:docMk/>
      </pc:docMkLst>
      <pc:sldChg chg="ord">
        <pc:chgData name="Kathy Harkness" userId="451540d918b93e72" providerId="LiveId" clId="{191F225A-55BC-484B-A215-0356959185EC}" dt="2023-03-06T02:20:16.039" v="272"/>
        <pc:sldMkLst>
          <pc:docMk/>
          <pc:sldMk cId="785435478" sldId="310"/>
        </pc:sldMkLst>
      </pc:sldChg>
      <pc:sldChg chg="ord">
        <pc:chgData name="Kathy Harkness" userId="451540d918b93e72" providerId="LiveId" clId="{191F225A-55BC-484B-A215-0356959185EC}" dt="2023-03-06T02:04:46.609" v="192"/>
        <pc:sldMkLst>
          <pc:docMk/>
          <pc:sldMk cId="691811096" sldId="315"/>
        </pc:sldMkLst>
      </pc:sldChg>
      <pc:sldChg chg="del">
        <pc:chgData name="Kathy Harkness" userId="451540d918b93e72" providerId="LiveId" clId="{191F225A-55BC-484B-A215-0356959185EC}" dt="2023-03-06T02:21:32.815" v="273" actId="47"/>
        <pc:sldMkLst>
          <pc:docMk/>
          <pc:sldMk cId="3876612491" sldId="316"/>
        </pc:sldMkLst>
      </pc:sldChg>
      <pc:sldChg chg="ord">
        <pc:chgData name="Kathy Harkness" userId="451540d918b93e72" providerId="LiveId" clId="{191F225A-55BC-484B-A215-0356959185EC}" dt="2023-03-06T02:04:56.287" v="194"/>
        <pc:sldMkLst>
          <pc:docMk/>
          <pc:sldMk cId="862969303" sldId="317"/>
        </pc:sldMkLst>
      </pc:sldChg>
      <pc:sldChg chg="addSp delSp modSp mod">
        <pc:chgData name="Kathy Harkness" userId="451540d918b93e72" providerId="LiveId" clId="{191F225A-55BC-484B-A215-0356959185EC}" dt="2023-03-06T02:23:44.811" v="287" actId="20577"/>
        <pc:sldMkLst>
          <pc:docMk/>
          <pc:sldMk cId="4078707438" sldId="319"/>
        </pc:sldMkLst>
        <pc:spChg chg="del mod">
          <ac:chgData name="Kathy Harkness" userId="451540d918b93e72" providerId="LiveId" clId="{191F225A-55BC-484B-A215-0356959185EC}" dt="2023-03-06T02:23:22.872" v="282" actId="478"/>
          <ac:spMkLst>
            <pc:docMk/>
            <pc:sldMk cId="4078707438" sldId="319"/>
            <ac:spMk id="2" creationId="{D4E635D3-D15A-41CB-A684-B6129A7C5DED}"/>
          </ac:spMkLst>
        </pc:spChg>
        <pc:spChg chg="mod">
          <ac:chgData name="Kathy Harkness" userId="451540d918b93e72" providerId="LiveId" clId="{191F225A-55BC-484B-A215-0356959185EC}" dt="2023-03-06T02:23:44.811" v="287" actId="20577"/>
          <ac:spMkLst>
            <pc:docMk/>
            <pc:sldMk cId="4078707438" sldId="319"/>
            <ac:spMk id="3" creationId="{038BD2E1-1E6B-4985-A5FA-95156098004A}"/>
          </ac:spMkLst>
        </pc:spChg>
        <pc:spChg chg="add del mod">
          <ac:chgData name="Kathy Harkness" userId="451540d918b93e72" providerId="LiveId" clId="{191F225A-55BC-484B-A215-0356959185EC}" dt="2023-03-06T02:23:25.106" v="283" actId="478"/>
          <ac:spMkLst>
            <pc:docMk/>
            <pc:sldMk cId="4078707438" sldId="319"/>
            <ac:spMk id="6" creationId="{33235FF2-4138-7FE6-00E2-B9B95A378216}"/>
          </ac:spMkLst>
        </pc:spChg>
        <pc:picChg chg="mod">
          <ac:chgData name="Kathy Harkness" userId="451540d918b93e72" providerId="LiveId" clId="{191F225A-55BC-484B-A215-0356959185EC}" dt="2023-03-06T02:23:37.244" v="286" actId="12788"/>
          <ac:picMkLst>
            <pc:docMk/>
            <pc:sldMk cId="4078707438" sldId="319"/>
            <ac:picMk id="5" creationId="{E9BD01B3-9C8E-406E-B48F-6AA85AE71306}"/>
          </ac:picMkLst>
        </pc:picChg>
      </pc:sldChg>
      <pc:sldChg chg="addSp delSp modSp mod">
        <pc:chgData name="Kathy Harkness" userId="451540d918b93e72" providerId="LiveId" clId="{191F225A-55BC-484B-A215-0356959185EC}" dt="2023-03-06T02:31:25.349" v="440" actId="1076"/>
        <pc:sldMkLst>
          <pc:docMk/>
          <pc:sldMk cId="961558594" sldId="320"/>
        </pc:sldMkLst>
        <pc:spChg chg="del">
          <ac:chgData name="Kathy Harkness" userId="451540d918b93e72" providerId="LiveId" clId="{191F225A-55BC-484B-A215-0356959185EC}" dt="2023-03-06T02:24:00.001" v="288" actId="478"/>
          <ac:spMkLst>
            <pc:docMk/>
            <pc:sldMk cId="961558594" sldId="320"/>
            <ac:spMk id="2" creationId="{D4E635D3-D15A-41CB-A684-B6129A7C5DED}"/>
          </ac:spMkLst>
        </pc:spChg>
        <pc:spChg chg="mod">
          <ac:chgData name="Kathy Harkness" userId="451540d918b93e72" providerId="LiveId" clId="{191F225A-55BC-484B-A215-0356959185EC}" dt="2023-03-06T02:29:06.370" v="416" actId="6549"/>
          <ac:spMkLst>
            <pc:docMk/>
            <pc:sldMk cId="961558594" sldId="320"/>
            <ac:spMk id="3" creationId="{038BD2E1-1E6B-4985-A5FA-95156098004A}"/>
          </ac:spMkLst>
        </pc:spChg>
        <pc:spChg chg="add del mod">
          <ac:chgData name="Kathy Harkness" userId="451540d918b93e72" providerId="LiveId" clId="{191F225A-55BC-484B-A215-0356959185EC}" dt="2023-03-06T02:24:01.839" v="289" actId="478"/>
          <ac:spMkLst>
            <pc:docMk/>
            <pc:sldMk cId="961558594" sldId="320"/>
            <ac:spMk id="6" creationId="{32E97EE9-1ADF-AA5E-7512-37DA665A4218}"/>
          </ac:spMkLst>
        </pc:spChg>
        <pc:spChg chg="add del mod">
          <ac:chgData name="Kathy Harkness" userId="451540d918b93e72" providerId="LiveId" clId="{191F225A-55BC-484B-A215-0356959185EC}" dt="2023-03-06T02:28:01.995" v="359" actId="478"/>
          <ac:spMkLst>
            <pc:docMk/>
            <pc:sldMk cId="961558594" sldId="320"/>
            <ac:spMk id="9" creationId="{9DE770B7-589B-3830-8B79-DC6F31C8017B}"/>
          </ac:spMkLst>
        </pc:spChg>
        <pc:graphicFrameChg chg="add mod modGraphic">
          <ac:chgData name="Kathy Harkness" userId="451540d918b93e72" providerId="LiveId" clId="{191F225A-55BC-484B-A215-0356959185EC}" dt="2023-03-06T02:31:25.349" v="440" actId="1076"/>
          <ac:graphicFrameMkLst>
            <pc:docMk/>
            <pc:sldMk cId="961558594" sldId="320"/>
            <ac:graphicFrameMk id="7" creationId="{302F47D9-9AE8-7E29-0377-C492679304A4}"/>
          </ac:graphicFrameMkLst>
        </pc:graphicFrameChg>
        <pc:picChg chg="mod">
          <ac:chgData name="Kathy Harkness" userId="451540d918b93e72" providerId="LiveId" clId="{191F225A-55BC-484B-A215-0356959185EC}" dt="2023-03-06T02:30:13.376" v="430" actId="1076"/>
          <ac:picMkLst>
            <pc:docMk/>
            <pc:sldMk cId="961558594" sldId="320"/>
            <ac:picMk id="5" creationId="{E9BD01B3-9C8E-406E-B48F-6AA85AE71306}"/>
          </ac:picMkLst>
        </pc:picChg>
      </pc:sldChg>
      <pc:sldChg chg="modSp mod">
        <pc:chgData name="Kathy Harkness" userId="451540d918b93e72" providerId="LiveId" clId="{191F225A-55BC-484B-A215-0356959185EC}" dt="2023-03-06T02:38:26.434" v="442" actId="12788"/>
        <pc:sldMkLst>
          <pc:docMk/>
          <pc:sldMk cId="3207209471" sldId="326"/>
        </pc:sldMkLst>
        <pc:graphicFrameChg chg="mod">
          <ac:chgData name="Kathy Harkness" userId="451540d918b93e72" providerId="LiveId" clId="{191F225A-55BC-484B-A215-0356959185EC}" dt="2023-03-06T02:38:26.434" v="442" actId="12788"/>
          <ac:graphicFrameMkLst>
            <pc:docMk/>
            <pc:sldMk cId="3207209471" sldId="326"/>
            <ac:graphicFrameMk id="4" creationId="{3BB8ECB4-D10F-4A2E-87E2-459D09BCDF7E}"/>
          </ac:graphicFrameMkLst>
        </pc:graphicFrameChg>
      </pc:sldChg>
      <pc:sldChg chg="modSp mod">
        <pc:chgData name="Kathy Harkness" userId="451540d918b93e72" providerId="LiveId" clId="{191F225A-55BC-484B-A215-0356959185EC}" dt="2023-03-06T02:37:03.210" v="441" actId="1076"/>
        <pc:sldMkLst>
          <pc:docMk/>
          <pc:sldMk cId="2396860047" sldId="327"/>
        </pc:sldMkLst>
        <pc:spChg chg="mod">
          <ac:chgData name="Kathy Harkness" userId="451540d918b93e72" providerId="LiveId" clId="{191F225A-55BC-484B-A215-0356959185EC}" dt="2023-03-06T02:37:03.210" v="441" actId="1076"/>
          <ac:spMkLst>
            <pc:docMk/>
            <pc:sldMk cId="2396860047" sldId="327"/>
            <ac:spMk id="2" creationId="{CC8080B9-FD95-4807-8436-A6F0C36C28E9}"/>
          </ac:spMkLst>
        </pc:spChg>
      </pc:sldChg>
      <pc:sldChg chg="modSp mod">
        <pc:chgData name="Kathy Harkness" userId="451540d918b93e72" providerId="LiveId" clId="{191F225A-55BC-484B-A215-0356959185EC}" dt="2023-03-06T02:43:03.240" v="444" actId="732"/>
        <pc:sldMkLst>
          <pc:docMk/>
          <pc:sldMk cId="3296166140" sldId="328"/>
        </pc:sldMkLst>
        <pc:picChg chg="mod modCrop">
          <ac:chgData name="Kathy Harkness" userId="451540d918b93e72" providerId="LiveId" clId="{191F225A-55BC-484B-A215-0356959185EC}" dt="2023-03-06T02:43:03.240" v="444" actId="732"/>
          <ac:picMkLst>
            <pc:docMk/>
            <pc:sldMk cId="3296166140" sldId="328"/>
            <ac:picMk id="8" creationId="{65740EEE-438A-4356-A729-90AB4760BEF2}"/>
          </ac:picMkLst>
        </pc:picChg>
      </pc:sldChg>
      <pc:sldChg chg="modSp mod">
        <pc:chgData name="Kathy Harkness" userId="451540d918b93e72" providerId="LiveId" clId="{191F225A-55BC-484B-A215-0356959185EC}" dt="2023-03-06T02:42:43.245" v="443" actId="732"/>
        <pc:sldMkLst>
          <pc:docMk/>
          <pc:sldMk cId="3783298591" sldId="329"/>
        </pc:sldMkLst>
        <pc:picChg chg="mod modCrop">
          <ac:chgData name="Kathy Harkness" userId="451540d918b93e72" providerId="LiveId" clId="{191F225A-55BC-484B-A215-0356959185EC}" dt="2023-03-06T02:42:43.245" v="443" actId="732"/>
          <ac:picMkLst>
            <pc:docMk/>
            <pc:sldMk cId="3783298591" sldId="329"/>
            <ac:picMk id="8" creationId="{65740EEE-438A-4356-A729-90AB4760BEF2}"/>
          </ac:picMkLst>
        </pc:picChg>
      </pc:sldChg>
      <pc:sldChg chg="modSp mod">
        <pc:chgData name="Kathy Harkness" userId="451540d918b93e72" providerId="LiveId" clId="{191F225A-55BC-484B-A215-0356959185EC}" dt="2023-03-06T02:43:33.871" v="445" actId="732"/>
        <pc:sldMkLst>
          <pc:docMk/>
          <pc:sldMk cId="4126812367" sldId="330"/>
        </pc:sldMkLst>
        <pc:picChg chg="mod modCrop">
          <ac:chgData name="Kathy Harkness" userId="451540d918b93e72" providerId="LiveId" clId="{191F225A-55BC-484B-A215-0356959185EC}" dt="2023-03-06T02:43:33.871" v="445" actId="732"/>
          <ac:picMkLst>
            <pc:docMk/>
            <pc:sldMk cId="4126812367" sldId="330"/>
            <ac:picMk id="2" creationId="{52C4A7E1-EFC7-4945-8ED5-971C2F3FADAF}"/>
          </ac:picMkLst>
        </pc:picChg>
      </pc:sldChg>
      <pc:sldChg chg="ord">
        <pc:chgData name="Kathy Harkness" userId="451540d918b93e72" providerId="LiveId" clId="{191F225A-55BC-484B-A215-0356959185EC}" dt="2023-03-06T02:06:03.963" v="198"/>
        <pc:sldMkLst>
          <pc:docMk/>
          <pc:sldMk cId="3350700006" sldId="334"/>
        </pc:sldMkLst>
      </pc:sldChg>
      <pc:sldChg chg="ord">
        <pc:chgData name="Kathy Harkness" userId="451540d918b93e72" providerId="LiveId" clId="{191F225A-55BC-484B-A215-0356959185EC}" dt="2023-03-06T02:07:17.643" v="200"/>
        <pc:sldMkLst>
          <pc:docMk/>
          <pc:sldMk cId="3542708294" sldId="335"/>
        </pc:sldMkLst>
      </pc:sldChg>
      <pc:sldChg chg="modSp mod">
        <pc:chgData name="Kathy Harkness" userId="451540d918b93e72" providerId="LiveId" clId="{191F225A-55BC-484B-A215-0356959185EC}" dt="2023-03-06T02:46:42.827" v="447" actId="113"/>
        <pc:sldMkLst>
          <pc:docMk/>
          <pc:sldMk cId="202385632" sldId="339"/>
        </pc:sldMkLst>
        <pc:spChg chg="mod">
          <ac:chgData name="Kathy Harkness" userId="451540d918b93e72" providerId="LiveId" clId="{191F225A-55BC-484B-A215-0356959185EC}" dt="2023-03-06T02:46:42.827" v="447" actId="113"/>
          <ac:spMkLst>
            <pc:docMk/>
            <pc:sldMk cId="202385632" sldId="339"/>
            <ac:spMk id="2" creationId="{CE49BA4B-63CC-43F8-80CB-6ACAF43750C7}"/>
          </ac:spMkLst>
        </pc:spChg>
      </pc:sldChg>
      <pc:sldChg chg="modSp mod">
        <pc:chgData name="Kathy Harkness" userId="451540d918b93e72" providerId="LiveId" clId="{191F225A-55BC-484B-A215-0356959185EC}" dt="2023-03-06T02:48:16.028" v="588" actId="20577"/>
        <pc:sldMkLst>
          <pc:docMk/>
          <pc:sldMk cId="2241945794" sldId="342"/>
        </pc:sldMkLst>
        <pc:spChg chg="mod">
          <ac:chgData name="Kathy Harkness" userId="451540d918b93e72" providerId="LiveId" clId="{191F225A-55BC-484B-A215-0356959185EC}" dt="2023-03-06T02:48:16.028" v="588" actId="20577"/>
          <ac:spMkLst>
            <pc:docMk/>
            <pc:sldMk cId="2241945794" sldId="342"/>
            <ac:spMk id="2" creationId="{CE49BA4B-63CC-43F8-80CB-6ACAF43750C7}"/>
          </ac:spMkLst>
        </pc:spChg>
      </pc:sldChg>
      <pc:sldChg chg="addSp modSp mod">
        <pc:chgData name="Kathy Harkness" userId="451540d918b93e72" providerId="LiveId" clId="{191F225A-55BC-484B-A215-0356959185EC}" dt="2023-03-06T03:11:01.950" v="924" actId="1076"/>
        <pc:sldMkLst>
          <pc:docMk/>
          <pc:sldMk cId="2422600288" sldId="344"/>
        </pc:sldMkLst>
        <pc:graphicFrameChg chg="mod">
          <ac:chgData name="Kathy Harkness" userId="451540d918b93e72" providerId="LiveId" clId="{191F225A-55BC-484B-A215-0356959185EC}" dt="2023-03-06T03:10:55.505" v="922" actId="1076"/>
          <ac:graphicFrameMkLst>
            <pc:docMk/>
            <pc:sldMk cId="2422600288" sldId="344"/>
            <ac:graphicFrameMk id="6" creationId="{EDDCAB39-C7FE-4D5C-8817-2C27926860A7}"/>
          </ac:graphicFrameMkLst>
        </pc:graphicFrameChg>
        <pc:picChg chg="add mod">
          <ac:chgData name="Kathy Harkness" userId="451540d918b93e72" providerId="LiveId" clId="{191F225A-55BC-484B-A215-0356959185EC}" dt="2023-03-06T03:11:01.950" v="924" actId="1076"/>
          <ac:picMkLst>
            <pc:docMk/>
            <pc:sldMk cId="2422600288" sldId="344"/>
            <ac:picMk id="2" creationId="{5AB74963-0024-2804-4804-80EFCCE1F049}"/>
          </ac:picMkLst>
        </pc:picChg>
      </pc:sldChg>
      <pc:sldChg chg="addSp delSp modSp add mod ord">
        <pc:chgData name="Kathy Harkness" userId="451540d918b93e72" providerId="LiveId" clId="{191F225A-55BC-484B-A215-0356959185EC}" dt="2023-03-06T02:17:31.749" v="270" actId="113"/>
        <pc:sldMkLst>
          <pc:docMk/>
          <pc:sldMk cId="2784103690" sldId="369"/>
        </pc:sldMkLst>
        <pc:spChg chg="add del mod">
          <ac:chgData name="Kathy Harkness" userId="451540d918b93e72" providerId="LiveId" clId="{191F225A-55BC-484B-A215-0356959185EC}" dt="2023-03-06T01:08:05.626" v="8" actId="478"/>
          <ac:spMkLst>
            <pc:docMk/>
            <pc:sldMk cId="2784103690" sldId="369"/>
            <ac:spMk id="2" creationId="{85D4DFF0-6803-6984-BC9F-39D09C8C195A}"/>
          </ac:spMkLst>
        </pc:spChg>
        <pc:spChg chg="add mod">
          <ac:chgData name="Kathy Harkness" userId="451540d918b93e72" providerId="LiveId" clId="{191F225A-55BC-484B-A215-0356959185EC}" dt="2023-03-06T01:08:36.114" v="11" actId="208"/>
          <ac:spMkLst>
            <pc:docMk/>
            <pc:sldMk cId="2784103690" sldId="369"/>
            <ac:spMk id="3" creationId="{D76C2DFB-02C7-EF7B-1DF1-25B88E22C598}"/>
          </ac:spMkLst>
        </pc:spChg>
        <pc:spChg chg="add mod ord">
          <ac:chgData name="Kathy Harkness" userId="451540d918b93e72" providerId="LiveId" clId="{191F225A-55BC-484B-A215-0356959185EC}" dt="2023-03-06T01:13:45.224" v="29" actId="167"/>
          <ac:spMkLst>
            <pc:docMk/>
            <pc:sldMk cId="2784103690" sldId="369"/>
            <ac:spMk id="4" creationId="{08FAAA77-7120-7D7A-D959-98E9A65F74AE}"/>
          </ac:spMkLst>
        </pc:spChg>
        <pc:spChg chg="add del">
          <ac:chgData name="Kathy Harkness" userId="451540d918b93e72" providerId="LiveId" clId="{191F225A-55BC-484B-A215-0356959185EC}" dt="2023-03-06T01:12:53.608" v="24" actId="478"/>
          <ac:spMkLst>
            <pc:docMk/>
            <pc:sldMk cId="2784103690" sldId="369"/>
            <ac:spMk id="8" creationId="{50E5488B-8974-CDB4-6D12-3F9465BD8F88}"/>
          </ac:spMkLst>
        </pc:spChg>
        <pc:spChg chg="add del mod ord">
          <ac:chgData name="Kathy Harkness" userId="451540d918b93e72" providerId="LiveId" clId="{191F225A-55BC-484B-A215-0356959185EC}" dt="2023-03-06T01:14:39.777" v="32" actId="478"/>
          <ac:spMkLst>
            <pc:docMk/>
            <pc:sldMk cId="2784103690" sldId="369"/>
            <ac:spMk id="9" creationId="{5C21E5BE-BAE1-4CC2-0041-97DDD63FC0D3}"/>
          </ac:spMkLst>
        </pc:spChg>
        <pc:spChg chg="add del mod">
          <ac:chgData name="Kathy Harkness" userId="451540d918b93e72" providerId="LiveId" clId="{191F225A-55BC-484B-A215-0356959185EC}" dt="2023-03-06T01:16:53.014" v="40" actId="478"/>
          <ac:spMkLst>
            <pc:docMk/>
            <pc:sldMk cId="2784103690" sldId="369"/>
            <ac:spMk id="10" creationId="{C31CD893-E6A0-AEEE-A373-8C8599F60B72}"/>
          </ac:spMkLst>
        </pc:spChg>
        <pc:spChg chg="add mod">
          <ac:chgData name="Kathy Harkness" userId="451540d918b93e72" providerId="LiveId" clId="{191F225A-55BC-484B-A215-0356959185EC}" dt="2023-03-06T01:19:36.310" v="46" actId="1582"/>
          <ac:spMkLst>
            <pc:docMk/>
            <pc:sldMk cId="2784103690" sldId="369"/>
            <ac:spMk id="11" creationId="{97C6E7C6-BF7F-5656-E391-D7BF9D54F5AD}"/>
          </ac:spMkLst>
        </pc:spChg>
        <pc:spChg chg="add mod">
          <ac:chgData name="Kathy Harkness" userId="451540d918b93e72" providerId="LiveId" clId="{191F225A-55BC-484B-A215-0356959185EC}" dt="2023-03-06T01:51:26.323" v="71" actId="14100"/>
          <ac:spMkLst>
            <pc:docMk/>
            <pc:sldMk cId="2784103690" sldId="369"/>
            <ac:spMk id="14" creationId="{A923E268-DFBE-5C3D-E279-C5B149F38A25}"/>
          </ac:spMkLst>
        </pc:spChg>
        <pc:spChg chg="add mod">
          <ac:chgData name="Kathy Harkness" userId="451540d918b93e72" providerId="LiveId" clId="{191F225A-55BC-484B-A215-0356959185EC}" dt="2023-03-06T01:51:29.734" v="72" actId="14100"/>
          <ac:spMkLst>
            <pc:docMk/>
            <pc:sldMk cId="2784103690" sldId="369"/>
            <ac:spMk id="15" creationId="{AB45ECE9-42EB-CAD6-6C9F-B6E670A3A1EF}"/>
          </ac:spMkLst>
        </pc:spChg>
        <pc:spChg chg="add mod">
          <ac:chgData name="Kathy Harkness" userId="451540d918b93e72" providerId="LiveId" clId="{191F225A-55BC-484B-A215-0356959185EC}" dt="2023-03-06T01:51:35.157" v="73" actId="14100"/>
          <ac:spMkLst>
            <pc:docMk/>
            <pc:sldMk cId="2784103690" sldId="369"/>
            <ac:spMk id="16" creationId="{13C37D6E-E9E6-779C-DCE2-66A27FCD625F}"/>
          </ac:spMkLst>
        </pc:spChg>
        <pc:spChg chg="add mod">
          <ac:chgData name="Kathy Harkness" userId="451540d918b93e72" providerId="LiveId" clId="{191F225A-55BC-484B-A215-0356959185EC}" dt="2023-03-06T01:51:49.915" v="74" actId="14100"/>
          <ac:spMkLst>
            <pc:docMk/>
            <pc:sldMk cId="2784103690" sldId="369"/>
            <ac:spMk id="17" creationId="{28F3A893-1018-73EB-DF32-44ED2B70B9E8}"/>
          </ac:spMkLst>
        </pc:spChg>
        <pc:spChg chg="add mod">
          <ac:chgData name="Kathy Harkness" userId="451540d918b93e72" providerId="LiveId" clId="{191F225A-55BC-484B-A215-0356959185EC}" dt="2023-03-06T01:51:55.378" v="75" actId="14100"/>
          <ac:spMkLst>
            <pc:docMk/>
            <pc:sldMk cId="2784103690" sldId="369"/>
            <ac:spMk id="18" creationId="{6688D84F-AAB8-E6E9-3BCF-8E5752FDE000}"/>
          </ac:spMkLst>
        </pc:spChg>
        <pc:spChg chg="add mod">
          <ac:chgData name="Kathy Harkness" userId="451540d918b93e72" providerId="LiveId" clId="{191F225A-55BC-484B-A215-0356959185EC}" dt="2023-03-06T01:52:01.828" v="76" actId="14100"/>
          <ac:spMkLst>
            <pc:docMk/>
            <pc:sldMk cId="2784103690" sldId="369"/>
            <ac:spMk id="19" creationId="{E03054FB-6270-B5CF-80D6-FF938F8475BA}"/>
          </ac:spMkLst>
        </pc:spChg>
        <pc:spChg chg="add mod">
          <ac:chgData name="Kathy Harkness" userId="451540d918b93e72" providerId="LiveId" clId="{191F225A-55BC-484B-A215-0356959185EC}" dt="2023-03-06T01:53:06.927" v="79" actId="208"/>
          <ac:spMkLst>
            <pc:docMk/>
            <pc:sldMk cId="2784103690" sldId="369"/>
            <ac:spMk id="20" creationId="{E742F370-6BF8-820A-7A2E-C28BA0FD6D65}"/>
          </ac:spMkLst>
        </pc:spChg>
        <pc:spChg chg="add mod">
          <ac:chgData name="Kathy Harkness" userId="451540d918b93e72" providerId="LiveId" clId="{191F225A-55BC-484B-A215-0356959185EC}" dt="2023-03-06T02:12:34.007" v="207" actId="208"/>
          <ac:spMkLst>
            <pc:docMk/>
            <pc:sldMk cId="2784103690" sldId="369"/>
            <ac:spMk id="23" creationId="{8A3C8960-C6CF-C2AC-2083-E357EB71AB28}"/>
          </ac:spMkLst>
        </pc:spChg>
        <pc:spChg chg="add mod">
          <ac:chgData name="Kathy Harkness" userId="451540d918b93e72" providerId="LiveId" clId="{191F225A-55BC-484B-A215-0356959185EC}" dt="2023-03-06T02:17:31.749" v="270" actId="113"/>
          <ac:spMkLst>
            <pc:docMk/>
            <pc:sldMk cId="2784103690" sldId="369"/>
            <ac:spMk id="24" creationId="{F87B1497-B6CF-6446-5B46-61292809A1AE}"/>
          </ac:spMkLst>
        </pc:spChg>
        <pc:picChg chg="mod ord">
          <ac:chgData name="Kathy Harkness" userId="451540d918b93e72" providerId="LiveId" clId="{191F225A-55BC-484B-A215-0356959185EC}" dt="2023-03-06T01:16:06.214" v="36" actId="1076"/>
          <ac:picMkLst>
            <pc:docMk/>
            <pc:sldMk cId="2784103690" sldId="369"/>
            <ac:picMk id="5" creationId="{70FFAF17-05BD-4031-BE61-70D973BE8FBC}"/>
          </ac:picMkLst>
        </pc:picChg>
        <pc:picChg chg="add mod">
          <ac:chgData name="Kathy Harkness" userId="451540d918b93e72" providerId="LiveId" clId="{191F225A-55BC-484B-A215-0356959185EC}" dt="2023-03-06T02:15:00.652" v="209" actId="14861"/>
          <ac:picMkLst>
            <pc:docMk/>
            <pc:sldMk cId="2784103690" sldId="369"/>
            <ac:picMk id="22" creationId="{18E2AE5F-A799-167A-8DF1-6FA6DC4ED1F2}"/>
          </ac:picMkLst>
        </pc:picChg>
        <pc:cxnChg chg="add del mod">
          <ac:chgData name="Kathy Harkness" userId="451540d918b93e72" providerId="LiveId" clId="{191F225A-55BC-484B-A215-0356959185EC}" dt="2023-03-06T01:51:10.043" v="69" actId="478"/>
          <ac:cxnSpMkLst>
            <pc:docMk/>
            <pc:sldMk cId="2784103690" sldId="369"/>
            <ac:cxnSpMk id="7" creationId="{046AF579-3CC8-3B8B-D9A4-D09D193A1B6A}"/>
          </ac:cxnSpMkLst>
        </pc:cxnChg>
        <pc:cxnChg chg="add del mod">
          <ac:chgData name="Kathy Harkness" userId="451540d918b93e72" providerId="LiveId" clId="{191F225A-55BC-484B-A215-0356959185EC}" dt="2023-03-06T01:51:11.824" v="70" actId="478"/>
          <ac:cxnSpMkLst>
            <pc:docMk/>
            <pc:sldMk cId="2784103690" sldId="369"/>
            <ac:cxnSpMk id="12" creationId="{1FE90980-BC09-1B70-F23A-C1F53F8BE1DF}"/>
          </ac:cxnSpMkLst>
        </pc:cxnChg>
      </pc:sldChg>
      <pc:sldChg chg="addSp delSp modSp add del mod ord">
        <pc:chgData name="Kathy Harkness" userId="451540d918b93e72" providerId="LiveId" clId="{191F225A-55BC-484B-A215-0356959185EC}" dt="2023-03-06T03:14:07.684" v="925" actId="47"/>
        <pc:sldMkLst>
          <pc:docMk/>
          <pc:sldMk cId="3243179386" sldId="370"/>
        </pc:sldMkLst>
        <pc:spChg chg="add del mod">
          <ac:chgData name="Kathy Harkness" userId="451540d918b93e72" providerId="LiveId" clId="{191F225A-55BC-484B-A215-0356959185EC}" dt="2023-03-06T01:57:05.851" v="83" actId="767"/>
          <ac:spMkLst>
            <pc:docMk/>
            <pc:sldMk cId="3243179386" sldId="370"/>
            <ac:spMk id="2" creationId="{45A01CE5-F3F5-3160-A83B-168C0C1BFAC3}"/>
          </ac:spMkLst>
        </pc:spChg>
        <pc:spChg chg="add mod">
          <ac:chgData name="Kathy Harkness" userId="451540d918b93e72" providerId="LiveId" clId="{191F225A-55BC-484B-A215-0356959185EC}" dt="2023-03-06T01:59:33.865" v="190" actId="20577"/>
          <ac:spMkLst>
            <pc:docMk/>
            <pc:sldMk cId="3243179386" sldId="370"/>
            <ac:spMk id="6" creationId="{D2F6FEFF-CFC6-B48F-F68C-960E8160F1F5}"/>
          </ac:spMkLst>
        </pc:spChg>
        <pc:picChg chg="mod">
          <ac:chgData name="Kathy Harkness" userId="451540d918b93e72" providerId="LiveId" clId="{191F225A-55BC-484B-A215-0356959185EC}" dt="2023-03-06T01:56:56.209" v="82" actId="1076"/>
          <ac:picMkLst>
            <pc:docMk/>
            <pc:sldMk cId="3243179386" sldId="370"/>
            <ac:picMk id="5" creationId="{70FFAF17-05BD-4031-BE61-70D973BE8FBC}"/>
          </ac:picMkLst>
        </pc:picChg>
      </pc:sldChg>
      <pc:sldChg chg="add">
        <pc:chgData name="Kathy Harkness" userId="451540d918b93e72" providerId="LiveId" clId="{191F225A-55BC-484B-A215-0356959185EC}" dt="2023-03-06T02:08:37.966" v="201" actId="2890"/>
        <pc:sldMkLst>
          <pc:docMk/>
          <pc:sldMk cId="2720471641" sldId="371"/>
        </pc:sldMkLst>
      </pc:sldChg>
      <pc:sldChg chg="addSp delSp modSp add mod">
        <pc:chgData name="Kathy Harkness" userId="451540d918b93e72" providerId="LiveId" clId="{191F225A-55BC-484B-A215-0356959185EC}" dt="2023-03-06T03:09:43.425" v="921" actId="1076"/>
        <pc:sldMkLst>
          <pc:docMk/>
          <pc:sldMk cId="3394672580" sldId="372"/>
        </pc:sldMkLst>
        <pc:spChg chg="add mod">
          <ac:chgData name="Kathy Harkness" userId="451540d918b93e72" providerId="LiveId" clId="{191F225A-55BC-484B-A215-0356959185EC}" dt="2023-03-06T02:57:54.367" v="913" actId="20577"/>
          <ac:spMkLst>
            <pc:docMk/>
            <pc:sldMk cId="3394672580" sldId="372"/>
            <ac:spMk id="2" creationId="{EACDC82B-5268-0BAD-777B-7823B60D58E2}"/>
          </ac:spMkLst>
        </pc:spChg>
        <pc:picChg chg="add del mod">
          <ac:chgData name="Kathy Harkness" userId="451540d918b93e72" providerId="LiveId" clId="{191F225A-55BC-484B-A215-0356959185EC}" dt="2023-03-06T03:09:23.306" v="917" actId="478"/>
          <ac:picMkLst>
            <pc:docMk/>
            <pc:sldMk cId="3394672580" sldId="372"/>
            <ac:picMk id="7" creationId="{9C43C40E-7E31-820C-2255-3C897E8A8C5A}"/>
          </ac:picMkLst>
        </pc:picChg>
        <pc:picChg chg="add mod">
          <ac:chgData name="Kathy Harkness" userId="451540d918b93e72" providerId="LiveId" clId="{191F225A-55BC-484B-A215-0356959185EC}" dt="2023-03-06T03:09:43.425" v="921" actId="1076"/>
          <ac:picMkLst>
            <pc:docMk/>
            <pc:sldMk cId="3394672580" sldId="372"/>
            <ac:picMk id="9" creationId="{77586D51-19C4-4436-7BDD-1EF1F6A3BD01}"/>
          </ac:picMkLst>
        </pc:picChg>
      </pc:sldChg>
      <pc:sldChg chg="delSp modSp add mod ord">
        <pc:chgData name="Kathy Harkness" userId="451540d918b93e72" providerId="LiveId" clId="{191F225A-55BC-484B-A215-0356959185EC}" dt="2023-03-06T03:26:18.562" v="1203" actId="20577"/>
        <pc:sldMkLst>
          <pc:docMk/>
          <pc:sldMk cId="329360929" sldId="373"/>
        </pc:sldMkLst>
        <pc:spChg chg="del mod">
          <ac:chgData name="Kathy Harkness" userId="451540d918b93e72" providerId="LiveId" clId="{191F225A-55BC-484B-A215-0356959185EC}" dt="2023-03-06T03:24:39.345" v="998" actId="478"/>
          <ac:spMkLst>
            <pc:docMk/>
            <pc:sldMk cId="329360929" sldId="373"/>
            <ac:spMk id="2" creationId="{C2FAB6E9-69A0-441A-A54C-6877D07A7B40}"/>
          </ac:spMkLst>
        </pc:spChg>
        <pc:spChg chg="mod">
          <ac:chgData name="Kathy Harkness" userId="451540d918b93e72" providerId="LiveId" clId="{191F225A-55BC-484B-A215-0356959185EC}" dt="2023-03-06T03:26:18.562" v="1203" actId="20577"/>
          <ac:spMkLst>
            <pc:docMk/>
            <pc:sldMk cId="329360929" sldId="373"/>
            <ac:spMk id="3" creationId="{93F5EA27-F925-40B1-86AD-F02EB5F6DB3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BC322A-B9D3-421C-AF9B-6634DA1DA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2A7897F0-3A1F-4034-B10C-014603928C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imes New Roman" charset="0"/>
              </a:defRPr>
            </a:lvl1pPr>
          </a:lstStyle>
          <a:p>
            <a:pPr>
              <a:defRPr/>
            </a:pPr>
            <a:fld id="{5429F3A5-C3AF-48D4-910B-ABAC284F35A5}" type="datetimeFigureOut">
              <a:rPr lang="en-US"/>
              <a:pPr>
                <a:defRPr/>
              </a:pPr>
              <a:t>3/9/2026</a:t>
            </a:fld>
            <a:endParaRPr lang="en-US"/>
          </a:p>
        </p:txBody>
      </p:sp>
      <p:sp>
        <p:nvSpPr>
          <p:cNvPr id="4" name="Footer Placeholder 3">
            <a:extLst>
              <a:ext uri="{FF2B5EF4-FFF2-40B4-BE49-F238E27FC236}">
                <a16:creationId xmlns:a16="http://schemas.microsoft.com/office/drawing/2014/main" id="{FA6E8F7D-8A1D-4D31-A823-9F48B2DF24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3367CC63-B959-4CEF-8378-F8BB503CF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Times New Roman" charset="0"/>
              </a:defRPr>
            </a:lvl1pPr>
          </a:lstStyle>
          <a:p>
            <a:pPr>
              <a:defRPr/>
            </a:pPr>
            <a:fld id="{B5FE9F2A-FE6D-4997-91EE-EBA669988BD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6F218-5AA5-48DD-B86C-17531CF505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E40001EE-BB89-44F8-A025-77D94A1A94A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charset="0"/>
              </a:defRPr>
            </a:lvl1pPr>
          </a:lstStyle>
          <a:p>
            <a:pPr>
              <a:defRPr/>
            </a:pPr>
            <a:fld id="{9ED7420D-951A-44B9-97AF-521404C1EAC1}" type="datetimeFigureOut">
              <a:rPr lang="en-US"/>
              <a:pPr>
                <a:defRPr/>
              </a:pPr>
              <a:t>3/9/2026</a:t>
            </a:fld>
            <a:endParaRPr lang="en-US"/>
          </a:p>
        </p:txBody>
      </p:sp>
      <p:sp>
        <p:nvSpPr>
          <p:cNvPr id="4" name="Slide Image Placeholder 3">
            <a:extLst>
              <a:ext uri="{FF2B5EF4-FFF2-40B4-BE49-F238E27FC236}">
                <a16:creationId xmlns:a16="http://schemas.microsoft.com/office/drawing/2014/main" id="{46FB28E3-6F5C-48F7-9998-827276DD824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8553856-F818-4107-860B-C6E8B5FC6E3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59D7829-9448-4DF9-AE7A-B39626277C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DB356C3E-65F6-41AC-9DA5-B2CA0430820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charset="0"/>
              </a:defRPr>
            </a:lvl1pPr>
          </a:lstStyle>
          <a:p>
            <a:pPr>
              <a:defRPr/>
            </a:pPr>
            <a:fld id="{5F2BE645-19C9-4E91-A258-B837F55570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1"/>
            <a:ext cx="7924800"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6381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775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715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77565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0601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2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670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30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329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21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78203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453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65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644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4969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36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011" y="0"/>
            <a:ext cx="2551462" cy="17526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2819400" y="0"/>
            <a:ext cx="6324599" cy="6858000"/>
          </a:xfrm>
        </p:spPr>
        <p:txBody>
          <a:bodyPr anchor="ctr">
            <a:normAutofit/>
          </a:bodyPr>
          <a:lstStyle>
            <a:lvl1pPr>
              <a:defRPr sz="2000"/>
            </a:lvl1pPr>
            <a:lvl2pPr marL="457207" indent="0">
              <a:buNone/>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4" name="Text Placeholder 3"/>
          <p:cNvSpPr>
            <a:spLocks noGrp="1"/>
          </p:cNvSpPr>
          <p:nvPr>
            <p:ph type="body" sz="half" idx="2"/>
          </p:nvPr>
        </p:nvSpPr>
        <p:spPr>
          <a:xfrm>
            <a:off x="-17417" y="2286001"/>
            <a:ext cx="2551462" cy="4571999"/>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9266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92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8125890"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2052919"/>
            <a:ext cx="7848600" cy="41954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09122253"/>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txStyles>
    <p:titleStyle>
      <a:lvl1pPr algn="l" defTabSz="457207" rtl="0" eaLnBrk="1" latinLnBrk="0" hangingPunct="1">
        <a:spcBef>
          <a:spcPct val="0"/>
        </a:spcBef>
        <a:buNone/>
        <a:defRPr sz="40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32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D2FB-9FCA-4C76-B639-3D68D9AD6AD4}"/>
              </a:ext>
            </a:extLst>
          </p:cNvPr>
          <p:cNvSpPr>
            <a:spLocks noGrp="1"/>
          </p:cNvSpPr>
          <p:nvPr>
            <p:ph type="ctrTitle"/>
          </p:nvPr>
        </p:nvSpPr>
        <p:spPr/>
        <p:txBody>
          <a:bodyPr/>
          <a:lstStyle/>
          <a:p>
            <a:r>
              <a:rPr lang="en-US" dirty="0"/>
              <a:t>Weight and Balance</a:t>
            </a:r>
          </a:p>
        </p:txBody>
      </p:sp>
    </p:spTree>
    <p:extLst>
      <p:ext uri="{BB962C8B-B14F-4D97-AF65-F5344CB8AC3E}">
        <p14:creationId xmlns:p14="http://schemas.microsoft.com/office/powerpoint/2010/main" val="310535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70FFAF17-05BD-4031-BE61-70D973BE8FBC}"/>
              </a:ext>
            </a:extLst>
          </p:cNvPr>
          <p:cNvPicPr>
            <a:picLocks noGrp="1" noChangeAspect="1"/>
          </p:cNvPicPr>
          <p:nvPr>
            <p:ph idx="1"/>
          </p:nvPr>
        </p:nvPicPr>
        <p:blipFill>
          <a:blip r:embed="rId2"/>
          <a:stretch>
            <a:fillRect/>
          </a:stretch>
        </p:blipFill>
        <p:spPr>
          <a:xfrm>
            <a:off x="1326622" y="0"/>
            <a:ext cx="6490757" cy="6858000"/>
          </a:xfrm>
        </p:spPr>
      </p:pic>
      <p:sp>
        <p:nvSpPr>
          <p:cNvPr id="3" name="Oval 2">
            <a:extLst>
              <a:ext uri="{FF2B5EF4-FFF2-40B4-BE49-F238E27FC236}">
                <a16:creationId xmlns:a16="http://schemas.microsoft.com/office/drawing/2014/main" id="{D76C2DFB-02C7-EF7B-1DF1-25B88E22C598}"/>
              </a:ext>
            </a:extLst>
          </p:cNvPr>
          <p:cNvSpPr/>
          <p:nvPr/>
        </p:nvSpPr>
        <p:spPr>
          <a:xfrm>
            <a:off x="2209800" y="1905000"/>
            <a:ext cx="533400"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8FAAA77-7120-7D7A-D959-98E9A65F74AE}"/>
              </a:ext>
            </a:extLst>
          </p:cNvPr>
          <p:cNvSpPr/>
          <p:nvPr/>
        </p:nvSpPr>
        <p:spPr>
          <a:xfrm>
            <a:off x="3578753" y="1905000"/>
            <a:ext cx="533400" cy="457200"/>
          </a:xfrm>
          <a:prstGeom prst="ellipse">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97C6E7C6-BF7F-5656-E391-D7BF9D54F5AD}"/>
              </a:ext>
            </a:extLst>
          </p:cNvPr>
          <p:cNvSpPr/>
          <p:nvPr/>
        </p:nvSpPr>
        <p:spPr>
          <a:xfrm rot="10800000">
            <a:off x="3390900" y="1895475"/>
            <a:ext cx="533400" cy="457200"/>
          </a:xfrm>
          <a:prstGeom prst="arc">
            <a:avLst>
              <a:gd name="adj1" fmla="val 16200000"/>
              <a:gd name="adj2" fmla="val 5498195"/>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A923E268-DFBE-5C3D-E279-C5B149F38A25}"/>
              </a:ext>
            </a:extLst>
          </p:cNvPr>
          <p:cNvSpPr/>
          <p:nvPr/>
        </p:nvSpPr>
        <p:spPr>
          <a:xfrm>
            <a:off x="3124200" y="2514600"/>
            <a:ext cx="1142998" cy="685800"/>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45ECE9-42EB-CAD6-6C9F-B6E670A3A1EF}"/>
              </a:ext>
            </a:extLst>
          </p:cNvPr>
          <p:cNvSpPr/>
          <p:nvPr/>
        </p:nvSpPr>
        <p:spPr>
          <a:xfrm>
            <a:off x="4572000" y="2514600"/>
            <a:ext cx="1219200" cy="685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C37D6E-E9E6-779C-DCE2-66A27FCD625F}"/>
              </a:ext>
            </a:extLst>
          </p:cNvPr>
          <p:cNvSpPr/>
          <p:nvPr/>
        </p:nvSpPr>
        <p:spPr>
          <a:xfrm>
            <a:off x="5943600" y="2514600"/>
            <a:ext cx="1371600" cy="6858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F3A893-1018-73EB-DF32-44ED2B70B9E8}"/>
              </a:ext>
            </a:extLst>
          </p:cNvPr>
          <p:cNvSpPr/>
          <p:nvPr/>
        </p:nvSpPr>
        <p:spPr>
          <a:xfrm>
            <a:off x="1752600" y="4191000"/>
            <a:ext cx="1826153" cy="419100"/>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88D84F-AAB8-E6E9-3BCF-8E5752FDE000}"/>
              </a:ext>
            </a:extLst>
          </p:cNvPr>
          <p:cNvSpPr/>
          <p:nvPr/>
        </p:nvSpPr>
        <p:spPr>
          <a:xfrm>
            <a:off x="1752599" y="4629150"/>
            <a:ext cx="1826153" cy="4381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3054FB-6270-B5CF-80D6-FF938F8475BA}"/>
              </a:ext>
            </a:extLst>
          </p:cNvPr>
          <p:cNvSpPr/>
          <p:nvPr/>
        </p:nvSpPr>
        <p:spPr>
          <a:xfrm>
            <a:off x="1752599" y="5086350"/>
            <a:ext cx="1826153" cy="43815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42F370-6BF8-820A-7A2E-C28BA0FD6D65}"/>
              </a:ext>
            </a:extLst>
          </p:cNvPr>
          <p:cNvSpPr/>
          <p:nvPr/>
        </p:nvSpPr>
        <p:spPr>
          <a:xfrm>
            <a:off x="1600200" y="5600700"/>
            <a:ext cx="2819400"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8E2AE5F-A799-167A-8DF1-6FA6DC4ED1F2}"/>
              </a:ext>
            </a:extLst>
          </p:cNvPr>
          <p:cNvPicPr>
            <a:picLocks noChangeAspect="1"/>
          </p:cNvPicPr>
          <p:nvPr/>
        </p:nvPicPr>
        <p:blipFill>
          <a:blip r:embed="rId3"/>
          <a:stretch>
            <a:fillRect/>
          </a:stretch>
        </p:blipFill>
        <p:spPr>
          <a:xfrm>
            <a:off x="4347343" y="276355"/>
            <a:ext cx="2800000" cy="2076190"/>
          </a:xfrm>
          <a:prstGeom prst="rect">
            <a:avLst/>
          </a:prstGeom>
          <a:ln>
            <a:solidFill>
              <a:schemeClr val="tx1">
                <a:lumMod val="50000"/>
              </a:schemeClr>
            </a:solidFill>
          </a:ln>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8A3C8960-C6CF-C2AC-2083-E357EB71AB28}"/>
              </a:ext>
            </a:extLst>
          </p:cNvPr>
          <p:cNvSpPr/>
          <p:nvPr/>
        </p:nvSpPr>
        <p:spPr>
          <a:xfrm>
            <a:off x="4947706" y="609600"/>
            <a:ext cx="691094"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87B1497-B6CF-6446-5B46-61292809A1AE}"/>
              </a:ext>
            </a:extLst>
          </p:cNvPr>
          <p:cNvSpPr txBox="1"/>
          <p:nvPr/>
        </p:nvSpPr>
        <p:spPr>
          <a:xfrm>
            <a:off x="1514475" y="274986"/>
            <a:ext cx="2597678" cy="923330"/>
          </a:xfrm>
          <a:prstGeom prst="rect">
            <a:avLst/>
          </a:prstGeom>
          <a:solidFill>
            <a:srgbClr val="FF0000"/>
          </a:solidFill>
        </p:spPr>
        <p:txBody>
          <a:bodyPr wrap="square" rtlCol="0">
            <a:spAutoFit/>
          </a:bodyPr>
          <a:lstStyle/>
          <a:p>
            <a:r>
              <a:rPr lang="en-US" b="1" dirty="0"/>
              <a:t>MTOW = 1320</a:t>
            </a:r>
          </a:p>
          <a:p>
            <a:r>
              <a:rPr lang="en-US" b="1" dirty="0"/>
              <a:t>Empty weight = 785.5</a:t>
            </a:r>
          </a:p>
          <a:p>
            <a:r>
              <a:rPr lang="en-US" b="1" dirty="0"/>
              <a:t>Useful load = 534.5</a:t>
            </a:r>
          </a:p>
        </p:txBody>
      </p:sp>
    </p:spTree>
    <p:extLst>
      <p:ext uri="{BB962C8B-B14F-4D97-AF65-F5344CB8AC3E}">
        <p14:creationId xmlns:p14="http://schemas.microsoft.com/office/powerpoint/2010/main" val="278410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D70CDB-6FA7-4F30-9388-8B1B86EA2958}"/>
              </a:ext>
            </a:extLst>
          </p:cNvPr>
          <p:cNvPicPr>
            <a:picLocks noGrp="1" noChangeAspect="1"/>
          </p:cNvPicPr>
          <p:nvPr>
            <p:ph idx="1"/>
          </p:nvPr>
        </p:nvPicPr>
        <p:blipFill>
          <a:blip r:embed="rId2"/>
          <a:stretch>
            <a:fillRect/>
          </a:stretch>
        </p:blipFill>
        <p:spPr>
          <a:xfrm>
            <a:off x="75655" y="0"/>
            <a:ext cx="8992691" cy="6858000"/>
          </a:xfrm>
          <a:prstGeom prst="rect">
            <a:avLst/>
          </a:prstGeom>
        </p:spPr>
      </p:pic>
    </p:spTree>
    <p:extLst>
      <p:ext uri="{BB962C8B-B14F-4D97-AF65-F5344CB8AC3E}">
        <p14:creationId xmlns:p14="http://schemas.microsoft.com/office/powerpoint/2010/main" val="78543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1F20-F1FF-4722-8B4D-61608B6F74D4}"/>
              </a:ext>
            </a:extLst>
          </p:cNvPr>
          <p:cNvSpPr>
            <a:spLocks noGrp="1"/>
          </p:cNvSpPr>
          <p:nvPr>
            <p:ph type="title"/>
          </p:nvPr>
        </p:nvSpPr>
        <p:spPr/>
        <p:txBody>
          <a:bodyPr/>
          <a:lstStyle/>
          <a:p>
            <a:r>
              <a:rPr lang="en-US" u="sng" dirty="0"/>
              <a:t>Balance</a:t>
            </a:r>
            <a:r>
              <a:rPr lang="en-US" dirty="0"/>
              <a:t> and CG</a:t>
            </a:r>
          </a:p>
        </p:txBody>
      </p:sp>
      <p:sp>
        <p:nvSpPr>
          <p:cNvPr id="3" name="Content Placeholder 2">
            <a:extLst>
              <a:ext uri="{FF2B5EF4-FFF2-40B4-BE49-F238E27FC236}">
                <a16:creationId xmlns:a16="http://schemas.microsoft.com/office/drawing/2014/main" id="{63D09B5F-1D5B-4B5F-9F8F-53B454351BE0}"/>
              </a:ext>
            </a:extLst>
          </p:cNvPr>
          <p:cNvSpPr>
            <a:spLocks noGrp="1"/>
          </p:cNvSpPr>
          <p:nvPr>
            <p:ph idx="1"/>
          </p:nvPr>
        </p:nvSpPr>
        <p:spPr>
          <a:xfrm>
            <a:off x="609600" y="1447800"/>
            <a:ext cx="7848600" cy="4800607"/>
          </a:xfrm>
        </p:spPr>
        <p:txBody>
          <a:bodyPr>
            <a:normAutofit/>
          </a:bodyPr>
          <a:lstStyle/>
          <a:p>
            <a:r>
              <a:rPr lang="en-US" dirty="0"/>
              <a:t>Balance of an aircraft refers to the location of its center of gravity (CG)</a:t>
            </a:r>
          </a:p>
          <a:p>
            <a:r>
              <a:rPr lang="en-US" dirty="0"/>
              <a:t>Definition: CG is that point about which an aircraft would balance if it were possible to suspend it there</a:t>
            </a:r>
          </a:p>
          <a:p>
            <a:r>
              <a:rPr lang="en-US" dirty="0"/>
              <a:t>The theoretical point at which the entire weight of the aircraft is assumed to be concentrated</a:t>
            </a:r>
          </a:p>
        </p:txBody>
      </p:sp>
    </p:spTree>
    <p:extLst>
      <p:ext uri="{BB962C8B-B14F-4D97-AF65-F5344CB8AC3E}">
        <p14:creationId xmlns:p14="http://schemas.microsoft.com/office/powerpoint/2010/main" val="238087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7F88-A588-D55E-0026-EBE542EAEC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E848096-A3D3-5131-CFF6-12D5030C6AA1}"/>
              </a:ext>
            </a:extLst>
          </p:cNvPr>
          <p:cNvPicPr>
            <a:picLocks noGrp="1" noChangeAspect="1"/>
          </p:cNvPicPr>
          <p:nvPr>
            <p:ph idx="1"/>
          </p:nvPr>
        </p:nvPicPr>
        <p:blipFill>
          <a:blip r:embed="rId2"/>
          <a:srcRect t="27355" b="27242"/>
          <a:stretch>
            <a:fillRect/>
          </a:stretch>
        </p:blipFill>
        <p:spPr>
          <a:xfrm>
            <a:off x="0" y="315265"/>
            <a:ext cx="9144000" cy="6227471"/>
          </a:xfrm>
          <a:prstGeom prst="rect">
            <a:avLst/>
          </a:prstGeom>
        </p:spPr>
      </p:pic>
    </p:spTree>
    <p:extLst>
      <p:ext uri="{BB962C8B-B14F-4D97-AF65-F5344CB8AC3E}">
        <p14:creationId xmlns:p14="http://schemas.microsoft.com/office/powerpoint/2010/main" val="58107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555E76-DE30-4F63-A561-B4206723E472}"/>
              </a:ext>
            </a:extLst>
          </p:cNvPr>
          <p:cNvPicPr>
            <a:picLocks noGrp="1" noChangeAspect="1"/>
          </p:cNvPicPr>
          <p:nvPr>
            <p:ph idx="1"/>
          </p:nvPr>
        </p:nvPicPr>
        <p:blipFill>
          <a:blip r:embed="rId2"/>
          <a:stretch>
            <a:fillRect/>
          </a:stretch>
        </p:blipFill>
        <p:spPr>
          <a:xfrm>
            <a:off x="1132641" y="0"/>
            <a:ext cx="6878719" cy="6858000"/>
          </a:xfrm>
          <a:prstGeom prst="rect">
            <a:avLst/>
          </a:prstGeom>
        </p:spPr>
      </p:pic>
      <p:sp>
        <p:nvSpPr>
          <p:cNvPr id="2" name="Rectangle 1">
            <a:extLst>
              <a:ext uri="{FF2B5EF4-FFF2-40B4-BE49-F238E27FC236}">
                <a16:creationId xmlns:a16="http://schemas.microsoft.com/office/drawing/2014/main" id="{835DBC57-59FF-4659-734E-35A3577618B8}"/>
              </a:ext>
            </a:extLst>
          </p:cNvPr>
          <p:cNvSpPr/>
          <p:nvPr/>
        </p:nvSpPr>
        <p:spPr>
          <a:xfrm>
            <a:off x="1132640" y="0"/>
            <a:ext cx="6878719" cy="304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5DD1E7E-ADFE-D500-DF7C-0C99497AFCB2}"/>
              </a:ext>
            </a:extLst>
          </p:cNvPr>
          <p:cNvSpPr/>
          <p:nvPr/>
        </p:nvSpPr>
        <p:spPr>
          <a:xfrm>
            <a:off x="1132640" y="3048000"/>
            <a:ext cx="6878719" cy="3733800"/>
          </a:xfrm>
          <a:prstGeom prst="rect">
            <a:avLst/>
          </a:prstGeom>
          <a:blipFill>
            <a:blip r:embed="rId3"/>
            <a:tile tx="0" ty="0" sx="100000" sy="100000" flip="none" algn="tl"/>
          </a:blip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58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BF57-96CD-4717-B972-0A5D1B25FB9B}"/>
              </a:ext>
            </a:extLst>
          </p:cNvPr>
          <p:cNvSpPr>
            <a:spLocks noGrp="1"/>
          </p:cNvSpPr>
          <p:nvPr>
            <p:ph type="title"/>
          </p:nvPr>
        </p:nvSpPr>
        <p:spPr/>
        <p:txBody>
          <a:bodyPr/>
          <a:lstStyle/>
          <a:p>
            <a:r>
              <a:rPr lang="en-US" dirty="0"/>
              <a:t>Lateral balance</a:t>
            </a:r>
          </a:p>
        </p:txBody>
      </p:sp>
      <p:sp>
        <p:nvSpPr>
          <p:cNvPr id="3" name="Content Placeholder 2">
            <a:extLst>
              <a:ext uri="{FF2B5EF4-FFF2-40B4-BE49-F238E27FC236}">
                <a16:creationId xmlns:a16="http://schemas.microsoft.com/office/drawing/2014/main" id="{C7061C1F-91F1-4AFE-9A50-47F44E71CCB7}"/>
              </a:ext>
            </a:extLst>
          </p:cNvPr>
          <p:cNvSpPr>
            <a:spLocks noGrp="1"/>
          </p:cNvSpPr>
          <p:nvPr>
            <p:ph idx="1"/>
          </p:nvPr>
        </p:nvSpPr>
        <p:spPr/>
        <p:txBody>
          <a:bodyPr/>
          <a:lstStyle/>
          <a:p>
            <a:r>
              <a:rPr lang="en-US" dirty="0"/>
              <a:t>Not always computed</a:t>
            </a:r>
          </a:p>
          <a:p>
            <a:r>
              <a:rPr lang="en-US" dirty="0"/>
              <a:t>Methods of control</a:t>
            </a:r>
          </a:p>
          <a:p>
            <a:pPr lvl="1"/>
            <a:r>
              <a:rPr lang="en-US" dirty="0"/>
              <a:t>Aileron trim (if so equipped)</a:t>
            </a:r>
          </a:p>
          <a:p>
            <a:pPr lvl="1"/>
            <a:r>
              <a:rPr lang="en-US" dirty="0"/>
              <a:t>Constant control pressure on yoke/stick</a:t>
            </a:r>
          </a:p>
          <a:p>
            <a:r>
              <a:rPr lang="en-US" dirty="0"/>
              <a:t>Reduces operating efficiency</a:t>
            </a:r>
          </a:p>
          <a:p>
            <a:pPr lvl="1"/>
            <a:r>
              <a:rPr lang="en-US" dirty="0"/>
              <a:t>Aircraft is “out-of-streamline”</a:t>
            </a:r>
          </a:p>
          <a:p>
            <a:pPr lvl="1"/>
            <a:r>
              <a:rPr lang="en-US" dirty="0"/>
              <a:t>Increased drag</a:t>
            </a:r>
          </a:p>
        </p:txBody>
      </p:sp>
    </p:spTree>
    <p:extLst>
      <p:ext uri="{BB962C8B-B14F-4D97-AF65-F5344CB8AC3E}">
        <p14:creationId xmlns:p14="http://schemas.microsoft.com/office/powerpoint/2010/main" val="319035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767E-FB09-7D49-03D8-E6211543E965}"/>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04F8BF-C7E1-CFD2-6A8C-E28AF60DFDA1}"/>
              </a:ext>
            </a:extLst>
          </p:cNvPr>
          <p:cNvPicPr>
            <a:picLocks noGrp="1" noChangeAspect="1"/>
          </p:cNvPicPr>
          <p:nvPr>
            <p:ph idx="1"/>
          </p:nvPr>
        </p:nvPicPr>
        <p:blipFill>
          <a:blip r:embed="rId2"/>
          <a:stretch>
            <a:fillRect/>
          </a:stretch>
        </p:blipFill>
        <p:spPr>
          <a:xfrm>
            <a:off x="1132641" y="0"/>
            <a:ext cx="6878719" cy="6858000"/>
          </a:xfrm>
          <a:prstGeom prst="rect">
            <a:avLst/>
          </a:prstGeom>
        </p:spPr>
      </p:pic>
      <p:sp>
        <p:nvSpPr>
          <p:cNvPr id="2" name="Rectangle 1">
            <a:extLst>
              <a:ext uri="{FF2B5EF4-FFF2-40B4-BE49-F238E27FC236}">
                <a16:creationId xmlns:a16="http://schemas.microsoft.com/office/drawing/2014/main" id="{BE5FE4BB-F45E-DD45-CE6B-F93647676BE8}"/>
              </a:ext>
            </a:extLst>
          </p:cNvPr>
          <p:cNvSpPr/>
          <p:nvPr/>
        </p:nvSpPr>
        <p:spPr>
          <a:xfrm>
            <a:off x="1132640" y="0"/>
            <a:ext cx="6878719" cy="304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C7F55C-6EC4-1136-9A69-0CBBC544ADE8}"/>
              </a:ext>
            </a:extLst>
          </p:cNvPr>
          <p:cNvSpPr/>
          <p:nvPr/>
        </p:nvSpPr>
        <p:spPr>
          <a:xfrm>
            <a:off x="1132640" y="0"/>
            <a:ext cx="6878719" cy="3048000"/>
          </a:xfrm>
          <a:prstGeom prst="rect">
            <a:avLst/>
          </a:prstGeom>
          <a:blipFill>
            <a:blip r:embed="rId3"/>
            <a:tile tx="0" ty="0" sx="100000" sy="100000" flip="none" algn="tl"/>
          </a:blip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30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71C1-765E-4604-9B0F-512C913E275F}"/>
              </a:ext>
            </a:extLst>
          </p:cNvPr>
          <p:cNvSpPr>
            <a:spLocks noGrp="1"/>
          </p:cNvSpPr>
          <p:nvPr>
            <p:ph type="title"/>
          </p:nvPr>
        </p:nvSpPr>
        <p:spPr/>
        <p:txBody>
          <a:bodyPr/>
          <a:lstStyle/>
          <a:p>
            <a:r>
              <a:rPr lang="en-US" dirty="0"/>
              <a:t>Longitudinal balance	</a:t>
            </a:r>
          </a:p>
        </p:txBody>
      </p:sp>
      <p:sp>
        <p:nvSpPr>
          <p:cNvPr id="3" name="Content Placeholder 2">
            <a:extLst>
              <a:ext uri="{FF2B5EF4-FFF2-40B4-BE49-F238E27FC236}">
                <a16:creationId xmlns:a16="http://schemas.microsoft.com/office/drawing/2014/main" id="{E8DBF5D0-EF38-49BA-BC1A-64726F6AF758}"/>
              </a:ext>
            </a:extLst>
          </p:cNvPr>
          <p:cNvSpPr>
            <a:spLocks noGrp="1"/>
          </p:cNvSpPr>
          <p:nvPr>
            <p:ph idx="1"/>
          </p:nvPr>
        </p:nvSpPr>
        <p:spPr/>
        <p:txBody>
          <a:bodyPr/>
          <a:lstStyle/>
          <a:p>
            <a:r>
              <a:rPr lang="en-US" dirty="0"/>
              <a:t>More consequential</a:t>
            </a:r>
          </a:p>
          <a:p>
            <a:r>
              <a:rPr lang="en-US" dirty="0"/>
              <a:t>Computed for each flight</a:t>
            </a:r>
          </a:p>
          <a:p>
            <a:r>
              <a:rPr lang="en-US" dirty="0"/>
              <a:t>Controlled by loading decisions</a:t>
            </a:r>
          </a:p>
          <a:p>
            <a:r>
              <a:rPr lang="en-US" dirty="0"/>
              <a:t>Limits are established for both forward and aft CG</a:t>
            </a:r>
          </a:p>
          <a:p>
            <a:pPr marL="0" indent="0">
              <a:buNone/>
            </a:pPr>
            <a:endParaRPr lang="en-US" dirty="0"/>
          </a:p>
          <a:p>
            <a:endParaRPr lang="en-US" dirty="0"/>
          </a:p>
        </p:txBody>
      </p:sp>
    </p:spTree>
    <p:extLst>
      <p:ext uri="{BB962C8B-B14F-4D97-AF65-F5344CB8AC3E}">
        <p14:creationId xmlns:p14="http://schemas.microsoft.com/office/powerpoint/2010/main" val="148490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71C1-765E-4604-9B0F-512C913E275F}"/>
              </a:ext>
            </a:extLst>
          </p:cNvPr>
          <p:cNvSpPr>
            <a:spLocks noGrp="1"/>
          </p:cNvSpPr>
          <p:nvPr>
            <p:ph type="title"/>
          </p:nvPr>
        </p:nvSpPr>
        <p:spPr/>
        <p:txBody>
          <a:bodyPr/>
          <a:lstStyle/>
          <a:p>
            <a:r>
              <a:rPr lang="en-US" dirty="0"/>
              <a:t>Forward (“nose heavy”) CG 	</a:t>
            </a:r>
          </a:p>
        </p:txBody>
      </p:sp>
      <p:sp>
        <p:nvSpPr>
          <p:cNvPr id="3" name="Content Placeholder 2">
            <a:extLst>
              <a:ext uri="{FF2B5EF4-FFF2-40B4-BE49-F238E27FC236}">
                <a16:creationId xmlns:a16="http://schemas.microsoft.com/office/drawing/2014/main" id="{E8DBF5D0-EF38-49BA-BC1A-64726F6AF758}"/>
              </a:ext>
            </a:extLst>
          </p:cNvPr>
          <p:cNvSpPr>
            <a:spLocks noGrp="1"/>
          </p:cNvSpPr>
          <p:nvPr>
            <p:ph idx="1"/>
          </p:nvPr>
        </p:nvSpPr>
        <p:spPr/>
        <p:txBody>
          <a:bodyPr/>
          <a:lstStyle/>
          <a:p>
            <a:r>
              <a:rPr lang="en-US" dirty="0"/>
              <a:t>Difficult to raise nose sufficiently for takeoff/landing</a:t>
            </a:r>
          </a:p>
          <a:p>
            <a:r>
              <a:rPr lang="en-US" dirty="0"/>
              <a:t>Excessive load on nosewheel</a:t>
            </a:r>
          </a:p>
          <a:p>
            <a:r>
              <a:rPr lang="en-US" dirty="0"/>
              <a:t>Higher stalling speed</a:t>
            </a:r>
          </a:p>
          <a:p>
            <a:r>
              <a:rPr lang="en-US" dirty="0"/>
              <a:t>Higher control forces</a:t>
            </a:r>
          </a:p>
          <a:p>
            <a:pPr marL="0" indent="0">
              <a:buNone/>
            </a:pPr>
            <a:endParaRPr lang="en-US" dirty="0"/>
          </a:p>
          <a:p>
            <a:endParaRPr lang="en-US" dirty="0"/>
          </a:p>
        </p:txBody>
      </p:sp>
    </p:spTree>
    <p:extLst>
      <p:ext uri="{BB962C8B-B14F-4D97-AF65-F5344CB8AC3E}">
        <p14:creationId xmlns:p14="http://schemas.microsoft.com/office/powerpoint/2010/main" val="26776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71C1-765E-4604-9B0F-512C913E275F}"/>
              </a:ext>
            </a:extLst>
          </p:cNvPr>
          <p:cNvSpPr>
            <a:spLocks noGrp="1"/>
          </p:cNvSpPr>
          <p:nvPr>
            <p:ph type="title"/>
          </p:nvPr>
        </p:nvSpPr>
        <p:spPr/>
        <p:txBody>
          <a:bodyPr/>
          <a:lstStyle/>
          <a:p>
            <a:r>
              <a:rPr lang="en-US" dirty="0"/>
              <a:t>Aft (“tail heavy”) CG 	</a:t>
            </a:r>
          </a:p>
        </p:txBody>
      </p:sp>
      <p:sp>
        <p:nvSpPr>
          <p:cNvPr id="3" name="Content Placeholder 2">
            <a:extLst>
              <a:ext uri="{FF2B5EF4-FFF2-40B4-BE49-F238E27FC236}">
                <a16:creationId xmlns:a16="http://schemas.microsoft.com/office/drawing/2014/main" id="{E8DBF5D0-EF38-49BA-BC1A-64726F6AF758}"/>
              </a:ext>
            </a:extLst>
          </p:cNvPr>
          <p:cNvSpPr>
            <a:spLocks noGrp="1"/>
          </p:cNvSpPr>
          <p:nvPr>
            <p:ph idx="1"/>
          </p:nvPr>
        </p:nvSpPr>
        <p:spPr/>
        <p:txBody>
          <a:bodyPr/>
          <a:lstStyle/>
          <a:p>
            <a:r>
              <a:rPr lang="en-US" dirty="0"/>
              <a:t>Difficult to recover from stalls/spins</a:t>
            </a:r>
          </a:p>
          <a:p>
            <a:r>
              <a:rPr lang="en-US" dirty="0"/>
              <a:t>Produces very light control forces, making it easy to overstress</a:t>
            </a:r>
          </a:p>
          <a:p>
            <a:r>
              <a:rPr lang="en-US" dirty="0"/>
              <a:t>Decreases stability (tendency of plane to right itself after a disturbance)</a:t>
            </a:r>
          </a:p>
          <a:p>
            <a:pPr marL="0" indent="0">
              <a:buNone/>
            </a:pPr>
            <a:endParaRPr lang="en-US" dirty="0"/>
          </a:p>
          <a:p>
            <a:endParaRPr lang="en-US" dirty="0"/>
          </a:p>
        </p:txBody>
      </p:sp>
    </p:spTree>
    <p:extLst>
      <p:ext uri="{BB962C8B-B14F-4D97-AF65-F5344CB8AC3E}">
        <p14:creationId xmlns:p14="http://schemas.microsoft.com/office/powerpoint/2010/main" val="183905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B6E9-69A0-441A-A54C-6877D07A7B40}"/>
              </a:ext>
            </a:extLst>
          </p:cNvPr>
          <p:cNvSpPr>
            <a:spLocks noGrp="1"/>
          </p:cNvSpPr>
          <p:nvPr>
            <p:ph type="title"/>
          </p:nvPr>
        </p:nvSpPr>
        <p:spPr/>
        <p:txBody>
          <a:bodyPr/>
          <a:lstStyle/>
          <a:p>
            <a:r>
              <a:rPr lang="en-US" sz="4000" u="sng" dirty="0"/>
              <a:t>Weight</a:t>
            </a:r>
            <a:r>
              <a:rPr lang="en-US" sz="4000" dirty="0"/>
              <a:t> Watchers: Performance</a:t>
            </a:r>
          </a:p>
        </p:txBody>
      </p:sp>
      <p:sp>
        <p:nvSpPr>
          <p:cNvPr id="3" name="Content Placeholder 2">
            <a:extLst>
              <a:ext uri="{FF2B5EF4-FFF2-40B4-BE49-F238E27FC236}">
                <a16:creationId xmlns:a16="http://schemas.microsoft.com/office/drawing/2014/main" id="{93F5EA27-F925-40B1-86AD-F02EB5F6DB37}"/>
              </a:ext>
            </a:extLst>
          </p:cNvPr>
          <p:cNvSpPr>
            <a:spLocks noGrp="1"/>
          </p:cNvSpPr>
          <p:nvPr>
            <p:ph idx="1"/>
          </p:nvPr>
        </p:nvSpPr>
        <p:spPr/>
        <p:txBody>
          <a:bodyPr/>
          <a:lstStyle/>
          <a:p>
            <a:r>
              <a:rPr lang="en-US" sz="3200" dirty="0"/>
              <a:t>Longer takeoff run</a:t>
            </a:r>
          </a:p>
          <a:p>
            <a:r>
              <a:rPr lang="en-US" sz="3200" dirty="0"/>
              <a:t>Reduced rate &amp; angle of climb</a:t>
            </a:r>
          </a:p>
          <a:p>
            <a:r>
              <a:rPr lang="en-US" sz="3200" dirty="0"/>
              <a:t>Lower maximum altitude</a:t>
            </a:r>
          </a:p>
          <a:p>
            <a:r>
              <a:rPr lang="en-US" sz="3200" dirty="0"/>
              <a:t>Reduced maneuverability</a:t>
            </a:r>
          </a:p>
          <a:p>
            <a:r>
              <a:rPr lang="en-US" sz="3200" dirty="0"/>
              <a:t>Longer landing roll</a:t>
            </a:r>
          </a:p>
          <a:p>
            <a:r>
              <a:rPr lang="en-US" sz="3200" dirty="0"/>
              <a:t>Excess weight on nose/tailwheel</a:t>
            </a:r>
          </a:p>
          <a:p>
            <a:endParaRPr lang="en-US" dirty="0"/>
          </a:p>
        </p:txBody>
      </p:sp>
    </p:spTree>
    <p:extLst>
      <p:ext uri="{BB962C8B-B14F-4D97-AF65-F5344CB8AC3E}">
        <p14:creationId xmlns:p14="http://schemas.microsoft.com/office/powerpoint/2010/main" val="1171255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A701-00EF-4378-86B8-892313659075}"/>
              </a:ext>
            </a:extLst>
          </p:cNvPr>
          <p:cNvSpPr>
            <a:spLocks noGrp="1"/>
          </p:cNvSpPr>
          <p:nvPr>
            <p:ph type="title"/>
          </p:nvPr>
        </p:nvSpPr>
        <p:spPr/>
        <p:txBody>
          <a:bodyPr/>
          <a:lstStyle/>
          <a:p>
            <a:r>
              <a:rPr lang="en-US" dirty="0"/>
              <a:t>Law of the lever	</a:t>
            </a:r>
          </a:p>
        </p:txBody>
      </p:sp>
      <p:sp>
        <p:nvSpPr>
          <p:cNvPr id="3" name="Content Placeholder 2">
            <a:extLst>
              <a:ext uri="{FF2B5EF4-FFF2-40B4-BE49-F238E27FC236}">
                <a16:creationId xmlns:a16="http://schemas.microsoft.com/office/drawing/2014/main" id="{AB03EAE9-7783-47A5-AD23-94D5595433B5}"/>
              </a:ext>
            </a:extLst>
          </p:cNvPr>
          <p:cNvSpPr>
            <a:spLocks noGrp="1"/>
          </p:cNvSpPr>
          <p:nvPr>
            <p:ph idx="1"/>
          </p:nvPr>
        </p:nvSpPr>
        <p:spPr/>
        <p:txBody>
          <a:bodyPr/>
          <a:lstStyle/>
          <a:p>
            <a:pPr marL="0" indent="0">
              <a:buNone/>
            </a:pPr>
            <a:r>
              <a:rPr lang="en-US" dirty="0"/>
              <a:t>A lever is balanced when the weight on one side of the fulcrum times its arm is equal to the weight on the opposite side times its arm.</a:t>
            </a:r>
          </a:p>
        </p:txBody>
      </p:sp>
    </p:spTree>
    <p:extLst>
      <p:ext uri="{BB962C8B-B14F-4D97-AF65-F5344CB8AC3E}">
        <p14:creationId xmlns:p14="http://schemas.microsoft.com/office/powerpoint/2010/main" val="3306257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BD2E1-1E6B-4985-A5FA-95156098004A}"/>
              </a:ext>
            </a:extLst>
          </p:cNvPr>
          <p:cNvSpPr>
            <a:spLocks noGrp="1"/>
          </p:cNvSpPr>
          <p:nvPr>
            <p:ph sz="half" idx="1"/>
          </p:nvPr>
        </p:nvSpPr>
        <p:spPr>
          <a:xfrm>
            <a:off x="21610" y="4191000"/>
            <a:ext cx="9143999" cy="5638800"/>
          </a:xfrm>
        </p:spPr>
        <p:txBody>
          <a:bodyPr>
            <a:normAutofit/>
          </a:bodyPr>
          <a:lstStyle/>
          <a:p>
            <a:r>
              <a:rPr lang="en-US" dirty="0"/>
              <a:t>Fulcrum: the point on which the lever pivots</a:t>
            </a:r>
          </a:p>
          <a:p>
            <a:r>
              <a:rPr lang="en-US" dirty="0"/>
              <a:t>Datum: the reference point from which the arm is measured</a:t>
            </a:r>
          </a:p>
          <a:p>
            <a:r>
              <a:rPr lang="en-US" dirty="0"/>
              <a:t>Weight = </a:t>
            </a:r>
            <a:r>
              <a:rPr lang="en-US" dirty="0" err="1"/>
              <a:t>lbs</a:t>
            </a:r>
            <a:endParaRPr lang="en-US" dirty="0"/>
          </a:p>
          <a:p>
            <a:r>
              <a:rPr lang="en-US" dirty="0"/>
              <a:t>Arm: distance from datum to the weight (usually measured in inches)</a:t>
            </a:r>
          </a:p>
          <a:p>
            <a:r>
              <a:rPr lang="en-US" dirty="0"/>
              <a:t>Moment: the downward force resulting from the weight at its position. This is calculated as arm x weight and denominated in inch-pounds</a:t>
            </a:r>
          </a:p>
        </p:txBody>
      </p:sp>
      <p:pic>
        <p:nvPicPr>
          <p:cNvPr id="5" name="Content Placeholder 4">
            <a:extLst>
              <a:ext uri="{FF2B5EF4-FFF2-40B4-BE49-F238E27FC236}">
                <a16:creationId xmlns:a16="http://schemas.microsoft.com/office/drawing/2014/main" id="{E9BD01B3-9C8E-406E-B48F-6AA85AE71306}"/>
              </a:ext>
            </a:extLst>
          </p:cNvPr>
          <p:cNvPicPr>
            <a:picLocks noGrp="1" noChangeAspect="1"/>
          </p:cNvPicPr>
          <p:nvPr>
            <p:ph sz="half" idx="2"/>
          </p:nvPr>
        </p:nvPicPr>
        <p:blipFill>
          <a:blip r:embed="rId2"/>
          <a:stretch>
            <a:fillRect/>
          </a:stretch>
        </p:blipFill>
        <p:spPr>
          <a:xfrm>
            <a:off x="708103" y="0"/>
            <a:ext cx="7727794" cy="4114800"/>
          </a:xfrm>
          <a:prstGeom prst="rect">
            <a:avLst/>
          </a:prstGeom>
        </p:spPr>
      </p:pic>
    </p:spTree>
    <p:extLst>
      <p:ext uri="{BB962C8B-B14F-4D97-AF65-F5344CB8AC3E}">
        <p14:creationId xmlns:p14="http://schemas.microsoft.com/office/powerpoint/2010/main" val="407870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BD2E1-1E6B-4985-A5FA-95156098004A}"/>
              </a:ext>
            </a:extLst>
          </p:cNvPr>
          <p:cNvSpPr>
            <a:spLocks noGrp="1"/>
          </p:cNvSpPr>
          <p:nvPr>
            <p:ph sz="half" idx="1"/>
          </p:nvPr>
        </p:nvSpPr>
        <p:spPr>
          <a:xfrm>
            <a:off x="0" y="2895600"/>
            <a:ext cx="9143999" cy="3962400"/>
          </a:xfrm>
        </p:spPr>
        <p:txBody>
          <a:bodyPr>
            <a:normAutofit/>
          </a:bodyPr>
          <a:lstStyle/>
          <a:p>
            <a:pPr marL="0" indent="0">
              <a:buNone/>
            </a:pPr>
            <a:r>
              <a:rPr lang="en-US" dirty="0"/>
              <a:t>	</a:t>
            </a:r>
          </a:p>
          <a:p>
            <a:pPr marL="0" indent="0">
              <a:buNone/>
            </a:pPr>
            <a:r>
              <a:rPr lang="en-US" dirty="0"/>
              <a:t>	</a:t>
            </a:r>
          </a:p>
        </p:txBody>
      </p:sp>
      <p:pic>
        <p:nvPicPr>
          <p:cNvPr id="5" name="Content Placeholder 4">
            <a:extLst>
              <a:ext uri="{FF2B5EF4-FFF2-40B4-BE49-F238E27FC236}">
                <a16:creationId xmlns:a16="http://schemas.microsoft.com/office/drawing/2014/main" id="{E9BD01B3-9C8E-406E-B48F-6AA85AE71306}"/>
              </a:ext>
            </a:extLst>
          </p:cNvPr>
          <p:cNvPicPr>
            <a:picLocks noGrp="1" noChangeAspect="1"/>
          </p:cNvPicPr>
          <p:nvPr>
            <p:ph sz="half" idx="2"/>
          </p:nvPr>
        </p:nvPicPr>
        <p:blipFill>
          <a:blip r:embed="rId2"/>
          <a:stretch>
            <a:fillRect/>
          </a:stretch>
        </p:blipFill>
        <p:spPr>
          <a:xfrm>
            <a:off x="-6626" y="0"/>
            <a:ext cx="9143999" cy="4868883"/>
          </a:xfrm>
          <a:prstGeom prst="rect">
            <a:avLst/>
          </a:prstGeom>
        </p:spPr>
      </p:pic>
      <p:graphicFrame>
        <p:nvGraphicFramePr>
          <p:cNvPr id="7" name="Table 7">
            <a:extLst>
              <a:ext uri="{FF2B5EF4-FFF2-40B4-BE49-F238E27FC236}">
                <a16:creationId xmlns:a16="http://schemas.microsoft.com/office/drawing/2014/main" id="{302F47D9-9AE8-7E29-0377-C492679304A4}"/>
              </a:ext>
            </a:extLst>
          </p:cNvPr>
          <p:cNvGraphicFramePr>
            <a:graphicFrameLocks noGrp="1"/>
          </p:cNvGraphicFramePr>
          <p:nvPr>
            <p:extLst>
              <p:ext uri="{D42A27DB-BD31-4B8C-83A1-F6EECF244321}">
                <p14:modId xmlns:p14="http://schemas.microsoft.com/office/powerpoint/2010/main" val="522583997"/>
              </p:ext>
            </p:extLst>
          </p:nvPr>
        </p:nvGraphicFramePr>
        <p:xfrm>
          <a:off x="685800" y="4936341"/>
          <a:ext cx="8001000" cy="185420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1207302821"/>
                    </a:ext>
                  </a:extLst>
                </a:gridCol>
                <a:gridCol w="4038600">
                  <a:extLst>
                    <a:ext uri="{9D8B030D-6E8A-4147-A177-3AD203B41FA5}">
                      <a16:colId xmlns:a16="http://schemas.microsoft.com/office/drawing/2014/main" val="3277169167"/>
                    </a:ext>
                  </a:extLst>
                </a:gridCol>
              </a:tblGrid>
              <a:tr h="370840">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dirty="0"/>
                        <a:t>Side A:</a:t>
                      </a:r>
                    </a:p>
                  </a:txBody>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dirty="0"/>
                        <a:t>Side B:</a:t>
                      </a:r>
                    </a:p>
                  </a:txBody>
                  <a:tcPr/>
                </a:tc>
                <a:extLst>
                  <a:ext uri="{0D108BD9-81ED-4DB2-BD59-A6C34878D82A}">
                    <a16:rowId xmlns:a16="http://schemas.microsoft.com/office/drawing/2014/main" val="2673309593"/>
                  </a:ext>
                </a:extLst>
              </a:tr>
              <a:tr h="370840">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dirty="0"/>
                        <a:t>Weight =   100 </a:t>
                      </a:r>
                      <a:r>
                        <a:rPr lang="en-US" dirty="0" err="1"/>
                        <a:t>lb</a:t>
                      </a:r>
                      <a:endParaRPr lang="en-US" dirty="0"/>
                    </a:p>
                  </a:txBody>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dirty="0"/>
                        <a:t>Weight =    200 </a:t>
                      </a:r>
                      <a:r>
                        <a:rPr lang="en-US" dirty="0" err="1"/>
                        <a:t>lb</a:t>
                      </a:r>
                      <a:endParaRPr lang="en-US" dirty="0"/>
                    </a:p>
                  </a:txBody>
                  <a:tcPr/>
                </a:tc>
                <a:extLst>
                  <a:ext uri="{0D108BD9-81ED-4DB2-BD59-A6C34878D82A}">
                    <a16:rowId xmlns:a16="http://schemas.microsoft.com/office/drawing/2014/main" val="3301460879"/>
                  </a:ext>
                </a:extLst>
              </a:tr>
              <a:tr h="370840">
                <a:tc>
                  <a:txBody>
                    <a:bodyPr/>
                    <a:lstStyle/>
                    <a:p>
                      <a:pPr algn="l"/>
                      <a:r>
                        <a:rPr lang="en-US" dirty="0"/>
                        <a:t>Arm =         –50 inches</a:t>
                      </a:r>
                    </a:p>
                  </a:txBody>
                  <a:tcPr/>
                </a:tc>
                <a:tc>
                  <a:txBody>
                    <a:bodyPr/>
                    <a:lstStyle/>
                    <a:p>
                      <a:pPr algn="l"/>
                      <a:r>
                        <a:rPr lang="en-US" dirty="0"/>
                        <a:t>Arm =         25 inches</a:t>
                      </a:r>
                    </a:p>
                  </a:txBody>
                  <a:tcPr/>
                </a:tc>
                <a:extLst>
                  <a:ext uri="{0D108BD9-81ED-4DB2-BD59-A6C34878D82A}">
                    <a16:rowId xmlns:a16="http://schemas.microsoft.com/office/drawing/2014/main" val="97804886"/>
                  </a:ext>
                </a:extLst>
              </a:tr>
              <a:tr h="370840">
                <a:tc>
                  <a:txBody>
                    <a:bodyPr/>
                    <a:lstStyle/>
                    <a:p>
                      <a:pPr marL="0" indent="0" algn="l">
                        <a:buNone/>
                      </a:pPr>
                      <a:r>
                        <a:rPr lang="en-US" dirty="0"/>
                        <a:t>Moment = 100 x –50 =  –5000 in </a:t>
                      </a:r>
                      <a:r>
                        <a:rPr lang="en-US" dirty="0" err="1"/>
                        <a:t>lbs</a:t>
                      </a:r>
                      <a:endParaRPr lang="en-US" dirty="0"/>
                    </a:p>
                  </a:txBody>
                  <a:tcPr/>
                </a:tc>
                <a:tc>
                  <a:txBody>
                    <a:bodyPr/>
                    <a:lstStyle/>
                    <a:p>
                      <a:pPr marL="0" indent="0" algn="l">
                        <a:buNone/>
                      </a:pPr>
                      <a:r>
                        <a:rPr lang="en-US" dirty="0"/>
                        <a:t>Moment = 200 x 25 = 5000 in </a:t>
                      </a:r>
                      <a:r>
                        <a:rPr lang="en-US" dirty="0" err="1"/>
                        <a:t>lbs</a:t>
                      </a:r>
                      <a:endParaRPr lang="en-US" dirty="0"/>
                    </a:p>
                  </a:txBody>
                  <a:tcPr/>
                </a:tc>
                <a:extLst>
                  <a:ext uri="{0D108BD9-81ED-4DB2-BD59-A6C34878D82A}">
                    <a16:rowId xmlns:a16="http://schemas.microsoft.com/office/drawing/2014/main" val="1003138370"/>
                  </a:ext>
                </a:extLst>
              </a:tr>
              <a:tr h="370840">
                <a:tc gridSpan="2">
                  <a:txBody>
                    <a:bodyPr/>
                    <a:lstStyle/>
                    <a:p>
                      <a:pPr algn="ctr"/>
                      <a:r>
                        <a:rPr lang="en-US" dirty="0"/>
                        <a:t>This lever is balanced about its fulcrum</a:t>
                      </a:r>
                    </a:p>
                  </a:txBody>
                  <a:tcPr/>
                </a:tc>
                <a:tc hMerge="1">
                  <a:txBody>
                    <a:bodyPr/>
                    <a:lstStyle/>
                    <a:p>
                      <a:endParaRPr lang="en-US" dirty="0"/>
                    </a:p>
                  </a:txBody>
                  <a:tcPr/>
                </a:tc>
                <a:extLst>
                  <a:ext uri="{0D108BD9-81ED-4DB2-BD59-A6C34878D82A}">
                    <a16:rowId xmlns:a16="http://schemas.microsoft.com/office/drawing/2014/main" val="814722115"/>
                  </a:ext>
                </a:extLst>
              </a:tr>
            </a:tbl>
          </a:graphicData>
        </a:graphic>
      </p:graphicFrame>
    </p:spTree>
    <p:extLst>
      <p:ext uri="{BB962C8B-B14F-4D97-AF65-F5344CB8AC3E}">
        <p14:creationId xmlns:p14="http://schemas.microsoft.com/office/powerpoint/2010/main" val="96155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3BC985-F73A-4723-82CA-018C4CE94D67}"/>
              </a:ext>
            </a:extLst>
          </p:cNvPr>
          <p:cNvSpPr>
            <a:spLocks noGrp="1"/>
          </p:cNvSpPr>
          <p:nvPr>
            <p:ph type="body" sz="half" idx="2"/>
          </p:nvPr>
        </p:nvSpPr>
        <p:spPr>
          <a:xfrm>
            <a:off x="990600" y="5105400"/>
            <a:ext cx="7363159" cy="1752600"/>
          </a:xfrm>
        </p:spPr>
        <p:txBody>
          <a:bodyPr>
            <a:noAutofit/>
          </a:bodyPr>
          <a:lstStyle/>
          <a:p>
            <a:r>
              <a:rPr lang="en-US" sz="2400" dirty="0"/>
              <a:t>There is no requirement that the fulcrum and the datum be in the same place. We can solve this for where to place the fulcrum so that it becomes the center of gravity.</a:t>
            </a:r>
          </a:p>
        </p:txBody>
      </p:sp>
      <p:pic>
        <p:nvPicPr>
          <p:cNvPr id="3" name="Picture 2" descr="Diagram, timeline&#10;&#10;Description automatically generated">
            <a:extLst>
              <a:ext uri="{FF2B5EF4-FFF2-40B4-BE49-F238E27FC236}">
                <a16:creationId xmlns:a16="http://schemas.microsoft.com/office/drawing/2014/main" id="{836E74B8-7B41-4AE7-9270-C729CE5CFB32}"/>
              </a:ext>
            </a:extLst>
          </p:cNvPr>
          <p:cNvPicPr>
            <a:picLocks noChangeAspect="1"/>
          </p:cNvPicPr>
          <p:nvPr/>
        </p:nvPicPr>
        <p:blipFill>
          <a:blip r:embed="rId2"/>
          <a:stretch>
            <a:fillRect/>
          </a:stretch>
        </p:blipFill>
        <p:spPr>
          <a:xfrm>
            <a:off x="-27878" y="3717"/>
            <a:ext cx="9144000" cy="4856893"/>
          </a:xfrm>
          <a:prstGeom prst="rect">
            <a:avLst/>
          </a:prstGeom>
        </p:spPr>
      </p:pic>
    </p:spTree>
    <p:extLst>
      <p:ext uri="{BB962C8B-B14F-4D97-AF65-F5344CB8AC3E}">
        <p14:creationId xmlns:p14="http://schemas.microsoft.com/office/powerpoint/2010/main" val="260893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10888C2-2D95-47D1-B7A6-231AA93B37F6}"/>
              </a:ext>
            </a:extLst>
          </p:cNvPr>
          <p:cNvGraphicFramePr>
            <a:graphicFrameLocks noGrp="1"/>
          </p:cNvGraphicFramePr>
          <p:nvPr>
            <p:extLst>
              <p:ext uri="{D42A27DB-BD31-4B8C-83A1-F6EECF244321}">
                <p14:modId xmlns:p14="http://schemas.microsoft.com/office/powerpoint/2010/main" val="3315431918"/>
              </p:ext>
            </p:extLst>
          </p:nvPr>
        </p:nvGraphicFramePr>
        <p:xfrm>
          <a:off x="1115123" y="4890347"/>
          <a:ext cx="6428677" cy="1854200"/>
        </p:xfrm>
        <a:graphic>
          <a:graphicData uri="http://schemas.openxmlformats.org/drawingml/2006/table">
            <a:tbl>
              <a:tblPr firstRow="1" bandRow="1">
                <a:tableStyleId>{5940675A-B579-460E-94D1-54222C63F5DA}</a:tableStyleId>
              </a:tblPr>
              <a:tblGrid>
                <a:gridCol w="979714">
                  <a:extLst>
                    <a:ext uri="{9D8B030D-6E8A-4147-A177-3AD203B41FA5}">
                      <a16:colId xmlns:a16="http://schemas.microsoft.com/office/drawing/2014/main" val="3063931293"/>
                    </a:ext>
                  </a:extLst>
                </a:gridCol>
                <a:gridCol w="979714">
                  <a:extLst>
                    <a:ext uri="{9D8B030D-6E8A-4147-A177-3AD203B41FA5}">
                      <a16:colId xmlns:a16="http://schemas.microsoft.com/office/drawing/2014/main" val="739665703"/>
                    </a:ext>
                  </a:extLst>
                </a:gridCol>
                <a:gridCol w="402772">
                  <a:extLst>
                    <a:ext uri="{9D8B030D-6E8A-4147-A177-3AD203B41FA5}">
                      <a16:colId xmlns:a16="http://schemas.microsoft.com/office/drawing/2014/main" val="4288667709"/>
                    </a:ext>
                  </a:extLst>
                </a:gridCol>
                <a:gridCol w="990600">
                  <a:extLst>
                    <a:ext uri="{9D8B030D-6E8A-4147-A177-3AD203B41FA5}">
                      <a16:colId xmlns:a16="http://schemas.microsoft.com/office/drawing/2014/main" val="2515477284"/>
                    </a:ext>
                  </a:extLst>
                </a:gridCol>
                <a:gridCol w="609600">
                  <a:extLst>
                    <a:ext uri="{9D8B030D-6E8A-4147-A177-3AD203B41FA5}">
                      <a16:colId xmlns:a16="http://schemas.microsoft.com/office/drawing/2014/main" val="2706725122"/>
                    </a:ext>
                  </a:extLst>
                </a:gridCol>
                <a:gridCol w="1295400">
                  <a:extLst>
                    <a:ext uri="{9D8B030D-6E8A-4147-A177-3AD203B41FA5}">
                      <a16:colId xmlns:a16="http://schemas.microsoft.com/office/drawing/2014/main" val="3098807844"/>
                    </a:ext>
                  </a:extLst>
                </a:gridCol>
                <a:gridCol w="1170877">
                  <a:extLst>
                    <a:ext uri="{9D8B030D-6E8A-4147-A177-3AD203B41FA5}">
                      <a16:colId xmlns:a16="http://schemas.microsoft.com/office/drawing/2014/main" val="1595999735"/>
                    </a:ext>
                  </a:extLst>
                </a:gridCol>
              </a:tblGrid>
              <a:tr h="370840">
                <a:tc>
                  <a:txBody>
                    <a:bodyPr/>
                    <a:lstStyle/>
                    <a:p>
                      <a:r>
                        <a:rPr lang="en-US" dirty="0"/>
                        <a:t>Item</a:t>
                      </a:r>
                    </a:p>
                  </a:txBody>
                  <a:tcPr/>
                </a:tc>
                <a:tc>
                  <a:txBody>
                    <a:bodyPr/>
                    <a:lstStyle/>
                    <a:p>
                      <a:r>
                        <a:rPr lang="en-US" dirty="0"/>
                        <a:t>Weight</a:t>
                      </a:r>
                    </a:p>
                  </a:txBody>
                  <a:tcPr/>
                </a:tc>
                <a:tc>
                  <a:txBody>
                    <a:bodyPr/>
                    <a:lstStyle/>
                    <a:p>
                      <a:pPr algn="ctr"/>
                      <a:r>
                        <a:rPr lang="en-US" dirty="0"/>
                        <a:t>*</a:t>
                      </a:r>
                    </a:p>
                  </a:txBody>
                  <a:tcPr/>
                </a:tc>
                <a:tc>
                  <a:txBody>
                    <a:bodyPr/>
                    <a:lstStyle/>
                    <a:p>
                      <a:r>
                        <a:rPr lang="en-US" dirty="0"/>
                        <a:t>Arm</a:t>
                      </a:r>
                    </a:p>
                  </a:txBody>
                  <a:tcPr/>
                </a:tc>
                <a:tc>
                  <a:txBody>
                    <a:bodyPr/>
                    <a:lstStyle/>
                    <a:p>
                      <a:pPr algn="ctr"/>
                      <a:r>
                        <a:rPr lang="en-US" dirty="0"/>
                        <a:t>=</a:t>
                      </a:r>
                    </a:p>
                  </a:txBody>
                  <a:tcPr/>
                </a:tc>
                <a:tc>
                  <a:txBody>
                    <a:bodyPr/>
                    <a:lstStyle/>
                    <a:p>
                      <a:r>
                        <a:rPr lang="en-US" dirty="0"/>
                        <a:t>Moment</a:t>
                      </a:r>
                    </a:p>
                  </a:txBody>
                  <a:tcPr/>
                </a:tc>
                <a:tc>
                  <a:txBody>
                    <a:bodyPr/>
                    <a:lstStyle/>
                    <a:p>
                      <a:r>
                        <a:rPr lang="en-US" dirty="0"/>
                        <a:t>CG</a:t>
                      </a:r>
                    </a:p>
                  </a:txBody>
                  <a:tcPr/>
                </a:tc>
                <a:extLst>
                  <a:ext uri="{0D108BD9-81ED-4DB2-BD59-A6C34878D82A}">
                    <a16:rowId xmlns:a16="http://schemas.microsoft.com/office/drawing/2014/main" val="2011243961"/>
                  </a:ext>
                </a:extLst>
              </a:tr>
              <a:tr h="370840">
                <a:tc>
                  <a:txBody>
                    <a:bodyPr/>
                    <a:lstStyle/>
                    <a:p>
                      <a:r>
                        <a:rPr lang="en-US" dirty="0"/>
                        <a:t>A</a:t>
                      </a:r>
                    </a:p>
                  </a:txBody>
                  <a:tcPr/>
                </a:tc>
                <a:tc>
                  <a:txBody>
                    <a:bodyPr/>
                    <a:lstStyle/>
                    <a:p>
                      <a:r>
                        <a:rPr lang="en-US" dirty="0"/>
                        <a:t>100</a:t>
                      </a:r>
                    </a:p>
                  </a:txBody>
                  <a:tcPr/>
                </a:tc>
                <a:tc>
                  <a:txBody>
                    <a:bodyPr/>
                    <a:lstStyle/>
                    <a:p>
                      <a:endParaRPr lang="en-US" dirty="0"/>
                    </a:p>
                  </a:txBody>
                  <a:tcPr/>
                </a:tc>
                <a:tc>
                  <a:txBody>
                    <a:bodyPr/>
                    <a:lstStyle/>
                    <a:p>
                      <a:r>
                        <a:rPr lang="en-US" dirty="0"/>
                        <a:t>+50</a:t>
                      </a:r>
                    </a:p>
                  </a:txBody>
                  <a:tcPr/>
                </a:tc>
                <a:tc>
                  <a:txBody>
                    <a:bodyPr/>
                    <a:lstStyle/>
                    <a:p>
                      <a:endParaRPr lang="en-US" dirty="0"/>
                    </a:p>
                  </a:txBody>
                  <a:tcPr/>
                </a:tc>
                <a:tc>
                  <a:txBody>
                    <a:bodyPr/>
                    <a:lstStyle/>
                    <a:p>
                      <a:endParaRPr lang="en-US" dirty="0"/>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3701864821"/>
                  </a:ext>
                </a:extLst>
              </a:tr>
              <a:tr h="370840">
                <a:tc>
                  <a:txBody>
                    <a:bodyPr/>
                    <a:lstStyle/>
                    <a:p>
                      <a:r>
                        <a:rPr lang="en-US" dirty="0"/>
                        <a:t>B</a:t>
                      </a:r>
                    </a:p>
                  </a:txBody>
                  <a:tcPr/>
                </a:tc>
                <a:tc>
                  <a:txBody>
                    <a:bodyPr/>
                    <a:lstStyle/>
                    <a:p>
                      <a:r>
                        <a:rPr lang="en-US" dirty="0"/>
                        <a:t>100</a:t>
                      </a:r>
                    </a:p>
                  </a:txBody>
                  <a:tcPr/>
                </a:tc>
                <a:tc>
                  <a:txBody>
                    <a:bodyPr/>
                    <a:lstStyle/>
                    <a:p>
                      <a:endParaRPr lang="en-US" dirty="0"/>
                    </a:p>
                  </a:txBody>
                  <a:tcPr/>
                </a:tc>
                <a:tc>
                  <a:txBody>
                    <a:bodyPr/>
                    <a:lstStyle/>
                    <a:p>
                      <a:r>
                        <a:rPr lang="en-US" dirty="0"/>
                        <a:t>+90</a:t>
                      </a:r>
                    </a:p>
                  </a:txBody>
                  <a:tcPr/>
                </a:tc>
                <a:tc>
                  <a:txBody>
                    <a:bodyPr/>
                    <a:lstStyle/>
                    <a:p>
                      <a:endParaRPr lang="en-US" dirty="0"/>
                    </a:p>
                  </a:txBody>
                  <a:tcPr/>
                </a:tc>
                <a:tc>
                  <a:txBody>
                    <a:bodyPr/>
                    <a:lstStyle/>
                    <a:p>
                      <a:endParaRPr lang="en-US" dirty="0"/>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1037180541"/>
                  </a:ext>
                </a:extLst>
              </a:tr>
              <a:tr h="370840">
                <a:tc>
                  <a:txBody>
                    <a:bodyPr/>
                    <a:lstStyle/>
                    <a:p>
                      <a:r>
                        <a:rPr lang="en-US" dirty="0"/>
                        <a:t>C</a:t>
                      </a:r>
                    </a:p>
                  </a:txBody>
                  <a:tcPr/>
                </a:tc>
                <a:tc>
                  <a:txBody>
                    <a:bodyPr/>
                    <a:lstStyle/>
                    <a:p>
                      <a:r>
                        <a:rPr lang="en-US" dirty="0"/>
                        <a:t>200</a:t>
                      </a:r>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r>
                        <a:rPr lang="en-US" dirty="0"/>
                        <a:t>+150</a:t>
                      </a:r>
                    </a:p>
                  </a:txBody>
                  <a:tcPr/>
                </a:tc>
                <a:tc>
                  <a:txBody>
                    <a:bodyPr/>
                    <a:lstStyle/>
                    <a:p>
                      <a:endParaRPr lang="en-US" dirty="0"/>
                    </a:p>
                  </a:txBody>
                  <a:tcPr/>
                </a:tc>
                <a:tc>
                  <a:txBody>
                    <a:bodyPr/>
                    <a:lstStyle/>
                    <a:p>
                      <a:endParaRPr lang="en-US" dirty="0"/>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3282157313"/>
                  </a:ext>
                </a:extLst>
              </a:tr>
              <a:tr h="370840">
                <a:tc>
                  <a:txBody>
                    <a:bodyPr/>
                    <a:lstStyle/>
                    <a:p>
                      <a:r>
                        <a:rPr lang="en-US" sz="1600" dirty="0"/>
                        <a:t>∑ items</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noFill/>
                  </a:tcPr>
                </a:tc>
                <a:tc>
                  <a:txBody>
                    <a:bodyPr/>
                    <a:lstStyle/>
                    <a:p>
                      <a:endParaRPr lang="en-US" dirty="0"/>
                    </a:p>
                  </a:txBody>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742802864"/>
                  </a:ext>
                </a:extLst>
              </a:tr>
            </a:tbl>
          </a:graphicData>
        </a:graphic>
      </p:graphicFrame>
      <p:pic>
        <p:nvPicPr>
          <p:cNvPr id="8" name="Picture 7" descr="Diagram, timeline&#10;&#10;Description automatically generated">
            <a:extLst>
              <a:ext uri="{FF2B5EF4-FFF2-40B4-BE49-F238E27FC236}">
                <a16:creationId xmlns:a16="http://schemas.microsoft.com/office/drawing/2014/main" id="{46F7F9B1-E669-4121-8B90-282E5419BFA4}"/>
              </a:ext>
            </a:extLst>
          </p:cNvPr>
          <p:cNvPicPr>
            <a:picLocks noChangeAspect="1"/>
          </p:cNvPicPr>
          <p:nvPr/>
        </p:nvPicPr>
        <p:blipFill>
          <a:blip r:embed="rId2"/>
          <a:stretch>
            <a:fillRect/>
          </a:stretch>
        </p:blipFill>
        <p:spPr>
          <a:xfrm>
            <a:off x="-27878" y="3717"/>
            <a:ext cx="9144000" cy="4856893"/>
          </a:xfrm>
          <a:prstGeom prst="rect">
            <a:avLst/>
          </a:prstGeom>
        </p:spPr>
      </p:pic>
    </p:spTree>
    <p:extLst>
      <p:ext uri="{BB962C8B-B14F-4D97-AF65-F5344CB8AC3E}">
        <p14:creationId xmlns:p14="http://schemas.microsoft.com/office/powerpoint/2010/main" val="860893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timeline&#10;&#10;Description automatically generated">
            <a:extLst>
              <a:ext uri="{FF2B5EF4-FFF2-40B4-BE49-F238E27FC236}">
                <a16:creationId xmlns:a16="http://schemas.microsoft.com/office/drawing/2014/main" id="{46F7F9B1-E669-4121-8B90-282E5419BFA4}"/>
              </a:ext>
            </a:extLst>
          </p:cNvPr>
          <p:cNvPicPr>
            <a:picLocks noChangeAspect="1"/>
          </p:cNvPicPr>
          <p:nvPr/>
        </p:nvPicPr>
        <p:blipFill>
          <a:blip r:embed="rId2"/>
          <a:stretch>
            <a:fillRect/>
          </a:stretch>
        </p:blipFill>
        <p:spPr>
          <a:xfrm>
            <a:off x="-27878" y="3717"/>
            <a:ext cx="9144000" cy="4856893"/>
          </a:xfrm>
          <a:prstGeom prst="rect">
            <a:avLst/>
          </a:prstGeom>
        </p:spPr>
      </p:pic>
      <p:graphicFrame>
        <p:nvGraphicFramePr>
          <p:cNvPr id="4" name="Table 7">
            <a:extLst>
              <a:ext uri="{FF2B5EF4-FFF2-40B4-BE49-F238E27FC236}">
                <a16:creationId xmlns:a16="http://schemas.microsoft.com/office/drawing/2014/main" id="{19B5A490-4EE2-48D4-996C-FCAC17ADC6F6}"/>
              </a:ext>
            </a:extLst>
          </p:cNvPr>
          <p:cNvGraphicFramePr>
            <a:graphicFrameLocks noGrp="1"/>
          </p:cNvGraphicFramePr>
          <p:nvPr>
            <p:extLst>
              <p:ext uri="{D42A27DB-BD31-4B8C-83A1-F6EECF244321}">
                <p14:modId xmlns:p14="http://schemas.microsoft.com/office/powerpoint/2010/main" val="3297220979"/>
              </p:ext>
            </p:extLst>
          </p:nvPr>
        </p:nvGraphicFramePr>
        <p:xfrm>
          <a:off x="1115123" y="4890347"/>
          <a:ext cx="6428677" cy="1940560"/>
        </p:xfrm>
        <a:graphic>
          <a:graphicData uri="http://schemas.openxmlformats.org/drawingml/2006/table">
            <a:tbl>
              <a:tblPr firstRow="1" bandRow="1">
                <a:tableStyleId>{5940675A-B579-460E-94D1-54222C63F5DA}</a:tableStyleId>
              </a:tblPr>
              <a:tblGrid>
                <a:gridCol w="979714">
                  <a:extLst>
                    <a:ext uri="{9D8B030D-6E8A-4147-A177-3AD203B41FA5}">
                      <a16:colId xmlns:a16="http://schemas.microsoft.com/office/drawing/2014/main" val="3063931293"/>
                    </a:ext>
                  </a:extLst>
                </a:gridCol>
                <a:gridCol w="979714">
                  <a:extLst>
                    <a:ext uri="{9D8B030D-6E8A-4147-A177-3AD203B41FA5}">
                      <a16:colId xmlns:a16="http://schemas.microsoft.com/office/drawing/2014/main" val="739665703"/>
                    </a:ext>
                  </a:extLst>
                </a:gridCol>
                <a:gridCol w="402772">
                  <a:extLst>
                    <a:ext uri="{9D8B030D-6E8A-4147-A177-3AD203B41FA5}">
                      <a16:colId xmlns:a16="http://schemas.microsoft.com/office/drawing/2014/main" val="4288667709"/>
                    </a:ext>
                  </a:extLst>
                </a:gridCol>
                <a:gridCol w="990600">
                  <a:extLst>
                    <a:ext uri="{9D8B030D-6E8A-4147-A177-3AD203B41FA5}">
                      <a16:colId xmlns:a16="http://schemas.microsoft.com/office/drawing/2014/main" val="2515477284"/>
                    </a:ext>
                  </a:extLst>
                </a:gridCol>
                <a:gridCol w="609600">
                  <a:extLst>
                    <a:ext uri="{9D8B030D-6E8A-4147-A177-3AD203B41FA5}">
                      <a16:colId xmlns:a16="http://schemas.microsoft.com/office/drawing/2014/main" val="2706725122"/>
                    </a:ext>
                  </a:extLst>
                </a:gridCol>
                <a:gridCol w="1295400">
                  <a:extLst>
                    <a:ext uri="{9D8B030D-6E8A-4147-A177-3AD203B41FA5}">
                      <a16:colId xmlns:a16="http://schemas.microsoft.com/office/drawing/2014/main" val="3098807844"/>
                    </a:ext>
                  </a:extLst>
                </a:gridCol>
                <a:gridCol w="1170877">
                  <a:extLst>
                    <a:ext uri="{9D8B030D-6E8A-4147-A177-3AD203B41FA5}">
                      <a16:colId xmlns:a16="http://schemas.microsoft.com/office/drawing/2014/main" val="1595999735"/>
                    </a:ext>
                  </a:extLst>
                </a:gridCol>
              </a:tblGrid>
              <a:tr h="370840">
                <a:tc>
                  <a:txBody>
                    <a:bodyPr/>
                    <a:lstStyle/>
                    <a:p>
                      <a:r>
                        <a:rPr lang="en-US" dirty="0"/>
                        <a:t>Item</a:t>
                      </a:r>
                    </a:p>
                  </a:txBody>
                  <a:tcPr/>
                </a:tc>
                <a:tc>
                  <a:txBody>
                    <a:bodyPr/>
                    <a:lstStyle/>
                    <a:p>
                      <a:r>
                        <a:rPr lang="en-US" dirty="0"/>
                        <a:t>Weight</a:t>
                      </a:r>
                    </a:p>
                  </a:txBody>
                  <a:tcPr/>
                </a:tc>
                <a:tc>
                  <a:txBody>
                    <a:bodyPr/>
                    <a:lstStyle/>
                    <a:p>
                      <a:pPr algn="ctr"/>
                      <a:r>
                        <a:rPr lang="en-US" dirty="0"/>
                        <a:t>*</a:t>
                      </a:r>
                    </a:p>
                  </a:txBody>
                  <a:tcPr/>
                </a:tc>
                <a:tc>
                  <a:txBody>
                    <a:bodyPr/>
                    <a:lstStyle/>
                    <a:p>
                      <a:r>
                        <a:rPr lang="en-US" dirty="0"/>
                        <a:t>Arm</a:t>
                      </a:r>
                    </a:p>
                  </a:txBody>
                  <a:tcPr/>
                </a:tc>
                <a:tc>
                  <a:txBody>
                    <a:bodyPr/>
                    <a:lstStyle/>
                    <a:p>
                      <a:pPr algn="ctr"/>
                      <a:r>
                        <a:rPr lang="en-US" dirty="0"/>
                        <a:t>=</a:t>
                      </a:r>
                    </a:p>
                  </a:txBody>
                  <a:tcPr/>
                </a:tc>
                <a:tc>
                  <a:txBody>
                    <a:bodyPr/>
                    <a:lstStyle/>
                    <a:p>
                      <a:r>
                        <a:rPr lang="en-US" dirty="0"/>
                        <a:t>Moment</a:t>
                      </a:r>
                    </a:p>
                  </a:txBody>
                  <a:tcPr/>
                </a:tc>
                <a:tc>
                  <a:txBody>
                    <a:bodyPr/>
                    <a:lstStyle/>
                    <a:p>
                      <a:r>
                        <a:rPr lang="en-US" dirty="0"/>
                        <a:t>CG</a:t>
                      </a:r>
                    </a:p>
                  </a:txBody>
                  <a:tcPr/>
                </a:tc>
                <a:extLst>
                  <a:ext uri="{0D108BD9-81ED-4DB2-BD59-A6C34878D82A}">
                    <a16:rowId xmlns:a16="http://schemas.microsoft.com/office/drawing/2014/main" val="2011243961"/>
                  </a:ext>
                </a:extLst>
              </a:tr>
              <a:tr h="370840">
                <a:tc>
                  <a:txBody>
                    <a:bodyPr/>
                    <a:lstStyle/>
                    <a:p>
                      <a:r>
                        <a:rPr lang="en-US" dirty="0"/>
                        <a:t>A</a:t>
                      </a:r>
                    </a:p>
                  </a:txBody>
                  <a:tcPr/>
                </a:tc>
                <a:tc>
                  <a:txBody>
                    <a:bodyPr/>
                    <a:lstStyle/>
                    <a:p>
                      <a:r>
                        <a:rPr lang="en-US" dirty="0"/>
                        <a:t>100</a:t>
                      </a:r>
                    </a:p>
                  </a:txBody>
                  <a:tcPr/>
                </a:tc>
                <a:tc>
                  <a:txBody>
                    <a:bodyPr/>
                    <a:lstStyle/>
                    <a:p>
                      <a:endParaRPr lang="en-US" dirty="0"/>
                    </a:p>
                  </a:txBody>
                  <a:tcPr/>
                </a:tc>
                <a:tc>
                  <a:txBody>
                    <a:bodyPr/>
                    <a:lstStyle/>
                    <a:p>
                      <a:r>
                        <a:rPr lang="en-US" dirty="0"/>
                        <a:t>+50</a:t>
                      </a:r>
                    </a:p>
                  </a:txBody>
                  <a:tcPr/>
                </a:tc>
                <a:tc>
                  <a:txBody>
                    <a:bodyPr/>
                    <a:lstStyle/>
                    <a:p>
                      <a:endParaRPr lang="en-US" dirty="0"/>
                    </a:p>
                  </a:txBody>
                  <a:tcPr/>
                </a:tc>
                <a:tc>
                  <a:txBody>
                    <a:bodyPr/>
                    <a:lstStyle/>
                    <a:p>
                      <a:r>
                        <a:rPr lang="en-US" dirty="0">
                          <a:solidFill>
                            <a:schemeClr val="accent5">
                              <a:lumMod val="75000"/>
                            </a:schemeClr>
                          </a:solidFill>
                        </a:rPr>
                        <a:t>5,000</a:t>
                      </a:r>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3701864821"/>
                  </a:ext>
                </a:extLst>
              </a:tr>
              <a:tr h="370840">
                <a:tc>
                  <a:txBody>
                    <a:bodyPr/>
                    <a:lstStyle/>
                    <a:p>
                      <a:r>
                        <a:rPr lang="en-US" dirty="0"/>
                        <a:t>B</a:t>
                      </a:r>
                    </a:p>
                  </a:txBody>
                  <a:tcPr/>
                </a:tc>
                <a:tc>
                  <a:txBody>
                    <a:bodyPr/>
                    <a:lstStyle/>
                    <a:p>
                      <a:r>
                        <a:rPr lang="en-US" dirty="0"/>
                        <a:t>100</a:t>
                      </a:r>
                    </a:p>
                  </a:txBody>
                  <a:tcPr/>
                </a:tc>
                <a:tc>
                  <a:txBody>
                    <a:bodyPr/>
                    <a:lstStyle/>
                    <a:p>
                      <a:endParaRPr lang="en-US" dirty="0"/>
                    </a:p>
                  </a:txBody>
                  <a:tcPr/>
                </a:tc>
                <a:tc>
                  <a:txBody>
                    <a:bodyPr/>
                    <a:lstStyle/>
                    <a:p>
                      <a:r>
                        <a:rPr lang="en-US" dirty="0"/>
                        <a:t>+90</a:t>
                      </a:r>
                    </a:p>
                  </a:txBody>
                  <a:tcPr/>
                </a:tc>
                <a:tc>
                  <a:txBody>
                    <a:bodyPr/>
                    <a:lstStyle/>
                    <a:p>
                      <a:endParaRPr lang="en-US" dirty="0"/>
                    </a:p>
                  </a:txBody>
                  <a:tcPr/>
                </a:tc>
                <a:tc>
                  <a:txBody>
                    <a:bodyPr/>
                    <a:lstStyle/>
                    <a:p>
                      <a:r>
                        <a:rPr lang="en-US" dirty="0">
                          <a:solidFill>
                            <a:schemeClr val="accent5">
                              <a:lumMod val="75000"/>
                            </a:schemeClr>
                          </a:solidFill>
                        </a:rPr>
                        <a:t>9,000</a:t>
                      </a:r>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1037180541"/>
                  </a:ext>
                </a:extLst>
              </a:tr>
              <a:tr h="370840">
                <a:tc>
                  <a:txBody>
                    <a:bodyPr/>
                    <a:lstStyle/>
                    <a:p>
                      <a:r>
                        <a:rPr lang="en-US" dirty="0"/>
                        <a:t>C</a:t>
                      </a:r>
                    </a:p>
                  </a:txBody>
                  <a:tcPr/>
                </a:tc>
                <a:tc>
                  <a:txBody>
                    <a:bodyPr/>
                    <a:lstStyle/>
                    <a:p>
                      <a:r>
                        <a:rPr lang="en-US" dirty="0"/>
                        <a:t>200</a:t>
                      </a:r>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r>
                        <a:rPr lang="en-US" dirty="0"/>
                        <a:t>+150</a:t>
                      </a:r>
                    </a:p>
                  </a:txBody>
                  <a:tcPr/>
                </a:tc>
                <a:tc>
                  <a:txBody>
                    <a:bodyPr/>
                    <a:lstStyle/>
                    <a:p>
                      <a:endParaRPr lang="en-US" dirty="0"/>
                    </a:p>
                  </a:txBody>
                  <a:tcPr/>
                </a:tc>
                <a:tc>
                  <a:txBody>
                    <a:bodyPr/>
                    <a:lstStyle/>
                    <a:p>
                      <a:r>
                        <a:rPr lang="en-US" dirty="0">
                          <a:solidFill>
                            <a:schemeClr val="accent5">
                              <a:lumMod val="75000"/>
                            </a:schemeClr>
                          </a:solidFill>
                        </a:rPr>
                        <a:t>30,000</a:t>
                      </a:r>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3282157313"/>
                  </a:ext>
                </a:extLst>
              </a:tr>
              <a:tr h="370840">
                <a:tc>
                  <a:txBody>
                    <a:bodyPr/>
                    <a:lstStyle/>
                    <a:p>
                      <a:r>
                        <a:rPr lang="en-US" sz="1600" dirty="0"/>
                        <a:t>∑ items</a:t>
                      </a:r>
                    </a:p>
                  </a:txBody>
                  <a:tcPr>
                    <a:lnR w="12700" cap="flat" cmpd="sng" algn="ctr">
                      <a:solidFill>
                        <a:schemeClr val="tx1"/>
                      </a:solidFill>
                      <a:prstDash val="solid"/>
                      <a:round/>
                      <a:headEnd type="none" w="med" len="med"/>
                      <a:tailEnd type="none" w="med" len="med"/>
                    </a:lnR>
                  </a:tcPr>
                </a:tc>
                <a:tc>
                  <a:txBody>
                    <a:bodyPr/>
                    <a:lstStyle/>
                    <a:p>
                      <a:r>
                        <a:rPr lang="en-US" dirty="0">
                          <a:solidFill>
                            <a:schemeClr val="accent5">
                              <a:lumMod val="75000"/>
                            </a:schemeClr>
                          </a:solidFill>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noFill/>
                  </a:tcPr>
                </a:tc>
                <a:tc>
                  <a:txBody>
                    <a:bodyPr/>
                    <a:lstStyle/>
                    <a:p>
                      <a:endParaRPr lang="en-US" dirty="0"/>
                    </a:p>
                  </a:txBody>
                  <a:tcPr/>
                </a:tc>
                <a:tc>
                  <a:txBody>
                    <a:bodyPr/>
                    <a:lstStyle/>
                    <a:p>
                      <a:r>
                        <a:rPr lang="en-US" dirty="0">
                          <a:solidFill>
                            <a:schemeClr val="accent5">
                              <a:lumMod val="75000"/>
                            </a:schemeClr>
                          </a:solidFill>
                        </a:rPr>
                        <a:t>44,000</a:t>
                      </a:r>
                    </a:p>
                  </a:txBody>
                  <a:tcPr>
                    <a:solidFill>
                      <a:schemeClr val="accent4">
                        <a:lumMod val="60000"/>
                        <a:lumOff val="40000"/>
                      </a:schemeClr>
                    </a:solidFill>
                  </a:tcPr>
                </a:tc>
                <a:tc>
                  <a:txBody>
                    <a:bodyPr/>
                    <a:lstStyle/>
                    <a:p>
                      <a:pPr algn="ctr"/>
                      <a:r>
                        <a:rPr lang="en-US" sz="1200" b="1" u="none" dirty="0">
                          <a:solidFill>
                            <a:schemeClr val="accent5">
                              <a:lumMod val="75000"/>
                            </a:schemeClr>
                          </a:solidFill>
                        </a:rPr>
                        <a:t>∑</a:t>
                      </a:r>
                      <a:r>
                        <a:rPr lang="en-US" sz="1200" b="1" u="sng" dirty="0">
                          <a:solidFill>
                            <a:schemeClr val="accent5">
                              <a:lumMod val="75000"/>
                            </a:schemeClr>
                          </a:solidFill>
                        </a:rPr>
                        <a:t> Moment</a:t>
                      </a:r>
                    </a:p>
                    <a:p>
                      <a:pPr algn="ctr"/>
                      <a:r>
                        <a:rPr lang="en-US" sz="1200" b="1" u="none" dirty="0">
                          <a:solidFill>
                            <a:schemeClr val="accent5">
                              <a:lumMod val="75000"/>
                            </a:schemeClr>
                          </a:solidFill>
                        </a:rPr>
                        <a:t>∑ </a:t>
                      </a:r>
                      <a:r>
                        <a:rPr lang="en-US" sz="1200" b="1" dirty="0">
                          <a:solidFill>
                            <a:schemeClr val="accent5">
                              <a:lumMod val="75000"/>
                            </a:schemeClr>
                          </a:solidFill>
                        </a:rPr>
                        <a:t>Weight</a:t>
                      </a:r>
                    </a:p>
                  </a:txBody>
                  <a:tcPr>
                    <a:solidFill>
                      <a:schemeClr val="accent3">
                        <a:lumMod val="60000"/>
                        <a:lumOff val="40000"/>
                      </a:schemeClr>
                    </a:solidFill>
                  </a:tcPr>
                </a:tc>
                <a:extLst>
                  <a:ext uri="{0D108BD9-81ED-4DB2-BD59-A6C34878D82A}">
                    <a16:rowId xmlns:a16="http://schemas.microsoft.com/office/drawing/2014/main" val="1742802864"/>
                  </a:ext>
                </a:extLst>
              </a:tr>
            </a:tbl>
          </a:graphicData>
        </a:graphic>
      </p:graphicFrame>
    </p:spTree>
    <p:extLst>
      <p:ext uri="{BB962C8B-B14F-4D97-AF65-F5344CB8AC3E}">
        <p14:creationId xmlns:p14="http://schemas.microsoft.com/office/powerpoint/2010/main" val="494883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19B5A490-4EE2-48D4-996C-FCAC17ADC6F6}"/>
              </a:ext>
            </a:extLst>
          </p:cNvPr>
          <p:cNvGraphicFramePr>
            <a:graphicFrameLocks noGrp="1"/>
          </p:cNvGraphicFramePr>
          <p:nvPr>
            <p:extLst>
              <p:ext uri="{D42A27DB-BD31-4B8C-83A1-F6EECF244321}">
                <p14:modId xmlns:p14="http://schemas.microsoft.com/office/powerpoint/2010/main" val="1699412309"/>
              </p:ext>
            </p:extLst>
          </p:nvPr>
        </p:nvGraphicFramePr>
        <p:xfrm>
          <a:off x="1115123" y="4890347"/>
          <a:ext cx="6428677" cy="1854200"/>
        </p:xfrm>
        <a:graphic>
          <a:graphicData uri="http://schemas.openxmlformats.org/drawingml/2006/table">
            <a:tbl>
              <a:tblPr firstRow="1" bandRow="1">
                <a:tableStyleId>{5940675A-B579-460E-94D1-54222C63F5DA}</a:tableStyleId>
              </a:tblPr>
              <a:tblGrid>
                <a:gridCol w="979714">
                  <a:extLst>
                    <a:ext uri="{9D8B030D-6E8A-4147-A177-3AD203B41FA5}">
                      <a16:colId xmlns:a16="http://schemas.microsoft.com/office/drawing/2014/main" val="3063931293"/>
                    </a:ext>
                  </a:extLst>
                </a:gridCol>
                <a:gridCol w="979714">
                  <a:extLst>
                    <a:ext uri="{9D8B030D-6E8A-4147-A177-3AD203B41FA5}">
                      <a16:colId xmlns:a16="http://schemas.microsoft.com/office/drawing/2014/main" val="739665703"/>
                    </a:ext>
                  </a:extLst>
                </a:gridCol>
                <a:gridCol w="402772">
                  <a:extLst>
                    <a:ext uri="{9D8B030D-6E8A-4147-A177-3AD203B41FA5}">
                      <a16:colId xmlns:a16="http://schemas.microsoft.com/office/drawing/2014/main" val="4288667709"/>
                    </a:ext>
                  </a:extLst>
                </a:gridCol>
                <a:gridCol w="990600">
                  <a:extLst>
                    <a:ext uri="{9D8B030D-6E8A-4147-A177-3AD203B41FA5}">
                      <a16:colId xmlns:a16="http://schemas.microsoft.com/office/drawing/2014/main" val="2515477284"/>
                    </a:ext>
                  </a:extLst>
                </a:gridCol>
                <a:gridCol w="609600">
                  <a:extLst>
                    <a:ext uri="{9D8B030D-6E8A-4147-A177-3AD203B41FA5}">
                      <a16:colId xmlns:a16="http://schemas.microsoft.com/office/drawing/2014/main" val="2706725122"/>
                    </a:ext>
                  </a:extLst>
                </a:gridCol>
                <a:gridCol w="1295400">
                  <a:extLst>
                    <a:ext uri="{9D8B030D-6E8A-4147-A177-3AD203B41FA5}">
                      <a16:colId xmlns:a16="http://schemas.microsoft.com/office/drawing/2014/main" val="3098807844"/>
                    </a:ext>
                  </a:extLst>
                </a:gridCol>
                <a:gridCol w="1170877">
                  <a:extLst>
                    <a:ext uri="{9D8B030D-6E8A-4147-A177-3AD203B41FA5}">
                      <a16:colId xmlns:a16="http://schemas.microsoft.com/office/drawing/2014/main" val="1595999735"/>
                    </a:ext>
                  </a:extLst>
                </a:gridCol>
              </a:tblGrid>
              <a:tr h="370840">
                <a:tc>
                  <a:txBody>
                    <a:bodyPr/>
                    <a:lstStyle/>
                    <a:p>
                      <a:r>
                        <a:rPr lang="en-US" dirty="0"/>
                        <a:t>Item</a:t>
                      </a:r>
                    </a:p>
                  </a:txBody>
                  <a:tcPr/>
                </a:tc>
                <a:tc>
                  <a:txBody>
                    <a:bodyPr/>
                    <a:lstStyle/>
                    <a:p>
                      <a:r>
                        <a:rPr lang="en-US" dirty="0"/>
                        <a:t>Weight</a:t>
                      </a:r>
                    </a:p>
                  </a:txBody>
                  <a:tcPr/>
                </a:tc>
                <a:tc>
                  <a:txBody>
                    <a:bodyPr/>
                    <a:lstStyle/>
                    <a:p>
                      <a:pPr algn="ctr"/>
                      <a:r>
                        <a:rPr lang="en-US" dirty="0"/>
                        <a:t>*</a:t>
                      </a:r>
                    </a:p>
                  </a:txBody>
                  <a:tcPr/>
                </a:tc>
                <a:tc>
                  <a:txBody>
                    <a:bodyPr/>
                    <a:lstStyle/>
                    <a:p>
                      <a:r>
                        <a:rPr lang="en-US" dirty="0"/>
                        <a:t>Arm</a:t>
                      </a:r>
                    </a:p>
                  </a:txBody>
                  <a:tcPr/>
                </a:tc>
                <a:tc>
                  <a:txBody>
                    <a:bodyPr/>
                    <a:lstStyle/>
                    <a:p>
                      <a:pPr algn="ctr"/>
                      <a:r>
                        <a:rPr lang="en-US" dirty="0"/>
                        <a:t>=</a:t>
                      </a:r>
                    </a:p>
                  </a:txBody>
                  <a:tcPr/>
                </a:tc>
                <a:tc>
                  <a:txBody>
                    <a:bodyPr/>
                    <a:lstStyle/>
                    <a:p>
                      <a:r>
                        <a:rPr lang="en-US" dirty="0"/>
                        <a:t>Moment</a:t>
                      </a:r>
                    </a:p>
                  </a:txBody>
                  <a:tcPr/>
                </a:tc>
                <a:tc>
                  <a:txBody>
                    <a:bodyPr/>
                    <a:lstStyle/>
                    <a:p>
                      <a:r>
                        <a:rPr lang="en-US" dirty="0"/>
                        <a:t>CG</a:t>
                      </a:r>
                    </a:p>
                  </a:txBody>
                  <a:tcPr/>
                </a:tc>
                <a:extLst>
                  <a:ext uri="{0D108BD9-81ED-4DB2-BD59-A6C34878D82A}">
                    <a16:rowId xmlns:a16="http://schemas.microsoft.com/office/drawing/2014/main" val="2011243961"/>
                  </a:ext>
                </a:extLst>
              </a:tr>
              <a:tr h="370840">
                <a:tc>
                  <a:txBody>
                    <a:bodyPr/>
                    <a:lstStyle/>
                    <a:p>
                      <a:r>
                        <a:rPr lang="en-US" dirty="0"/>
                        <a:t>A</a:t>
                      </a:r>
                    </a:p>
                  </a:txBody>
                  <a:tcPr/>
                </a:tc>
                <a:tc>
                  <a:txBody>
                    <a:bodyPr/>
                    <a:lstStyle/>
                    <a:p>
                      <a:r>
                        <a:rPr lang="en-US" dirty="0"/>
                        <a:t>100</a:t>
                      </a:r>
                    </a:p>
                  </a:txBody>
                  <a:tcPr/>
                </a:tc>
                <a:tc>
                  <a:txBody>
                    <a:bodyPr/>
                    <a:lstStyle/>
                    <a:p>
                      <a:endParaRPr lang="en-US" dirty="0"/>
                    </a:p>
                  </a:txBody>
                  <a:tcPr/>
                </a:tc>
                <a:tc>
                  <a:txBody>
                    <a:bodyPr/>
                    <a:lstStyle/>
                    <a:p>
                      <a:r>
                        <a:rPr lang="en-US" dirty="0"/>
                        <a:t>+50</a:t>
                      </a:r>
                    </a:p>
                  </a:txBody>
                  <a:tcPr/>
                </a:tc>
                <a:tc>
                  <a:txBody>
                    <a:bodyPr/>
                    <a:lstStyle/>
                    <a:p>
                      <a:endParaRPr lang="en-US" dirty="0"/>
                    </a:p>
                  </a:txBody>
                  <a:tcPr/>
                </a:tc>
                <a:tc>
                  <a:txBody>
                    <a:bodyPr/>
                    <a:lstStyle/>
                    <a:p>
                      <a:r>
                        <a:rPr lang="en-US" dirty="0">
                          <a:solidFill>
                            <a:schemeClr val="accent5">
                              <a:lumMod val="75000"/>
                            </a:schemeClr>
                          </a:solidFill>
                        </a:rPr>
                        <a:t>5,000</a:t>
                      </a:r>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3701864821"/>
                  </a:ext>
                </a:extLst>
              </a:tr>
              <a:tr h="370840">
                <a:tc>
                  <a:txBody>
                    <a:bodyPr/>
                    <a:lstStyle/>
                    <a:p>
                      <a:r>
                        <a:rPr lang="en-US" dirty="0"/>
                        <a:t>B</a:t>
                      </a:r>
                    </a:p>
                  </a:txBody>
                  <a:tcPr/>
                </a:tc>
                <a:tc>
                  <a:txBody>
                    <a:bodyPr/>
                    <a:lstStyle/>
                    <a:p>
                      <a:r>
                        <a:rPr lang="en-US" dirty="0"/>
                        <a:t>100</a:t>
                      </a:r>
                    </a:p>
                  </a:txBody>
                  <a:tcPr/>
                </a:tc>
                <a:tc>
                  <a:txBody>
                    <a:bodyPr/>
                    <a:lstStyle/>
                    <a:p>
                      <a:endParaRPr lang="en-US" dirty="0"/>
                    </a:p>
                  </a:txBody>
                  <a:tcPr/>
                </a:tc>
                <a:tc>
                  <a:txBody>
                    <a:bodyPr/>
                    <a:lstStyle/>
                    <a:p>
                      <a:r>
                        <a:rPr lang="en-US" dirty="0"/>
                        <a:t>+90</a:t>
                      </a:r>
                    </a:p>
                  </a:txBody>
                  <a:tcPr/>
                </a:tc>
                <a:tc>
                  <a:txBody>
                    <a:bodyPr/>
                    <a:lstStyle/>
                    <a:p>
                      <a:endParaRPr lang="en-US" dirty="0"/>
                    </a:p>
                  </a:txBody>
                  <a:tcPr/>
                </a:tc>
                <a:tc>
                  <a:txBody>
                    <a:bodyPr/>
                    <a:lstStyle/>
                    <a:p>
                      <a:r>
                        <a:rPr lang="en-US" dirty="0">
                          <a:solidFill>
                            <a:schemeClr val="accent5">
                              <a:lumMod val="75000"/>
                            </a:schemeClr>
                          </a:solidFill>
                        </a:rPr>
                        <a:t>9,000</a:t>
                      </a:r>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1037180541"/>
                  </a:ext>
                </a:extLst>
              </a:tr>
              <a:tr h="370840">
                <a:tc>
                  <a:txBody>
                    <a:bodyPr/>
                    <a:lstStyle/>
                    <a:p>
                      <a:r>
                        <a:rPr lang="en-US" dirty="0"/>
                        <a:t>C</a:t>
                      </a:r>
                    </a:p>
                  </a:txBody>
                  <a:tcPr/>
                </a:tc>
                <a:tc>
                  <a:txBody>
                    <a:bodyPr/>
                    <a:lstStyle/>
                    <a:p>
                      <a:r>
                        <a:rPr lang="en-US" dirty="0"/>
                        <a:t>200</a:t>
                      </a:r>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r>
                        <a:rPr lang="en-US" dirty="0"/>
                        <a:t>+150</a:t>
                      </a:r>
                    </a:p>
                  </a:txBody>
                  <a:tcPr/>
                </a:tc>
                <a:tc>
                  <a:txBody>
                    <a:bodyPr/>
                    <a:lstStyle/>
                    <a:p>
                      <a:endParaRPr lang="en-US" dirty="0"/>
                    </a:p>
                  </a:txBody>
                  <a:tcPr/>
                </a:tc>
                <a:tc>
                  <a:txBody>
                    <a:bodyPr/>
                    <a:lstStyle/>
                    <a:p>
                      <a:r>
                        <a:rPr lang="en-US" dirty="0">
                          <a:solidFill>
                            <a:schemeClr val="accent5">
                              <a:lumMod val="75000"/>
                            </a:schemeClr>
                          </a:solidFill>
                        </a:rPr>
                        <a:t>30,000</a:t>
                      </a:r>
                    </a:p>
                  </a:txBody>
                  <a:tcPr>
                    <a:solidFill>
                      <a:schemeClr val="accent4">
                        <a:lumMod val="60000"/>
                        <a:lumOff val="40000"/>
                      </a:schemeClr>
                    </a:solidFill>
                  </a:tcPr>
                </a:tc>
                <a:tc>
                  <a:txBody>
                    <a:bodyPr/>
                    <a:lstStyle/>
                    <a:p>
                      <a:endParaRPr lang="en-US" dirty="0"/>
                    </a:p>
                  </a:txBody>
                  <a:tcPr/>
                </a:tc>
                <a:extLst>
                  <a:ext uri="{0D108BD9-81ED-4DB2-BD59-A6C34878D82A}">
                    <a16:rowId xmlns:a16="http://schemas.microsoft.com/office/drawing/2014/main" val="3282157313"/>
                  </a:ext>
                </a:extLst>
              </a:tr>
              <a:tr h="370840">
                <a:tc>
                  <a:txBody>
                    <a:bodyPr/>
                    <a:lstStyle/>
                    <a:p>
                      <a:r>
                        <a:rPr lang="en-US" sz="1600" dirty="0"/>
                        <a:t>∑ items</a:t>
                      </a:r>
                    </a:p>
                  </a:txBody>
                  <a:tcPr>
                    <a:lnR w="12700" cap="flat" cmpd="sng" algn="ctr">
                      <a:solidFill>
                        <a:schemeClr val="tx1"/>
                      </a:solidFill>
                      <a:prstDash val="solid"/>
                      <a:round/>
                      <a:headEnd type="none" w="med" len="med"/>
                      <a:tailEnd type="none" w="med" len="med"/>
                    </a:lnR>
                  </a:tcPr>
                </a:tc>
                <a:tc>
                  <a:txBody>
                    <a:bodyPr/>
                    <a:lstStyle/>
                    <a:p>
                      <a:r>
                        <a:rPr lang="en-US" dirty="0">
                          <a:solidFill>
                            <a:schemeClr val="accent5">
                              <a:lumMod val="75000"/>
                            </a:schemeClr>
                          </a:solidFill>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noFill/>
                  </a:tcPr>
                </a:tc>
                <a:tc>
                  <a:txBody>
                    <a:bodyPr/>
                    <a:lstStyle/>
                    <a:p>
                      <a:endParaRPr lang="en-US" dirty="0"/>
                    </a:p>
                  </a:txBody>
                  <a:tcPr/>
                </a:tc>
                <a:tc>
                  <a:txBody>
                    <a:bodyPr/>
                    <a:lstStyle/>
                    <a:p>
                      <a:r>
                        <a:rPr lang="en-US" dirty="0">
                          <a:solidFill>
                            <a:schemeClr val="accent5">
                              <a:lumMod val="75000"/>
                            </a:schemeClr>
                          </a:solidFill>
                        </a:rPr>
                        <a:t>44,000</a:t>
                      </a:r>
                    </a:p>
                  </a:txBody>
                  <a:tcPr>
                    <a:solidFill>
                      <a:schemeClr val="accent4">
                        <a:lumMod val="60000"/>
                        <a:lumOff val="40000"/>
                      </a:schemeClr>
                    </a:solidFill>
                  </a:tcPr>
                </a:tc>
                <a:tc>
                  <a:txBody>
                    <a:bodyPr/>
                    <a:lstStyle/>
                    <a:p>
                      <a:r>
                        <a:rPr lang="en-US" b="1" dirty="0">
                          <a:solidFill>
                            <a:schemeClr val="accent5">
                              <a:lumMod val="75000"/>
                            </a:schemeClr>
                          </a:solidFill>
                        </a:rPr>
                        <a:t>+110</a:t>
                      </a:r>
                    </a:p>
                  </a:txBody>
                  <a:tcPr>
                    <a:solidFill>
                      <a:schemeClr val="accent3">
                        <a:lumMod val="60000"/>
                        <a:lumOff val="40000"/>
                      </a:schemeClr>
                    </a:solidFill>
                  </a:tcPr>
                </a:tc>
                <a:extLst>
                  <a:ext uri="{0D108BD9-81ED-4DB2-BD59-A6C34878D82A}">
                    <a16:rowId xmlns:a16="http://schemas.microsoft.com/office/drawing/2014/main" val="1742802864"/>
                  </a:ext>
                </a:extLst>
              </a:tr>
            </a:tbl>
          </a:graphicData>
        </a:graphic>
      </p:graphicFrame>
      <p:pic>
        <p:nvPicPr>
          <p:cNvPr id="5" name="Picture 4">
            <a:extLst>
              <a:ext uri="{FF2B5EF4-FFF2-40B4-BE49-F238E27FC236}">
                <a16:creationId xmlns:a16="http://schemas.microsoft.com/office/drawing/2014/main" id="{95E41EC7-628B-46AF-856A-B142531CE205}"/>
              </a:ext>
            </a:extLst>
          </p:cNvPr>
          <p:cNvPicPr>
            <a:picLocks noChangeAspect="1"/>
          </p:cNvPicPr>
          <p:nvPr/>
        </p:nvPicPr>
        <p:blipFill>
          <a:blip r:embed="rId2"/>
          <a:stretch>
            <a:fillRect/>
          </a:stretch>
        </p:blipFill>
        <p:spPr>
          <a:xfrm>
            <a:off x="0" y="-146495"/>
            <a:ext cx="9144000" cy="4856479"/>
          </a:xfrm>
          <a:prstGeom prst="rect">
            <a:avLst/>
          </a:prstGeom>
        </p:spPr>
      </p:pic>
    </p:spTree>
    <p:extLst>
      <p:ext uri="{BB962C8B-B14F-4D97-AF65-F5344CB8AC3E}">
        <p14:creationId xmlns:p14="http://schemas.microsoft.com/office/powerpoint/2010/main" val="339616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59BEB-6D73-4BBF-8910-D00E122456FF}"/>
              </a:ext>
            </a:extLst>
          </p:cNvPr>
          <p:cNvPicPr>
            <a:picLocks noChangeAspect="1"/>
          </p:cNvPicPr>
          <p:nvPr/>
        </p:nvPicPr>
        <p:blipFill>
          <a:blip r:embed="rId2"/>
          <a:stretch>
            <a:fillRect/>
          </a:stretch>
        </p:blipFill>
        <p:spPr>
          <a:xfrm>
            <a:off x="0" y="-146495"/>
            <a:ext cx="9144000" cy="4856479"/>
          </a:xfrm>
          <a:prstGeom prst="rect">
            <a:avLst/>
          </a:prstGeom>
        </p:spPr>
      </p:pic>
      <p:sp>
        <p:nvSpPr>
          <p:cNvPr id="2" name="TextBox 1">
            <a:extLst>
              <a:ext uri="{FF2B5EF4-FFF2-40B4-BE49-F238E27FC236}">
                <a16:creationId xmlns:a16="http://schemas.microsoft.com/office/drawing/2014/main" id="{CC8080B9-FD95-4807-8436-A6F0C36C28E9}"/>
              </a:ext>
            </a:extLst>
          </p:cNvPr>
          <p:cNvSpPr txBox="1"/>
          <p:nvPr/>
        </p:nvSpPr>
        <p:spPr>
          <a:xfrm>
            <a:off x="838200" y="4267200"/>
            <a:ext cx="7772400" cy="707886"/>
          </a:xfrm>
          <a:prstGeom prst="rect">
            <a:avLst/>
          </a:prstGeom>
          <a:noFill/>
        </p:spPr>
        <p:txBody>
          <a:bodyPr wrap="square" rtlCol="0">
            <a:spAutoFit/>
          </a:bodyPr>
          <a:lstStyle/>
          <a:p>
            <a:r>
              <a:rPr lang="en-US" sz="2000" dirty="0">
                <a:solidFill>
                  <a:schemeClr val="bg1"/>
                </a:solidFill>
              </a:rPr>
              <a:t>Proof: the moments cancel out on each side of the fulcrum:</a:t>
            </a:r>
          </a:p>
          <a:p>
            <a:endParaRPr lang="en-US" sz="2000" dirty="0"/>
          </a:p>
        </p:txBody>
      </p:sp>
      <p:graphicFrame>
        <p:nvGraphicFramePr>
          <p:cNvPr id="4" name="Table 5">
            <a:extLst>
              <a:ext uri="{FF2B5EF4-FFF2-40B4-BE49-F238E27FC236}">
                <a16:creationId xmlns:a16="http://schemas.microsoft.com/office/drawing/2014/main" id="{3BB8ECB4-D10F-4A2E-87E2-459D09BCDF7E}"/>
              </a:ext>
            </a:extLst>
          </p:cNvPr>
          <p:cNvGraphicFramePr>
            <a:graphicFrameLocks noGrp="1"/>
          </p:cNvGraphicFramePr>
          <p:nvPr>
            <p:extLst>
              <p:ext uri="{D42A27DB-BD31-4B8C-83A1-F6EECF244321}">
                <p14:modId xmlns:p14="http://schemas.microsoft.com/office/powerpoint/2010/main" val="2821073951"/>
              </p:ext>
            </p:extLst>
          </p:nvPr>
        </p:nvGraphicFramePr>
        <p:xfrm>
          <a:off x="342900" y="4800600"/>
          <a:ext cx="8458200" cy="1854200"/>
        </p:xfrm>
        <a:graphic>
          <a:graphicData uri="http://schemas.openxmlformats.org/drawingml/2006/table">
            <a:tbl>
              <a:tblPr firstRow="1" bandRow="1">
                <a:tableStyleId>{00A15C55-8517-42AA-B614-E9B94910E393}</a:tableStyleId>
              </a:tblPr>
              <a:tblGrid>
                <a:gridCol w="5715000">
                  <a:extLst>
                    <a:ext uri="{9D8B030D-6E8A-4147-A177-3AD203B41FA5}">
                      <a16:colId xmlns:a16="http://schemas.microsoft.com/office/drawing/2014/main" val="3715635157"/>
                    </a:ext>
                  </a:extLst>
                </a:gridCol>
                <a:gridCol w="2743200">
                  <a:extLst>
                    <a:ext uri="{9D8B030D-6E8A-4147-A177-3AD203B41FA5}">
                      <a16:colId xmlns:a16="http://schemas.microsoft.com/office/drawing/2014/main" val="1678936096"/>
                    </a:ext>
                  </a:extLst>
                </a:gridCol>
              </a:tblGrid>
              <a:tr h="370840">
                <a:tc>
                  <a:txBody>
                    <a:bodyPr/>
                    <a:lstStyle/>
                    <a:p>
                      <a:r>
                        <a:rPr lang="en-US" dirty="0"/>
                        <a:t>Left: A (100 </a:t>
                      </a:r>
                      <a:r>
                        <a:rPr lang="en-US" dirty="0" err="1"/>
                        <a:t>lbs</a:t>
                      </a:r>
                      <a:r>
                        <a:rPr lang="en-US" dirty="0"/>
                        <a:t>) + B (100 </a:t>
                      </a:r>
                      <a:r>
                        <a:rPr lang="en-US" dirty="0" err="1"/>
                        <a:t>lbs</a:t>
                      </a:r>
                      <a:r>
                        <a:rPr lang="en-US" dirty="0"/>
                        <a:t>)</a:t>
                      </a:r>
                    </a:p>
                  </a:txBody>
                  <a:tcPr/>
                </a:tc>
                <a:tc>
                  <a:txBody>
                    <a:bodyPr/>
                    <a:lstStyle/>
                    <a:p>
                      <a:r>
                        <a:rPr lang="en-US" dirty="0"/>
                        <a:t>Right: C (200 </a:t>
                      </a:r>
                      <a:r>
                        <a:rPr lang="en-US" dirty="0" err="1"/>
                        <a:t>lbs</a:t>
                      </a:r>
                      <a:r>
                        <a:rPr lang="en-US" dirty="0"/>
                        <a:t>)</a:t>
                      </a:r>
                    </a:p>
                  </a:txBody>
                  <a:tcPr/>
                </a:tc>
                <a:extLst>
                  <a:ext uri="{0D108BD9-81ED-4DB2-BD59-A6C34878D82A}">
                    <a16:rowId xmlns:a16="http://schemas.microsoft.com/office/drawing/2014/main" val="1024972553"/>
                  </a:ext>
                </a:extLst>
              </a:tr>
              <a:tr h="370840">
                <a:tc>
                  <a:txBody>
                    <a:bodyPr/>
                    <a:lstStyle/>
                    <a:p>
                      <a:r>
                        <a:rPr lang="en-US" dirty="0"/>
                        <a:t>[– (110” – 50”) x 100 </a:t>
                      </a:r>
                      <a:r>
                        <a:rPr lang="en-US" dirty="0" err="1"/>
                        <a:t>lbs</a:t>
                      </a:r>
                      <a:r>
                        <a:rPr lang="en-US" dirty="0"/>
                        <a:t>] + [– (110” – 90”) x 100 </a:t>
                      </a:r>
                      <a:r>
                        <a:rPr lang="en-US" dirty="0" err="1"/>
                        <a:t>lbs</a:t>
                      </a:r>
                      <a:r>
                        <a:rPr lang="en-US" dirty="0"/>
                        <a:t>]</a:t>
                      </a:r>
                    </a:p>
                  </a:txBody>
                  <a:tcPr/>
                </a:tc>
                <a:tc>
                  <a:txBody>
                    <a:bodyPr/>
                    <a:lstStyle/>
                    <a:p>
                      <a:r>
                        <a:rPr lang="en-US" dirty="0"/>
                        <a:t>(150” –110”) x 200 </a:t>
                      </a:r>
                      <a:r>
                        <a:rPr lang="en-US" dirty="0" err="1"/>
                        <a:t>lbs</a:t>
                      </a:r>
                      <a:endParaRPr lang="en-US" dirty="0"/>
                    </a:p>
                  </a:txBody>
                  <a:tcPr/>
                </a:tc>
                <a:extLst>
                  <a:ext uri="{0D108BD9-81ED-4DB2-BD59-A6C34878D82A}">
                    <a16:rowId xmlns:a16="http://schemas.microsoft.com/office/drawing/2014/main" val="79950338"/>
                  </a:ext>
                </a:extLst>
              </a:tr>
              <a:tr h="370840">
                <a:tc>
                  <a:txBody>
                    <a:bodyPr/>
                    <a:lstStyle/>
                    <a:p>
                      <a:r>
                        <a:rPr lang="en-US" dirty="0"/>
                        <a:t>(–60” x 100 </a:t>
                      </a:r>
                      <a:r>
                        <a:rPr lang="en-US" dirty="0" err="1"/>
                        <a:t>lbs</a:t>
                      </a:r>
                      <a:r>
                        <a:rPr lang="en-US" dirty="0"/>
                        <a:t>) + (–20” x 100 </a:t>
                      </a:r>
                      <a:r>
                        <a:rPr lang="en-US" dirty="0" err="1"/>
                        <a:t>lbs</a:t>
                      </a:r>
                      <a:r>
                        <a:rPr lang="en-US" dirty="0"/>
                        <a:t>)</a:t>
                      </a:r>
                    </a:p>
                  </a:txBody>
                  <a:tcPr/>
                </a:tc>
                <a:tc>
                  <a:txBody>
                    <a:bodyPr/>
                    <a:lstStyle/>
                    <a:p>
                      <a:r>
                        <a:rPr lang="en-US" dirty="0"/>
                        <a:t>(40” x 200 </a:t>
                      </a:r>
                      <a:r>
                        <a:rPr lang="en-US" dirty="0" err="1"/>
                        <a:t>lbs</a:t>
                      </a:r>
                      <a:r>
                        <a:rPr lang="en-US" dirty="0"/>
                        <a:t>)</a:t>
                      </a:r>
                    </a:p>
                  </a:txBody>
                  <a:tcPr/>
                </a:tc>
                <a:extLst>
                  <a:ext uri="{0D108BD9-81ED-4DB2-BD59-A6C34878D82A}">
                    <a16:rowId xmlns:a16="http://schemas.microsoft.com/office/drawing/2014/main" val="3888362313"/>
                  </a:ext>
                </a:extLst>
              </a:tr>
              <a:tr h="370840">
                <a:tc>
                  <a:txBody>
                    <a:bodyPr/>
                    <a:lstStyle/>
                    <a:p>
                      <a:r>
                        <a:rPr lang="en-US" dirty="0"/>
                        <a:t>(– 6000 inch-</a:t>
                      </a:r>
                      <a:r>
                        <a:rPr lang="en-US" dirty="0" err="1"/>
                        <a:t>lbs</a:t>
                      </a:r>
                      <a:r>
                        <a:rPr lang="en-US" dirty="0"/>
                        <a:t>) + (– 2000 inch-</a:t>
                      </a:r>
                      <a:r>
                        <a:rPr lang="en-US" dirty="0" err="1"/>
                        <a:t>lbs</a:t>
                      </a:r>
                      <a:r>
                        <a:rPr lang="en-US" dirty="0"/>
                        <a:t>)</a:t>
                      </a:r>
                    </a:p>
                  </a:txBody>
                  <a:tcPr/>
                </a:tc>
                <a:tc>
                  <a:txBody>
                    <a:bodyPr/>
                    <a:lstStyle/>
                    <a:p>
                      <a:endParaRPr lang="en-US" dirty="0"/>
                    </a:p>
                  </a:txBody>
                  <a:tcPr/>
                </a:tc>
                <a:extLst>
                  <a:ext uri="{0D108BD9-81ED-4DB2-BD59-A6C34878D82A}">
                    <a16:rowId xmlns:a16="http://schemas.microsoft.com/office/drawing/2014/main" val="321091093"/>
                  </a:ext>
                </a:extLst>
              </a:tr>
              <a:tr h="370840">
                <a:tc>
                  <a:txBody>
                    <a:bodyPr/>
                    <a:lstStyle/>
                    <a:p>
                      <a:r>
                        <a:rPr lang="en-US" dirty="0"/>
                        <a:t>– 8000 inch-</a:t>
                      </a:r>
                      <a:r>
                        <a:rPr lang="en-US" dirty="0" err="1"/>
                        <a:t>lbs</a:t>
                      </a:r>
                      <a:endParaRPr lang="en-US" dirty="0"/>
                    </a:p>
                  </a:txBody>
                  <a:tcPr/>
                </a:tc>
                <a:tc>
                  <a:txBody>
                    <a:bodyPr/>
                    <a:lstStyle/>
                    <a:p>
                      <a:r>
                        <a:rPr lang="en-US" dirty="0"/>
                        <a:t>8000 inch-</a:t>
                      </a:r>
                      <a:r>
                        <a:rPr lang="en-US" dirty="0" err="1"/>
                        <a:t>lbs</a:t>
                      </a:r>
                      <a:endParaRPr lang="en-US" dirty="0"/>
                    </a:p>
                  </a:txBody>
                  <a:tcPr/>
                </a:tc>
                <a:extLst>
                  <a:ext uri="{0D108BD9-81ED-4DB2-BD59-A6C34878D82A}">
                    <a16:rowId xmlns:a16="http://schemas.microsoft.com/office/drawing/2014/main" val="1107813870"/>
                  </a:ext>
                </a:extLst>
              </a:tr>
            </a:tbl>
          </a:graphicData>
        </a:graphic>
      </p:graphicFrame>
    </p:spTree>
    <p:extLst>
      <p:ext uri="{BB962C8B-B14F-4D97-AF65-F5344CB8AC3E}">
        <p14:creationId xmlns:p14="http://schemas.microsoft.com/office/powerpoint/2010/main" val="3207209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8080B9-FD95-4807-8436-A6F0C36C28E9}"/>
              </a:ext>
            </a:extLst>
          </p:cNvPr>
          <p:cNvSpPr txBox="1"/>
          <p:nvPr/>
        </p:nvSpPr>
        <p:spPr>
          <a:xfrm>
            <a:off x="609600" y="5181600"/>
            <a:ext cx="7772400" cy="1323439"/>
          </a:xfrm>
          <a:prstGeom prst="rect">
            <a:avLst/>
          </a:prstGeom>
          <a:noFill/>
        </p:spPr>
        <p:txBody>
          <a:bodyPr wrap="square" rtlCol="0">
            <a:spAutoFit/>
          </a:bodyPr>
          <a:lstStyle/>
          <a:p>
            <a:r>
              <a:rPr lang="en-US" sz="2000" dirty="0"/>
              <a:t>Here we have a plank of length 100”. As currently distributed, the CG is 72” aft of the datum. How could we redistribute the weight (move Ball “B”) so that the CG coincided with the midpoint of the plank (50” aft of datum)?</a:t>
            </a:r>
          </a:p>
        </p:txBody>
      </p:sp>
      <p:pic>
        <p:nvPicPr>
          <p:cNvPr id="4" name="Picture 3">
            <a:extLst>
              <a:ext uri="{FF2B5EF4-FFF2-40B4-BE49-F238E27FC236}">
                <a16:creationId xmlns:a16="http://schemas.microsoft.com/office/drawing/2014/main" id="{27D85698-EE79-43A2-B85F-ECD6A0F74F1C}"/>
              </a:ext>
            </a:extLst>
          </p:cNvPr>
          <p:cNvPicPr>
            <a:picLocks noChangeAspect="1"/>
          </p:cNvPicPr>
          <p:nvPr/>
        </p:nvPicPr>
        <p:blipFill>
          <a:blip r:embed="rId2"/>
          <a:stretch>
            <a:fillRect/>
          </a:stretch>
        </p:blipFill>
        <p:spPr>
          <a:xfrm>
            <a:off x="0" y="0"/>
            <a:ext cx="9144000" cy="4876800"/>
          </a:xfrm>
          <a:prstGeom prst="rect">
            <a:avLst/>
          </a:prstGeom>
        </p:spPr>
      </p:pic>
    </p:spTree>
    <p:extLst>
      <p:ext uri="{BB962C8B-B14F-4D97-AF65-F5344CB8AC3E}">
        <p14:creationId xmlns:p14="http://schemas.microsoft.com/office/powerpoint/2010/main" val="2396860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8080B9-FD95-4807-8436-A6F0C36C28E9}"/>
              </a:ext>
            </a:extLst>
          </p:cNvPr>
          <p:cNvSpPr txBox="1"/>
          <p:nvPr/>
        </p:nvSpPr>
        <p:spPr>
          <a:xfrm>
            <a:off x="608900" y="4546937"/>
            <a:ext cx="7772400" cy="1015663"/>
          </a:xfrm>
          <a:prstGeom prst="rect">
            <a:avLst/>
          </a:prstGeom>
          <a:noFill/>
        </p:spPr>
        <p:txBody>
          <a:bodyPr wrap="square" rtlCol="0">
            <a:spAutoFit/>
          </a:bodyPr>
          <a:lstStyle/>
          <a:p>
            <a:pPr algn="ctr"/>
            <a:r>
              <a:rPr lang="en-US" sz="2000" dirty="0"/>
              <a:t>Let’s start by demonstrating that the current CG is at 72”:</a:t>
            </a:r>
          </a:p>
          <a:p>
            <a:pPr algn="ctr"/>
            <a:endParaRPr lang="en-US" sz="2000" dirty="0"/>
          </a:p>
          <a:p>
            <a:pPr algn="ctr"/>
            <a:endParaRPr lang="en-US" sz="2000" dirty="0"/>
          </a:p>
        </p:txBody>
      </p:sp>
      <p:graphicFrame>
        <p:nvGraphicFramePr>
          <p:cNvPr id="3" name="Table 4">
            <a:extLst>
              <a:ext uri="{FF2B5EF4-FFF2-40B4-BE49-F238E27FC236}">
                <a16:creationId xmlns:a16="http://schemas.microsoft.com/office/drawing/2014/main" id="{103548C3-BFBB-4686-B128-36AE666234ED}"/>
              </a:ext>
            </a:extLst>
          </p:cNvPr>
          <p:cNvGraphicFramePr>
            <a:graphicFrameLocks noGrp="1"/>
          </p:cNvGraphicFramePr>
          <p:nvPr>
            <p:extLst>
              <p:ext uri="{D42A27DB-BD31-4B8C-83A1-F6EECF244321}">
                <p14:modId xmlns:p14="http://schemas.microsoft.com/office/powerpoint/2010/main" val="274796819"/>
              </p:ext>
            </p:extLst>
          </p:nvPr>
        </p:nvGraphicFramePr>
        <p:xfrm>
          <a:off x="457200" y="5003800"/>
          <a:ext cx="8075800" cy="1854200"/>
        </p:xfrm>
        <a:graphic>
          <a:graphicData uri="http://schemas.openxmlformats.org/drawingml/2006/table">
            <a:tbl>
              <a:tblPr firstRow="1" bandRow="1">
                <a:tableStyleId>{2D5ABB26-0587-4C30-8999-92F81FD0307C}</a:tableStyleId>
              </a:tblPr>
              <a:tblGrid>
                <a:gridCol w="1615160">
                  <a:extLst>
                    <a:ext uri="{9D8B030D-6E8A-4147-A177-3AD203B41FA5}">
                      <a16:colId xmlns:a16="http://schemas.microsoft.com/office/drawing/2014/main" val="664262071"/>
                    </a:ext>
                  </a:extLst>
                </a:gridCol>
                <a:gridCol w="1615160">
                  <a:extLst>
                    <a:ext uri="{9D8B030D-6E8A-4147-A177-3AD203B41FA5}">
                      <a16:colId xmlns:a16="http://schemas.microsoft.com/office/drawing/2014/main" val="2302882453"/>
                    </a:ext>
                  </a:extLst>
                </a:gridCol>
                <a:gridCol w="1615160">
                  <a:extLst>
                    <a:ext uri="{9D8B030D-6E8A-4147-A177-3AD203B41FA5}">
                      <a16:colId xmlns:a16="http://schemas.microsoft.com/office/drawing/2014/main" val="3717754203"/>
                    </a:ext>
                  </a:extLst>
                </a:gridCol>
                <a:gridCol w="1615160">
                  <a:extLst>
                    <a:ext uri="{9D8B030D-6E8A-4147-A177-3AD203B41FA5}">
                      <a16:colId xmlns:a16="http://schemas.microsoft.com/office/drawing/2014/main" val="3266543285"/>
                    </a:ext>
                  </a:extLst>
                </a:gridCol>
                <a:gridCol w="1615160">
                  <a:extLst>
                    <a:ext uri="{9D8B030D-6E8A-4147-A177-3AD203B41FA5}">
                      <a16:colId xmlns:a16="http://schemas.microsoft.com/office/drawing/2014/main" val="145249609"/>
                    </a:ext>
                  </a:extLst>
                </a:gridCol>
              </a:tblGrid>
              <a:tr h="370840">
                <a:tc>
                  <a:txBody>
                    <a:bodyPr/>
                    <a:lstStyle/>
                    <a:p>
                      <a:r>
                        <a:rPr lang="en-US" sz="18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Moment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754246"/>
                  </a:ext>
                </a:extLst>
              </a:tr>
              <a:tr h="370840">
                <a:tc>
                  <a:txBody>
                    <a:bodyPr/>
                    <a:lstStyle/>
                    <a:p>
                      <a:r>
                        <a:rPr lang="en-US" sz="18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367704"/>
                  </a:ext>
                </a:extLst>
              </a:tr>
              <a:tr h="370840">
                <a:tc>
                  <a:txBody>
                    <a:bodyPr/>
                    <a:lstStyle/>
                    <a:p>
                      <a:r>
                        <a:rPr lang="en-US" sz="18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606286"/>
                  </a:ext>
                </a:extLst>
              </a:tr>
              <a:tr h="370840">
                <a:tc>
                  <a:txBody>
                    <a:bodyPr/>
                    <a:lstStyle/>
                    <a:p>
                      <a:r>
                        <a:rPr lang="en-US" sz="18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486992"/>
                  </a:ext>
                </a:extLst>
              </a:tr>
              <a:tr h="370840">
                <a:tc>
                  <a:txBody>
                    <a:bodyPr/>
                    <a:lstStyle/>
                    <a:p>
                      <a:r>
                        <a:rPr lang="en-US" sz="1800" dirty="0"/>
                        <a:t>Sum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239718"/>
                  </a:ext>
                </a:extLst>
              </a:tr>
            </a:tbl>
          </a:graphicData>
        </a:graphic>
      </p:graphicFrame>
      <p:pic>
        <p:nvPicPr>
          <p:cNvPr id="5" name="Picture 4">
            <a:extLst>
              <a:ext uri="{FF2B5EF4-FFF2-40B4-BE49-F238E27FC236}">
                <a16:creationId xmlns:a16="http://schemas.microsoft.com/office/drawing/2014/main" id="{EB1617A6-A46F-46CF-AE97-5CAFC45FEA5C}"/>
              </a:ext>
            </a:extLst>
          </p:cNvPr>
          <p:cNvPicPr>
            <a:picLocks noChangeAspect="1"/>
          </p:cNvPicPr>
          <p:nvPr/>
        </p:nvPicPr>
        <p:blipFill rotWithShape="1">
          <a:blip r:embed="rId2"/>
          <a:srcRect t="9375"/>
          <a:stretch/>
        </p:blipFill>
        <p:spPr>
          <a:xfrm>
            <a:off x="0" y="0"/>
            <a:ext cx="9144000" cy="4419600"/>
          </a:xfrm>
          <a:prstGeom prst="rect">
            <a:avLst/>
          </a:prstGeom>
        </p:spPr>
      </p:pic>
    </p:spTree>
    <p:extLst>
      <p:ext uri="{BB962C8B-B14F-4D97-AF65-F5344CB8AC3E}">
        <p14:creationId xmlns:p14="http://schemas.microsoft.com/office/powerpoint/2010/main" val="163224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B6E9-69A0-441A-A54C-6877D07A7B40}"/>
              </a:ext>
            </a:extLst>
          </p:cNvPr>
          <p:cNvSpPr>
            <a:spLocks noGrp="1"/>
          </p:cNvSpPr>
          <p:nvPr>
            <p:ph type="title"/>
          </p:nvPr>
        </p:nvSpPr>
        <p:spPr/>
        <p:txBody>
          <a:bodyPr/>
          <a:lstStyle/>
          <a:p>
            <a:r>
              <a:rPr lang="en-US" u="sng" dirty="0"/>
              <a:t>Weight</a:t>
            </a:r>
            <a:r>
              <a:rPr lang="en-US" dirty="0"/>
              <a:t> Watchers: Speed</a:t>
            </a:r>
          </a:p>
        </p:txBody>
      </p:sp>
      <p:sp>
        <p:nvSpPr>
          <p:cNvPr id="3" name="Content Placeholder 2">
            <a:extLst>
              <a:ext uri="{FF2B5EF4-FFF2-40B4-BE49-F238E27FC236}">
                <a16:creationId xmlns:a16="http://schemas.microsoft.com/office/drawing/2014/main" id="{93F5EA27-F925-40B1-86AD-F02EB5F6DB37}"/>
              </a:ext>
            </a:extLst>
          </p:cNvPr>
          <p:cNvSpPr>
            <a:spLocks noGrp="1"/>
          </p:cNvSpPr>
          <p:nvPr>
            <p:ph idx="1"/>
          </p:nvPr>
        </p:nvSpPr>
        <p:spPr/>
        <p:txBody>
          <a:bodyPr/>
          <a:lstStyle/>
          <a:p>
            <a:r>
              <a:rPr lang="en-US" sz="3200" dirty="0"/>
              <a:t>Higher takeoff speed</a:t>
            </a:r>
          </a:p>
          <a:p>
            <a:r>
              <a:rPr lang="en-US" sz="3200" dirty="0"/>
              <a:t>Reduced cruising speed</a:t>
            </a:r>
          </a:p>
          <a:p>
            <a:r>
              <a:rPr lang="en-US" sz="3200" dirty="0"/>
              <a:t>Higher stalling speed</a:t>
            </a:r>
          </a:p>
          <a:p>
            <a:r>
              <a:rPr lang="en-US" sz="3200" dirty="0"/>
              <a:t>Higher approach and landing speed</a:t>
            </a:r>
          </a:p>
          <a:p>
            <a:endParaRPr lang="en-US" dirty="0"/>
          </a:p>
        </p:txBody>
      </p:sp>
    </p:spTree>
    <p:extLst>
      <p:ext uri="{BB962C8B-B14F-4D97-AF65-F5344CB8AC3E}">
        <p14:creationId xmlns:p14="http://schemas.microsoft.com/office/powerpoint/2010/main" val="27574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0D07-64B0-4FA4-A79C-38A3138331B5}"/>
              </a:ext>
            </a:extLst>
          </p:cNvPr>
          <p:cNvSpPr>
            <a:spLocks noGrp="1"/>
          </p:cNvSpPr>
          <p:nvPr>
            <p:ph type="title"/>
          </p:nvPr>
        </p:nvSpPr>
        <p:spPr/>
        <p:txBody>
          <a:bodyPr/>
          <a:lstStyle/>
          <a:p>
            <a:r>
              <a:rPr lang="en-US" sz="3200" dirty="0"/>
              <a:t>Basic Weight and Balance Equation</a:t>
            </a:r>
          </a:p>
        </p:txBody>
      </p:sp>
      <p:graphicFrame>
        <p:nvGraphicFramePr>
          <p:cNvPr id="4" name="Table 4">
            <a:extLst>
              <a:ext uri="{FF2B5EF4-FFF2-40B4-BE49-F238E27FC236}">
                <a16:creationId xmlns:a16="http://schemas.microsoft.com/office/drawing/2014/main" id="{3C4FCBB8-67A5-4091-A043-31080685FDE1}"/>
              </a:ext>
            </a:extLst>
          </p:cNvPr>
          <p:cNvGraphicFramePr>
            <a:graphicFrameLocks noGrp="1"/>
          </p:cNvGraphicFramePr>
          <p:nvPr>
            <p:ph idx="1"/>
            <p:extLst>
              <p:ext uri="{D42A27DB-BD31-4B8C-83A1-F6EECF244321}">
                <p14:modId xmlns:p14="http://schemas.microsoft.com/office/powerpoint/2010/main" val="2290045020"/>
              </p:ext>
            </p:extLst>
          </p:nvPr>
        </p:nvGraphicFramePr>
        <p:xfrm>
          <a:off x="0" y="2052638"/>
          <a:ext cx="9052560" cy="1554480"/>
        </p:xfrm>
        <a:graphic>
          <a:graphicData uri="http://schemas.openxmlformats.org/drawingml/2006/table">
            <a:tbl>
              <a:tblPr firstRow="1" bandRow="1">
                <a:tableStyleId>{2D5ABB26-0587-4C30-8999-92F81FD0307C}</a:tableStyleId>
              </a:tblPr>
              <a:tblGrid>
                <a:gridCol w="3931920">
                  <a:extLst>
                    <a:ext uri="{9D8B030D-6E8A-4147-A177-3AD203B41FA5}">
                      <a16:colId xmlns:a16="http://schemas.microsoft.com/office/drawing/2014/main" val="3457652578"/>
                    </a:ext>
                  </a:extLst>
                </a:gridCol>
                <a:gridCol w="365760">
                  <a:extLst>
                    <a:ext uri="{9D8B030D-6E8A-4147-A177-3AD203B41FA5}">
                      <a16:colId xmlns:a16="http://schemas.microsoft.com/office/drawing/2014/main" val="793122681"/>
                    </a:ext>
                  </a:extLst>
                </a:gridCol>
                <a:gridCol w="4754880">
                  <a:extLst>
                    <a:ext uri="{9D8B030D-6E8A-4147-A177-3AD203B41FA5}">
                      <a16:colId xmlns:a16="http://schemas.microsoft.com/office/drawing/2014/main" val="2729377408"/>
                    </a:ext>
                  </a:extLst>
                </a:gridCol>
              </a:tblGrid>
              <a:tr h="370840">
                <a:tc>
                  <a:txBody>
                    <a:bodyPr/>
                    <a:lstStyle/>
                    <a:p>
                      <a:r>
                        <a:rPr lang="en-US" sz="2800" dirty="0"/>
                        <a:t>Weight to be shifted</a:t>
                      </a:r>
                    </a:p>
                  </a:txBody>
                  <a:tcPr anchor="ctr"/>
                </a:tc>
                <a:tc>
                  <a:txBody>
                    <a:bodyPr/>
                    <a:lstStyle/>
                    <a:p>
                      <a:endParaRPr lang="en-US" sz="2800" dirty="0"/>
                    </a:p>
                  </a:txBody>
                  <a:tcPr anchor="ctr"/>
                </a:tc>
                <a:tc>
                  <a:txBody>
                    <a:bodyPr/>
                    <a:lstStyle/>
                    <a:p>
                      <a:pPr algn="ctr"/>
                      <a:r>
                        <a:rPr lang="en-US" sz="2800" dirty="0"/>
                        <a:t>Change in CG</a:t>
                      </a:r>
                    </a:p>
                  </a:txBody>
                  <a:tcPr anchor="ctr"/>
                </a:tc>
                <a:extLst>
                  <a:ext uri="{0D108BD9-81ED-4DB2-BD59-A6C34878D82A}">
                    <a16:rowId xmlns:a16="http://schemas.microsoft.com/office/drawing/2014/main" val="2055947102"/>
                  </a:ext>
                </a:extLst>
              </a:tr>
              <a:tr h="457200">
                <a:tc>
                  <a:txBody>
                    <a:bodyPr/>
                    <a:lstStyle/>
                    <a:p>
                      <a:pPr algn="ctr"/>
                      <a:r>
                        <a:rPr lang="en-US" sz="2800" dirty="0"/>
                        <a:t>──────────────</a:t>
                      </a:r>
                    </a:p>
                  </a:txBody>
                  <a:tcPr anchor="ctr"/>
                </a:tc>
                <a:tc>
                  <a:txBody>
                    <a:bodyPr/>
                    <a:lstStyle/>
                    <a:p>
                      <a:pPr algn="ctr"/>
                      <a:r>
                        <a:rPr lang="en-US" sz="2800" dirty="0"/>
                        <a:t>=</a:t>
                      </a:r>
                    </a:p>
                  </a:txBody>
                  <a:tcPr anchor="ctr"/>
                </a:tc>
                <a:tc>
                  <a:txBody>
                    <a:bodyPr/>
                    <a:lstStyle/>
                    <a:p>
                      <a:pPr algn="ctr"/>
                      <a:r>
                        <a:rPr lang="en-US" sz="2800" dirty="0"/>
                        <a:t>─────────────────</a:t>
                      </a:r>
                    </a:p>
                  </a:txBody>
                  <a:tcPr anchor="ctr"/>
                </a:tc>
                <a:extLst>
                  <a:ext uri="{0D108BD9-81ED-4DB2-BD59-A6C34878D82A}">
                    <a16:rowId xmlns:a16="http://schemas.microsoft.com/office/drawing/2014/main" val="2618551835"/>
                  </a:ext>
                </a:extLst>
              </a:tr>
              <a:tr h="370840">
                <a:tc>
                  <a:txBody>
                    <a:bodyPr/>
                    <a:lstStyle/>
                    <a:p>
                      <a:pPr algn="ctr"/>
                      <a:r>
                        <a:rPr lang="en-US" sz="2800" dirty="0"/>
                        <a:t>Total weight</a:t>
                      </a:r>
                    </a:p>
                  </a:txBody>
                  <a:tcPr anchor="ctr"/>
                </a:tc>
                <a:tc>
                  <a:txBody>
                    <a:bodyPr/>
                    <a:lstStyle/>
                    <a:p>
                      <a:endParaRPr lang="en-US" sz="2800" dirty="0"/>
                    </a:p>
                  </a:txBody>
                  <a:tcPr anchor="ctr"/>
                </a:tc>
                <a:tc>
                  <a:txBody>
                    <a:bodyPr/>
                    <a:lstStyle/>
                    <a:p>
                      <a:pPr algn="ctr"/>
                      <a:r>
                        <a:rPr lang="en-US" sz="2800" dirty="0"/>
                        <a:t>Distance weight is shifted</a:t>
                      </a:r>
                    </a:p>
                  </a:txBody>
                  <a:tcPr anchor="ctr"/>
                </a:tc>
                <a:extLst>
                  <a:ext uri="{0D108BD9-81ED-4DB2-BD59-A6C34878D82A}">
                    <a16:rowId xmlns:a16="http://schemas.microsoft.com/office/drawing/2014/main" val="1264808222"/>
                  </a:ext>
                </a:extLst>
              </a:tr>
            </a:tbl>
          </a:graphicData>
        </a:graphic>
      </p:graphicFrame>
      <p:sp>
        <p:nvSpPr>
          <p:cNvPr id="3" name="TextBox 2">
            <a:extLst>
              <a:ext uri="{FF2B5EF4-FFF2-40B4-BE49-F238E27FC236}">
                <a16:creationId xmlns:a16="http://schemas.microsoft.com/office/drawing/2014/main" id="{EBAF334B-BFFA-A42C-0D65-7F402F29A63C}"/>
              </a:ext>
            </a:extLst>
          </p:cNvPr>
          <p:cNvSpPr txBox="1"/>
          <p:nvPr/>
        </p:nvSpPr>
        <p:spPr>
          <a:xfrm>
            <a:off x="484710" y="5943600"/>
            <a:ext cx="5535090" cy="369332"/>
          </a:xfrm>
          <a:prstGeom prst="rect">
            <a:avLst/>
          </a:prstGeom>
          <a:noFill/>
          <a:ln>
            <a:solidFill>
              <a:schemeClr val="tx1"/>
            </a:solidFill>
          </a:ln>
        </p:spPr>
        <p:txBody>
          <a:bodyPr wrap="square" rtlCol="0">
            <a:spAutoFit/>
          </a:bodyPr>
          <a:lstStyle/>
          <a:p>
            <a:pPr algn="ctr"/>
            <a:r>
              <a:rPr lang="en-US" dirty="0"/>
              <a:t>** move “B” so that new CG = 50” aft of datum</a:t>
            </a:r>
          </a:p>
        </p:txBody>
      </p:sp>
    </p:spTree>
    <p:extLst>
      <p:ext uri="{BB962C8B-B14F-4D97-AF65-F5344CB8AC3E}">
        <p14:creationId xmlns:p14="http://schemas.microsoft.com/office/powerpoint/2010/main" val="2007976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C4FCBB8-67A5-4091-A043-31080685FDE1}"/>
              </a:ext>
            </a:extLst>
          </p:cNvPr>
          <p:cNvGraphicFramePr>
            <a:graphicFrameLocks noGrp="1"/>
          </p:cNvGraphicFramePr>
          <p:nvPr>
            <p:ph idx="1"/>
            <p:extLst>
              <p:ext uri="{D42A27DB-BD31-4B8C-83A1-F6EECF244321}">
                <p14:modId xmlns:p14="http://schemas.microsoft.com/office/powerpoint/2010/main" val="2984628306"/>
              </p:ext>
            </p:extLst>
          </p:nvPr>
        </p:nvGraphicFramePr>
        <p:xfrm>
          <a:off x="304800" y="406400"/>
          <a:ext cx="8534400" cy="1493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457652578"/>
                    </a:ext>
                  </a:extLst>
                </a:gridCol>
                <a:gridCol w="680622">
                  <a:extLst>
                    <a:ext uri="{9D8B030D-6E8A-4147-A177-3AD203B41FA5}">
                      <a16:colId xmlns:a16="http://schemas.microsoft.com/office/drawing/2014/main" val="793122681"/>
                    </a:ext>
                  </a:extLst>
                </a:gridCol>
                <a:gridCol w="4805778">
                  <a:extLst>
                    <a:ext uri="{9D8B030D-6E8A-4147-A177-3AD203B41FA5}">
                      <a16:colId xmlns:a16="http://schemas.microsoft.com/office/drawing/2014/main" val="2729377408"/>
                    </a:ext>
                  </a:extLst>
                </a:gridCol>
              </a:tblGrid>
              <a:tr h="370840">
                <a:tc>
                  <a:txBody>
                    <a:bodyPr/>
                    <a:lstStyle/>
                    <a:p>
                      <a:pPr algn="ctr"/>
                      <a:r>
                        <a:rPr lang="en-US" sz="2000" dirty="0"/>
                        <a:t>Weight to be shifted</a:t>
                      </a:r>
                    </a:p>
                  </a:txBody>
                  <a:tcPr anchor="ctr"/>
                </a:tc>
                <a:tc>
                  <a:txBody>
                    <a:bodyPr/>
                    <a:lstStyle/>
                    <a:p>
                      <a:endParaRPr lang="en-US" sz="2000" dirty="0"/>
                    </a:p>
                  </a:txBody>
                  <a:tcPr anchor="ctr"/>
                </a:tc>
                <a:tc>
                  <a:txBody>
                    <a:bodyPr/>
                    <a:lstStyle/>
                    <a:p>
                      <a:pPr algn="ctr"/>
                      <a:r>
                        <a:rPr lang="en-US" sz="2000" dirty="0"/>
                        <a:t>Change in CG</a:t>
                      </a:r>
                    </a:p>
                  </a:txBody>
                  <a:tcPr anchor="ctr"/>
                </a:tc>
                <a:extLst>
                  <a:ext uri="{0D108BD9-81ED-4DB2-BD59-A6C34878D82A}">
                    <a16:rowId xmlns:a16="http://schemas.microsoft.com/office/drawing/2014/main" val="2055947102"/>
                  </a:ext>
                </a:extLst>
              </a:tr>
              <a:tr h="370840">
                <a:tc>
                  <a:txBody>
                    <a:bodyPr/>
                    <a:lstStyle/>
                    <a:p>
                      <a:pPr algn="ctr"/>
                      <a:r>
                        <a:rPr lang="en-US" sz="2000" dirty="0"/>
                        <a:t>__________________</a:t>
                      </a:r>
                    </a:p>
                    <a:p>
                      <a:pPr algn="ctr"/>
                      <a:endParaRPr lang="en-US" sz="2000" dirty="0"/>
                    </a:p>
                  </a:txBody>
                  <a:tcPr anchor="ctr"/>
                </a:tc>
                <a:tc>
                  <a:txBody>
                    <a:bodyPr/>
                    <a:lstStyle/>
                    <a:p>
                      <a:pPr algn="ctr"/>
                      <a:r>
                        <a:rPr lang="en-US" sz="2000" dirty="0"/>
                        <a:t>=</a:t>
                      </a:r>
                    </a:p>
                  </a:txBody>
                  <a:tcPr anchor="ctr"/>
                </a:tc>
                <a:tc>
                  <a:txBody>
                    <a:bodyPr/>
                    <a:lstStyle/>
                    <a:p>
                      <a:pPr algn="ctr"/>
                      <a:r>
                        <a:rPr lang="en-US" sz="2000" dirty="0"/>
                        <a:t>_________________________</a:t>
                      </a:r>
                    </a:p>
                    <a:p>
                      <a:pPr algn="ctr"/>
                      <a:endParaRPr lang="en-US" sz="2000" dirty="0"/>
                    </a:p>
                  </a:txBody>
                  <a:tcPr anchor="ctr"/>
                </a:tc>
                <a:extLst>
                  <a:ext uri="{0D108BD9-81ED-4DB2-BD59-A6C34878D82A}">
                    <a16:rowId xmlns:a16="http://schemas.microsoft.com/office/drawing/2014/main" val="2618551835"/>
                  </a:ext>
                </a:extLst>
              </a:tr>
              <a:tr h="370840">
                <a:tc>
                  <a:txBody>
                    <a:bodyPr/>
                    <a:lstStyle/>
                    <a:p>
                      <a:pPr algn="ctr"/>
                      <a:r>
                        <a:rPr lang="en-US" sz="2000" dirty="0"/>
                        <a:t>Total weight</a:t>
                      </a:r>
                    </a:p>
                  </a:txBody>
                  <a:tcPr anchor="ctr"/>
                </a:tc>
                <a:tc>
                  <a:txBody>
                    <a:bodyPr/>
                    <a:lstStyle/>
                    <a:p>
                      <a:endParaRPr lang="en-US" sz="2000" dirty="0"/>
                    </a:p>
                  </a:txBody>
                  <a:tcPr anchor="ctr"/>
                </a:tc>
                <a:tc>
                  <a:txBody>
                    <a:bodyPr/>
                    <a:lstStyle/>
                    <a:p>
                      <a:pPr algn="ctr"/>
                      <a:r>
                        <a:rPr lang="en-US" sz="2000" dirty="0"/>
                        <a:t>Distance weight is shifted</a:t>
                      </a:r>
                    </a:p>
                  </a:txBody>
                  <a:tcPr anchor="ctr"/>
                </a:tc>
                <a:extLst>
                  <a:ext uri="{0D108BD9-81ED-4DB2-BD59-A6C34878D82A}">
                    <a16:rowId xmlns:a16="http://schemas.microsoft.com/office/drawing/2014/main" val="1264808222"/>
                  </a:ext>
                </a:extLst>
              </a:tr>
            </a:tbl>
          </a:graphicData>
        </a:graphic>
      </p:graphicFrame>
      <p:pic>
        <p:nvPicPr>
          <p:cNvPr id="9" name="Picture 8">
            <a:extLst>
              <a:ext uri="{FF2B5EF4-FFF2-40B4-BE49-F238E27FC236}">
                <a16:creationId xmlns:a16="http://schemas.microsoft.com/office/drawing/2014/main" id="{2E1CE77E-7853-44B7-A64D-863033865BA1}"/>
              </a:ext>
            </a:extLst>
          </p:cNvPr>
          <p:cNvPicPr>
            <a:picLocks noChangeAspect="1"/>
          </p:cNvPicPr>
          <p:nvPr/>
        </p:nvPicPr>
        <p:blipFill>
          <a:blip r:embed="rId2"/>
          <a:stretch>
            <a:fillRect/>
          </a:stretch>
        </p:blipFill>
        <p:spPr>
          <a:xfrm>
            <a:off x="549130" y="2576101"/>
            <a:ext cx="8045741" cy="4252538"/>
          </a:xfrm>
          <a:prstGeom prst="rect">
            <a:avLst/>
          </a:prstGeom>
        </p:spPr>
      </p:pic>
    </p:spTree>
    <p:extLst>
      <p:ext uri="{BB962C8B-B14F-4D97-AF65-F5344CB8AC3E}">
        <p14:creationId xmlns:p14="http://schemas.microsoft.com/office/powerpoint/2010/main" val="1079597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C4FCBB8-67A5-4091-A043-31080685FDE1}"/>
              </a:ext>
            </a:extLst>
          </p:cNvPr>
          <p:cNvGraphicFramePr>
            <a:graphicFrameLocks noGrp="1"/>
          </p:cNvGraphicFramePr>
          <p:nvPr>
            <p:ph idx="1"/>
            <p:extLst>
              <p:ext uri="{D42A27DB-BD31-4B8C-83A1-F6EECF244321}">
                <p14:modId xmlns:p14="http://schemas.microsoft.com/office/powerpoint/2010/main" val="2508934202"/>
              </p:ext>
            </p:extLst>
          </p:nvPr>
        </p:nvGraphicFramePr>
        <p:xfrm>
          <a:off x="304800" y="381000"/>
          <a:ext cx="8534400" cy="1493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457652578"/>
                    </a:ext>
                  </a:extLst>
                </a:gridCol>
                <a:gridCol w="680622">
                  <a:extLst>
                    <a:ext uri="{9D8B030D-6E8A-4147-A177-3AD203B41FA5}">
                      <a16:colId xmlns:a16="http://schemas.microsoft.com/office/drawing/2014/main" val="793122681"/>
                    </a:ext>
                  </a:extLst>
                </a:gridCol>
                <a:gridCol w="4805778">
                  <a:extLst>
                    <a:ext uri="{9D8B030D-6E8A-4147-A177-3AD203B41FA5}">
                      <a16:colId xmlns:a16="http://schemas.microsoft.com/office/drawing/2014/main" val="2729377408"/>
                    </a:ext>
                  </a:extLst>
                </a:gridCol>
              </a:tblGrid>
              <a:tr h="370840">
                <a:tc>
                  <a:txBody>
                    <a:bodyPr/>
                    <a:lstStyle/>
                    <a:p>
                      <a:pPr algn="ctr"/>
                      <a:r>
                        <a:rPr lang="en-US" sz="2000" dirty="0">
                          <a:solidFill>
                            <a:schemeClr val="bg1"/>
                          </a:solidFill>
                          <a:highlight>
                            <a:srgbClr val="FFFF00"/>
                          </a:highlight>
                        </a:rPr>
                        <a:t>Weight to be shifted</a:t>
                      </a:r>
                    </a:p>
                  </a:txBody>
                  <a:tcPr anchor="ctr"/>
                </a:tc>
                <a:tc>
                  <a:txBody>
                    <a:bodyPr/>
                    <a:lstStyle/>
                    <a:p>
                      <a:endParaRPr lang="en-US" sz="2000" dirty="0"/>
                    </a:p>
                  </a:txBody>
                  <a:tcPr anchor="ctr"/>
                </a:tc>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Change in CG</a:t>
                      </a:r>
                    </a:p>
                  </a:txBody>
                  <a:tcPr anchor="ctr"/>
                </a:tc>
                <a:extLst>
                  <a:ext uri="{0D108BD9-81ED-4DB2-BD59-A6C34878D82A}">
                    <a16:rowId xmlns:a16="http://schemas.microsoft.com/office/drawing/2014/main" val="2055947102"/>
                  </a:ext>
                </a:extLst>
              </a:tr>
              <a:tr h="370840">
                <a:tc>
                  <a:txBody>
                    <a:bodyPr/>
                    <a:lstStyle/>
                    <a:p>
                      <a:pPr algn="ctr"/>
                      <a:r>
                        <a:rPr lang="en-US" sz="2000" dirty="0"/>
                        <a:t>__________________</a:t>
                      </a:r>
                    </a:p>
                    <a:p>
                      <a:pPr algn="ctr"/>
                      <a:endParaRPr lang="en-US" sz="2000" dirty="0"/>
                    </a:p>
                  </a:txBody>
                  <a:tcPr anchor="ctr"/>
                </a:tc>
                <a:tc>
                  <a:txBody>
                    <a:bodyPr/>
                    <a:lstStyle/>
                    <a:p>
                      <a:pPr algn="ctr"/>
                      <a:r>
                        <a:rPr lang="en-US" sz="2000" dirty="0"/>
                        <a:t>=</a:t>
                      </a:r>
                    </a:p>
                  </a:txBody>
                  <a:tcPr anchor="ctr"/>
                </a:tc>
                <a:tc>
                  <a:txBody>
                    <a:bodyPr/>
                    <a:lstStyle/>
                    <a:p>
                      <a:pPr algn="ctr"/>
                      <a:r>
                        <a:rPr lang="en-US" sz="2000" dirty="0"/>
                        <a:t>_________________________</a:t>
                      </a:r>
                    </a:p>
                    <a:p>
                      <a:pPr algn="ctr"/>
                      <a:endParaRPr lang="en-US" sz="2000" dirty="0"/>
                    </a:p>
                  </a:txBody>
                  <a:tcPr anchor="ctr"/>
                </a:tc>
                <a:extLst>
                  <a:ext uri="{0D108BD9-81ED-4DB2-BD59-A6C34878D82A}">
                    <a16:rowId xmlns:a16="http://schemas.microsoft.com/office/drawing/2014/main" val="2618551835"/>
                  </a:ext>
                </a:extLst>
              </a:tr>
              <a:tr h="370840">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Total weight</a:t>
                      </a:r>
                    </a:p>
                  </a:txBody>
                  <a:tcPr anchor="ctr"/>
                </a:tc>
                <a:tc>
                  <a:txBody>
                    <a:bodyPr/>
                    <a:lstStyle/>
                    <a:p>
                      <a:endParaRPr lang="en-US" sz="2000" dirty="0"/>
                    </a:p>
                  </a:txBody>
                  <a:tcPr anchor="ctr"/>
                </a:tc>
                <a:tc>
                  <a:txBody>
                    <a:bodyPr/>
                    <a:lstStyle/>
                    <a:p>
                      <a:pPr algn="ctr"/>
                      <a:r>
                        <a:rPr lang="en-US" sz="2000" dirty="0"/>
                        <a:t>Distance weight is shifted</a:t>
                      </a:r>
                    </a:p>
                  </a:txBody>
                  <a:tcPr anchor="ctr"/>
                </a:tc>
                <a:extLst>
                  <a:ext uri="{0D108BD9-81ED-4DB2-BD59-A6C34878D82A}">
                    <a16:rowId xmlns:a16="http://schemas.microsoft.com/office/drawing/2014/main" val="1264808222"/>
                  </a:ext>
                </a:extLst>
              </a:tr>
            </a:tbl>
          </a:graphicData>
        </a:graphic>
      </p:graphicFrame>
      <p:pic>
        <p:nvPicPr>
          <p:cNvPr id="9" name="Picture 8">
            <a:extLst>
              <a:ext uri="{FF2B5EF4-FFF2-40B4-BE49-F238E27FC236}">
                <a16:creationId xmlns:a16="http://schemas.microsoft.com/office/drawing/2014/main" id="{2E1CE77E-7853-44B7-A64D-863033865BA1}"/>
              </a:ext>
            </a:extLst>
          </p:cNvPr>
          <p:cNvPicPr>
            <a:picLocks noChangeAspect="1"/>
          </p:cNvPicPr>
          <p:nvPr/>
        </p:nvPicPr>
        <p:blipFill>
          <a:blip r:embed="rId2"/>
          <a:stretch>
            <a:fillRect/>
          </a:stretch>
        </p:blipFill>
        <p:spPr>
          <a:xfrm>
            <a:off x="549130" y="2576101"/>
            <a:ext cx="8045741" cy="4252538"/>
          </a:xfrm>
          <a:prstGeom prst="rect">
            <a:avLst/>
          </a:prstGeom>
        </p:spPr>
      </p:pic>
    </p:spTree>
    <p:extLst>
      <p:ext uri="{BB962C8B-B14F-4D97-AF65-F5344CB8AC3E}">
        <p14:creationId xmlns:p14="http://schemas.microsoft.com/office/powerpoint/2010/main" val="678317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C4FCBB8-67A5-4091-A043-31080685FDE1}"/>
              </a:ext>
            </a:extLst>
          </p:cNvPr>
          <p:cNvGraphicFramePr>
            <a:graphicFrameLocks noGrp="1"/>
          </p:cNvGraphicFramePr>
          <p:nvPr>
            <p:ph idx="1"/>
            <p:extLst>
              <p:ext uri="{D42A27DB-BD31-4B8C-83A1-F6EECF244321}">
                <p14:modId xmlns:p14="http://schemas.microsoft.com/office/powerpoint/2010/main" val="3398714449"/>
              </p:ext>
            </p:extLst>
          </p:nvPr>
        </p:nvGraphicFramePr>
        <p:xfrm>
          <a:off x="304800" y="381000"/>
          <a:ext cx="8534400" cy="1493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457652578"/>
                    </a:ext>
                  </a:extLst>
                </a:gridCol>
                <a:gridCol w="680622">
                  <a:extLst>
                    <a:ext uri="{9D8B030D-6E8A-4147-A177-3AD203B41FA5}">
                      <a16:colId xmlns:a16="http://schemas.microsoft.com/office/drawing/2014/main" val="793122681"/>
                    </a:ext>
                  </a:extLst>
                </a:gridCol>
                <a:gridCol w="4805778">
                  <a:extLst>
                    <a:ext uri="{9D8B030D-6E8A-4147-A177-3AD203B41FA5}">
                      <a16:colId xmlns:a16="http://schemas.microsoft.com/office/drawing/2014/main" val="2729377408"/>
                    </a:ext>
                  </a:extLst>
                </a:gridCol>
              </a:tblGrid>
              <a:tr h="370840">
                <a:tc>
                  <a:txBody>
                    <a:bodyPr/>
                    <a:lstStyle/>
                    <a:p>
                      <a:pPr algn="ctr"/>
                      <a:r>
                        <a:rPr lang="en-US" sz="2000" dirty="0">
                          <a:solidFill>
                            <a:schemeClr val="bg1"/>
                          </a:solidFill>
                          <a:highlight>
                            <a:srgbClr val="FFFF00"/>
                          </a:highlight>
                        </a:rPr>
                        <a:t> 200 </a:t>
                      </a:r>
                      <a:r>
                        <a:rPr lang="en-US" sz="2000" dirty="0" err="1">
                          <a:solidFill>
                            <a:schemeClr val="bg1"/>
                          </a:solidFill>
                          <a:highlight>
                            <a:srgbClr val="FFFF00"/>
                          </a:highlight>
                        </a:rPr>
                        <a:t>lbs</a:t>
                      </a:r>
                      <a:endParaRPr lang="en-US" sz="2000" dirty="0">
                        <a:solidFill>
                          <a:schemeClr val="bg1"/>
                        </a:solidFill>
                        <a:highlight>
                          <a:srgbClr val="FFFF00"/>
                        </a:highlight>
                      </a:endParaRPr>
                    </a:p>
                  </a:txBody>
                  <a:tcPr anchor="ctr"/>
                </a:tc>
                <a:tc>
                  <a:txBody>
                    <a:bodyPr/>
                    <a:lstStyle/>
                    <a:p>
                      <a:endParaRPr lang="en-US" sz="2000" dirty="0"/>
                    </a:p>
                  </a:txBody>
                  <a:tcPr anchor="ctr"/>
                </a:tc>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 22 inches</a:t>
                      </a:r>
                    </a:p>
                  </a:txBody>
                  <a:tcPr anchor="ctr"/>
                </a:tc>
                <a:extLst>
                  <a:ext uri="{0D108BD9-81ED-4DB2-BD59-A6C34878D82A}">
                    <a16:rowId xmlns:a16="http://schemas.microsoft.com/office/drawing/2014/main" val="2055947102"/>
                  </a:ext>
                </a:extLst>
              </a:tr>
              <a:tr h="370840">
                <a:tc>
                  <a:txBody>
                    <a:bodyPr/>
                    <a:lstStyle/>
                    <a:p>
                      <a:pPr algn="ctr"/>
                      <a:r>
                        <a:rPr lang="en-US" sz="2000" dirty="0"/>
                        <a:t>__________________</a:t>
                      </a:r>
                    </a:p>
                    <a:p>
                      <a:pPr algn="ctr"/>
                      <a:endParaRPr lang="en-US" sz="2000" dirty="0"/>
                    </a:p>
                  </a:txBody>
                  <a:tcPr anchor="ctr"/>
                </a:tc>
                <a:tc>
                  <a:txBody>
                    <a:bodyPr/>
                    <a:lstStyle/>
                    <a:p>
                      <a:pPr algn="ctr"/>
                      <a:r>
                        <a:rPr lang="en-US" sz="2000" dirty="0"/>
                        <a:t>=</a:t>
                      </a:r>
                    </a:p>
                  </a:txBody>
                  <a:tcPr anchor="ctr"/>
                </a:tc>
                <a:tc>
                  <a:txBody>
                    <a:bodyPr/>
                    <a:lstStyle/>
                    <a:p>
                      <a:pPr algn="ctr"/>
                      <a:r>
                        <a:rPr lang="en-US" sz="2000" dirty="0"/>
                        <a:t>_________________________</a:t>
                      </a:r>
                    </a:p>
                    <a:p>
                      <a:pPr algn="ctr"/>
                      <a:endParaRPr lang="en-US" sz="2000" dirty="0"/>
                    </a:p>
                  </a:txBody>
                  <a:tcPr anchor="ctr"/>
                </a:tc>
                <a:extLst>
                  <a:ext uri="{0D108BD9-81ED-4DB2-BD59-A6C34878D82A}">
                    <a16:rowId xmlns:a16="http://schemas.microsoft.com/office/drawing/2014/main" val="2618551835"/>
                  </a:ext>
                </a:extLst>
              </a:tr>
              <a:tr h="370840">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 500 </a:t>
                      </a:r>
                      <a:r>
                        <a:rPr lang="en-US" sz="2000" kern="1200" dirty="0" err="1">
                          <a:solidFill>
                            <a:schemeClr val="bg1"/>
                          </a:solidFill>
                          <a:highlight>
                            <a:srgbClr val="FFFF00"/>
                          </a:highlight>
                          <a:latin typeface="+mn-lt"/>
                          <a:ea typeface="+mn-ea"/>
                          <a:cs typeface="+mn-cs"/>
                        </a:rPr>
                        <a:t>lbs</a:t>
                      </a:r>
                      <a:endParaRPr lang="en-US" sz="2000" kern="1200" dirty="0">
                        <a:solidFill>
                          <a:schemeClr val="bg1"/>
                        </a:solidFill>
                        <a:highlight>
                          <a:srgbClr val="FFFF00"/>
                        </a:highlight>
                        <a:latin typeface="+mn-lt"/>
                        <a:ea typeface="+mn-ea"/>
                        <a:cs typeface="+mn-cs"/>
                      </a:endParaRPr>
                    </a:p>
                  </a:txBody>
                  <a:tcPr anchor="ctr"/>
                </a:tc>
                <a:tc>
                  <a:txBody>
                    <a:bodyPr/>
                    <a:lstStyle/>
                    <a:p>
                      <a:endParaRPr lang="en-US" sz="2000" dirty="0"/>
                    </a:p>
                  </a:txBody>
                  <a:tcPr anchor="ctr"/>
                </a:tc>
                <a:tc>
                  <a:txBody>
                    <a:bodyPr/>
                    <a:lstStyle/>
                    <a:p>
                      <a:pPr algn="ctr"/>
                      <a:r>
                        <a:rPr lang="en-US" sz="2000" dirty="0">
                          <a:highlight>
                            <a:srgbClr val="FF0000"/>
                          </a:highlight>
                        </a:rPr>
                        <a:t>Distance weight is shifted</a:t>
                      </a:r>
                    </a:p>
                  </a:txBody>
                  <a:tcPr anchor="ctr"/>
                </a:tc>
                <a:extLst>
                  <a:ext uri="{0D108BD9-81ED-4DB2-BD59-A6C34878D82A}">
                    <a16:rowId xmlns:a16="http://schemas.microsoft.com/office/drawing/2014/main" val="1264808222"/>
                  </a:ext>
                </a:extLst>
              </a:tr>
            </a:tbl>
          </a:graphicData>
        </a:graphic>
      </p:graphicFrame>
      <p:pic>
        <p:nvPicPr>
          <p:cNvPr id="9" name="Picture 8">
            <a:extLst>
              <a:ext uri="{FF2B5EF4-FFF2-40B4-BE49-F238E27FC236}">
                <a16:creationId xmlns:a16="http://schemas.microsoft.com/office/drawing/2014/main" id="{2E1CE77E-7853-44B7-A64D-863033865BA1}"/>
              </a:ext>
            </a:extLst>
          </p:cNvPr>
          <p:cNvPicPr>
            <a:picLocks noChangeAspect="1"/>
          </p:cNvPicPr>
          <p:nvPr/>
        </p:nvPicPr>
        <p:blipFill>
          <a:blip r:embed="rId2"/>
          <a:stretch>
            <a:fillRect/>
          </a:stretch>
        </p:blipFill>
        <p:spPr>
          <a:xfrm>
            <a:off x="549130" y="2576101"/>
            <a:ext cx="8045741" cy="4252538"/>
          </a:xfrm>
          <a:prstGeom prst="rect">
            <a:avLst/>
          </a:prstGeom>
        </p:spPr>
      </p:pic>
      <p:cxnSp>
        <p:nvCxnSpPr>
          <p:cNvPr id="3" name="Straight Arrow Connector 2">
            <a:extLst>
              <a:ext uri="{FF2B5EF4-FFF2-40B4-BE49-F238E27FC236}">
                <a16:creationId xmlns:a16="http://schemas.microsoft.com/office/drawing/2014/main" id="{07AFB289-3737-4596-AB32-85F65481DD95}"/>
              </a:ext>
            </a:extLst>
          </p:cNvPr>
          <p:cNvCxnSpPr/>
          <p:nvPr/>
        </p:nvCxnSpPr>
        <p:spPr>
          <a:xfrm>
            <a:off x="2286000" y="609600"/>
            <a:ext cx="3429000" cy="403860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7D9819DC-D801-44DC-9FE7-8D488467B7C1}"/>
              </a:ext>
            </a:extLst>
          </p:cNvPr>
          <p:cNvCxnSpPr/>
          <p:nvPr/>
        </p:nvCxnSpPr>
        <p:spPr>
          <a:xfrm flipH="1">
            <a:off x="1219200" y="1905000"/>
            <a:ext cx="685800" cy="2743200"/>
          </a:xfrm>
          <a:prstGeom prst="straightConnector1">
            <a:avLst/>
          </a:prstGeom>
          <a:ln w="38100">
            <a:solidFill>
              <a:srgbClr val="7BCCE9"/>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D560660-246E-4631-BD1C-31EC433B49DF}"/>
              </a:ext>
            </a:extLst>
          </p:cNvPr>
          <p:cNvCxnSpPr>
            <a:cxnSpLocks/>
          </p:cNvCxnSpPr>
          <p:nvPr/>
        </p:nvCxnSpPr>
        <p:spPr>
          <a:xfrm>
            <a:off x="2095500" y="1905000"/>
            <a:ext cx="3238500" cy="3200400"/>
          </a:xfrm>
          <a:prstGeom prst="straightConnector1">
            <a:avLst/>
          </a:prstGeom>
          <a:ln w="38100">
            <a:solidFill>
              <a:srgbClr val="7BCCE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8D1B2B-1445-4159-B421-713033A3688B}"/>
              </a:ext>
            </a:extLst>
          </p:cNvPr>
          <p:cNvCxnSpPr>
            <a:cxnSpLocks/>
          </p:cNvCxnSpPr>
          <p:nvPr/>
        </p:nvCxnSpPr>
        <p:spPr>
          <a:xfrm>
            <a:off x="2286000" y="1905000"/>
            <a:ext cx="5105400" cy="2667000"/>
          </a:xfrm>
          <a:prstGeom prst="straightConnector1">
            <a:avLst/>
          </a:prstGeom>
          <a:ln w="38100">
            <a:solidFill>
              <a:srgbClr val="7BCCE9"/>
            </a:solidFill>
            <a:tailEnd type="triangle"/>
          </a:ln>
        </p:spPr>
        <p:style>
          <a:lnRef idx="1">
            <a:schemeClr val="accent1"/>
          </a:lnRef>
          <a:fillRef idx="0">
            <a:schemeClr val="accent1"/>
          </a:fillRef>
          <a:effectRef idx="0">
            <a:schemeClr val="accent1"/>
          </a:effectRef>
          <a:fontRef idx="minor">
            <a:schemeClr val="tx1"/>
          </a:fontRef>
        </p:style>
      </p:cxnSp>
      <p:sp>
        <p:nvSpPr>
          <p:cNvPr id="15" name="Arrow: Left 14">
            <a:extLst>
              <a:ext uri="{FF2B5EF4-FFF2-40B4-BE49-F238E27FC236}">
                <a16:creationId xmlns:a16="http://schemas.microsoft.com/office/drawing/2014/main" id="{9B391374-2DF7-4755-ACB5-C651362CBC98}"/>
              </a:ext>
            </a:extLst>
          </p:cNvPr>
          <p:cNvSpPr/>
          <p:nvPr/>
        </p:nvSpPr>
        <p:spPr>
          <a:xfrm>
            <a:off x="4114800" y="5638800"/>
            <a:ext cx="1066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F8AD23F-2661-43C4-87DA-4A136853E32E}"/>
              </a:ext>
            </a:extLst>
          </p:cNvPr>
          <p:cNvSpPr/>
          <p:nvPr/>
        </p:nvSpPr>
        <p:spPr>
          <a:xfrm>
            <a:off x="1219200" y="5715000"/>
            <a:ext cx="2819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spTree>
    <p:extLst>
      <p:ext uri="{BB962C8B-B14F-4D97-AF65-F5344CB8AC3E}">
        <p14:creationId xmlns:p14="http://schemas.microsoft.com/office/powerpoint/2010/main" val="2575027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C3898B0-CF52-4D58-AEC0-6AE7C6EDD20E}"/>
              </a:ext>
            </a:extLst>
          </p:cNvPr>
          <p:cNvGraphicFramePr>
            <a:graphicFrameLocks noGrp="1"/>
          </p:cNvGraphicFramePr>
          <p:nvPr>
            <p:ph idx="1"/>
            <p:extLst>
              <p:ext uri="{D42A27DB-BD31-4B8C-83A1-F6EECF244321}">
                <p14:modId xmlns:p14="http://schemas.microsoft.com/office/powerpoint/2010/main" val="1630759915"/>
              </p:ext>
            </p:extLst>
          </p:nvPr>
        </p:nvGraphicFramePr>
        <p:xfrm>
          <a:off x="304800" y="381000"/>
          <a:ext cx="8534400" cy="1493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457652578"/>
                    </a:ext>
                  </a:extLst>
                </a:gridCol>
                <a:gridCol w="680622">
                  <a:extLst>
                    <a:ext uri="{9D8B030D-6E8A-4147-A177-3AD203B41FA5}">
                      <a16:colId xmlns:a16="http://schemas.microsoft.com/office/drawing/2014/main" val="793122681"/>
                    </a:ext>
                  </a:extLst>
                </a:gridCol>
                <a:gridCol w="4805778">
                  <a:extLst>
                    <a:ext uri="{9D8B030D-6E8A-4147-A177-3AD203B41FA5}">
                      <a16:colId xmlns:a16="http://schemas.microsoft.com/office/drawing/2014/main" val="2729377408"/>
                    </a:ext>
                  </a:extLst>
                </a:gridCol>
              </a:tblGrid>
              <a:tr h="370840">
                <a:tc>
                  <a:txBody>
                    <a:bodyPr/>
                    <a:lstStyle/>
                    <a:p>
                      <a:pPr algn="ctr"/>
                      <a:r>
                        <a:rPr lang="en-US" sz="2000" dirty="0">
                          <a:solidFill>
                            <a:schemeClr val="bg1"/>
                          </a:solidFill>
                          <a:highlight>
                            <a:srgbClr val="FFFF00"/>
                          </a:highlight>
                        </a:rPr>
                        <a:t>200 </a:t>
                      </a:r>
                      <a:r>
                        <a:rPr lang="en-US" sz="2000" dirty="0" err="1">
                          <a:solidFill>
                            <a:schemeClr val="bg1"/>
                          </a:solidFill>
                          <a:highlight>
                            <a:srgbClr val="FFFF00"/>
                          </a:highlight>
                        </a:rPr>
                        <a:t>lbs</a:t>
                      </a:r>
                      <a:endParaRPr lang="en-US" sz="2000" dirty="0">
                        <a:solidFill>
                          <a:schemeClr val="bg1"/>
                        </a:solidFill>
                        <a:highlight>
                          <a:srgbClr val="FFFF00"/>
                        </a:highlight>
                      </a:endParaRPr>
                    </a:p>
                  </a:txBody>
                  <a:tcPr anchor="ctr"/>
                </a:tc>
                <a:tc>
                  <a:txBody>
                    <a:bodyPr/>
                    <a:lstStyle/>
                    <a:p>
                      <a:endParaRPr lang="en-US" sz="2000" dirty="0"/>
                    </a:p>
                  </a:txBody>
                  <a:tcPr anchor="ctr"/>
                </a:tc>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 – 22 inches </a:t>
                      </a:r>
                    </a:p>
                  </a:txBody>
                  <a:tcPr anchor="ctr"/>
                </a:tc>
                <a:extLst>
                  <a:ext uri="{0D108BD9-81ED-4DB2-BD59-A6C34878D82A}">
                    <a16:rowId xmlns:a16="http://schemas.microsoft.com/office/drawing/2014/main" val="2055947102"/>
                  </a:ext>
                </a:extLst>
              </a:tr>
              <a:tr h="370840">
                <a:tc>
                  <a:txBody>
                    <a:bodyPr/>
                    <a:lstStyle/>
                    <a:p>
                      <a:pPr algn="ctr"/>
                      <a:r>
                        <a:rPr lang="en-US" sz="2000" dirty="0"/>
                        <a:t>__________________</a:t>
                      </a:r>
                    </a:p>
                    <a:p>
                      <a:pPr algn="ctr"/>
                      <a:endParaRPr lang="en-US" sz="2000" dirty="0"/>
                    </a:p>
                  </a:txBody>
                  <a:tcPr anchor="ctr"/>
                </a:tc>
                <a:tc>
                  <a:txBody>
                    <a:bodyPr/>
                    <a:lstStyle/>
                    <a:p>
                      <a:pPr algn="ctr"/>
                      <a:r>
                        <a:rPr lang="en-US" sz="2000" dirty="0"/>
                        <a:t>=</a:t>
                      </a:r>
                    </a:p>
                  </a:txBody>
                  <a:tcPr anchor="ctr"/>
                </a:tc>
                <a:tc>
                  <a:txBody>
                    <a:bodyPr/>
                    <a:lstStyle/>
                    <a:p>
                      <a:pPr algn="ctr"/>
                      <a:r>
                        <a:rPr lang="en-US" sz="2000" dirty="0"/>
                        <a:t>_________________________</a:t>
                      </a:r>
                    </a:p>
                    <a:p>
                      <a:pPr algn="ctr"/>
                      <a:endParaRPr lang="en-US" sz="2000" dirty="0"/>
                    </a:p>
                  </a:txBody>
                  <a:tcPr anchor="ctr"/>
                </a:tc>
                <a:extLst>
                  <a:ext uri="{0D108BD9-81ED-4DB2-BD59-A6C34878D82A}">
                    <a16:rowId xmlns:a16="http://schemas.microsoft.com/office/drawing/2014/main" val="2618551835"/>
                  </a:ext>
                </a:extLst>
              </a:tr>
              <a:tr h="370840">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500 </a:t>
                      </a:r>
                      <a:r>
                        <a:rPr lang="en-US" sz="2000" kern="1200" dirty="0" err="1">
                          <a:solidFill>
                            <a:schemeClr val="bg1"/>
                          </a:solidFill>
                          <a:highlight>
                            <a:srgbClr val="FFFF00"/>
                          </a:highlight>
                          <a:latin typeface="+mn-lt"/>
                          <a:ea typeface="+mn-ea"/>
                          <a:cs typeface="+mn-cs"/>
                        </a:rPr>
                        <a:t>lbs</a:t>
                      </a:r>
                      <a:endParaRPr lang="en-US" sz="2000" kern="1200" dirty="0">
                        <a:solidFill>
                          <a:schemeClr val="bg1"/>
                        </a:solidFill>
                        <a:highlight>
                          <a:srgbClr val="FFFF00"/>
                        </a:highlight>
                        <a:latin typeface="+mn-lt"/>
                        <a:ea typeface="+mn-ea"/>
                        <a:cs typeface="+mn-cs"/>
                      </a:endParaRPr>
                    </a:p>
                  </a:txBody>
                  <a:tcPr anchor="ctr"/>
                </a:tc>
                <a:tc>
                  <a:txBody>
                    <a:bodyPr/>
                    <a:lstStyle/>
                    <a:p>
                      <a:endParaRPr lang="en-US" sz="2000" dirty="0"/>
                    </a:p>
                  </a:txBody>
                  <a:tcPr anchor="ctr"/>
                </a:tc>
                <a:tc>
                  <a:txBody>
                    <a:bodyPr/>
                    <a:lstStyle/>
                    <a:p>
                      <a:pPr algn="ctr"/>
                      <a:r>
                        <a:rPr lang="en-US" sz="2000" dirty="0"/>
                        <a:t>Distance weight is shifted</a:t>
                      </a:r>
                    </a:p>
                  </a:txBody>
                  <a:tcPr anchor="ctr"/>
                </a:tc>
                <a:extLst>
                  <a:ext uri="{0D108BD9-81ED-4DB2-BD59-A6C34878D82A}">
                    <a16:rowId xmlns:a16="http://schemas.microsoft.com/office/drawing/2014/main" val="1264808222"/>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41959C-E9D9-439A-A28C-032F198AD383}"/>
                  </a:ext>
                </a:extLst>
              </p:cNvPr>
              <p:cNvSpPr txBox="1"/>
              <p:nvPr/>
            </p:nvSpPr>
            <p:spPr>
              <a:xfrm>
                <a:off x="609600" y="2590800"/>
                <a:ext cx="7696200" cy="1255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200 </m:t>
                          </m:r>
                        </m:num>
                        <m:den>
                          <m:r>
                            <a:rPr lang="en-US" sz="2000" b="0" i="1" smtClean="0">
                              <a:latin typeface="Cambria Math" panose="02040503050406030204" pitchFamily="18" charset="0"/>
                            </a:rPr>
                            <m:t>500</m:t>
                          </m:r>
                        </m:den>
                      </m:f>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−22</m:t>
                          </m:r>
                        </m:num>
                        <m:den>
                          <m:r>
                            <a:rPr lang="en-US" sz="2000" b="0" i="1" smtClean="0">
                              <a:latin typeface="Cambria Math" panose="02040503050406030204" pitchFamily="18" charset="0"/>
                              <a:ea typeface="Cambria Math" panose="02040503050406030204" pitchFamily="18" charset="0"/>
                            </a:rPr>
                            <m:t>𝑋</m:t>
                          </m:r>
                        </m:den>
                      </m:f>
                    </m:oMath>
                  </m:oMathPara>
                </a14:m>
                <a:endParaRPr lang="en-US" sz="2000" dirty="0"/>
              </a:p>
              <a:p>
                <a:pPr algn="ctr"/>
                <a:endParaRPr lang="en-US" sz="2000" dirty="0"/>
              </a:p>
              <a:p>
                <a:endParaRPr lang="en-US" dirty="0"/>
              </a:p>
            </p:txBody>
          </p:sp>
        </mc:Choice>
        <mc:Fallback xmlns="">
          <p:sp>
            <p:nvSpPr>
              <p:cNvPr id="8" name="TextBox 7">
                <a:extLst>
                  <a:ext uri="{FF2B5EF4-FFF2-40B4-BE49-F238E27FC236}">
                    <a16:creationId xmlns:a16="http://schemas.microsoft.com/office/drawing/2014/main" id="{1641959C-E9D9-439A-A28C-032F198AD383}"/>
                  </a:ext>
                </a:extLst>
              </p:cNvPr>
              <p:cNvSpPr txBox="1">
                <a:spLocks noRot="1" noChangeAspect="1" noMove="1" noResize="1" noEditPoints="1" noAdjustHandles="1" noChangeArrowheads="1" noChangeShapeType="1" noTextEdit="1"/>
              </p:cNvSpPr>
              <p:nvPr/>
            </p:nvSpPr>
            <p:spPr>
              <a:xfrm>
                <a:off x="609600" y="2590800"/>
                <a:ext cx="7696200" cy="1255344"/>
              </a:xfrm>
              <a:prstGeom prst="rect">
                <a:avLst/>
              </a:prstGeom>
              <a:blipFill>
                <a:blip r:embed="rId2"/>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2B05C73-C36C-6787-8407-64DE6B38EA5B}"/>
              </a:ext>
            </a:extLst>
          </p:cNvPr>
          <p:cNvSpPr txBox="1"/>
          <p:nvPr/>
        </p:nvSpPr>
        <p:spPr>
          <a:xfrm>
            <a:off x="0" y="6488668"/>
            <a:ext cx="5535090" cy="369332"/>
          </a:xfrm>
          <a:prstGeom prst="rect">
            <a:avLst/>
          </a:prstGeom>
          <a:noFill/>
          <a:ln>
            <a:solidFill>
              <a:schemeClr val="tx1"/>
            </a:solidFill>
          </a:ln>
        </p:spPr>
        <p:txBody>
          <a:bodyPr wrap="square" rtlCol="0">
            <a:spAutoFit/>
          </a:bodyPr>
          <a:lstStyle/>
          <a:p>
            <a:pPr algn="ctr"/>
            <a:r>
              <a:rPr lang="en-US" dirty="0"/>
              <a:t>** move “B” so that new CG = 50” aft of datum</a:t>
            </a:r>
          </a:p>
        </p:txBody>
      </p:sp>
    </p:spTree>
    <p:extLst>
      <p:ext uri="{BB962C8B-B14F-4D97-AF65-F5344CB8AC3E}">
        <p14:creationId xmlns:p14="http://schemas.microsoft.com/office/powerpoint/2010/main" val="40945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9A52-4E6A-C58E-A2D8-8C1CB0E537A9}"/>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2E375DB-ABC8-5493-B12A-8FDB6EF9D4C9}"/>
              </a:ext>
            </a:extLst>
          </p:cNvPr>
          <p:cNvGraphicFramePr>
            <a:graphicFrameLocks noGrp="1"/>
          </p:cNvGraphicFramePr>
          <p:nvPr>
            <p:ph idx="1"/>
          </p:nvPr>
        </p:nvGraphicFramePr>
        <p:xfrm>
          <a:off x="304800" y="381000"/>
          <a:ext cx="8534400" cy="1493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457652578"/>
                    </a:ext>
                  </a:extLst>
                </a:gridCol>
                <a:gridCol w="680622">
                  <a:extLst>
                    <a:ext uri="{9D8B030D-6E8A-4147-A177-3AD203B41FA5}">
                      <a16:colId xmlns:a16="http://schemas.microsoft.com/office/drawing/2014/main" val="793122681"/>
                    </a:ext>
                  </a:extLst>
                </a:gridCol>
                <a:gridCol w="4805778">
                  <a:extLst>
                    <a:ext uri="{9D8B030D-6E8A-4147-A177-3AD203B41FA5}">
                      <a16:colId xmlns:a16="http://schemas.microsoft.com/office/drawing/2014/main" val="2729377408"/>
                    </a:ext>
                  </a:extLst>
                </a:gridCol>
              </a:tblGrid>
              <a:tr h="370840">
                <a:tc>
                  <a:txBody>
                    <a:bodyPr/>
                    <a:lstStyle/>
                    <a:p>
                      <a:pPr algn="ctr"/>
                      <a:r>
                        <a:rPr lang="en-US" sz="2000" dirty="0">
                          <a:solidFill>
                            <a:schemeClr val="bg1"/>
                          </a:solidFill>
                          <a:highlight>
                            <a:srgbClr val="FFFF00"/>
                          </a:highlight>
                        </a:rPr>
                        <a:t>200 </a:t>
                      </a:r>
                      <a:r>
                        <a:rPr lang="en-US" sz="2000" dirty="0" err="1">
                          <a:solidFill>
                            <a:schemeClr val="bg1"/>
                          </a:solidFill>
                          <a:highlight>
                            <a:srgbClr val="FFFF00"/>
                          </a:highlight>
                        </a:rPr>
                        <a:t>lbs</a:t>
                      </a:r>
                      <a:endParaRPr lang="en-US" sz="2000" dirty="0">
                        <a:solidFill>
                          <a:schemeClr val="bg1"/>
                        </a:solidFill>
                        <a:highlight>
                          <a:srgbClr val="FFFF00"/>
                        </a:highlight>
                      </a:endParaRPr>
                    </a:p>
                  </a:txBody>
                  <a:tcPr anchor="ctr"/>
                </a:tc>
                <a:tc>
                  <a:txBody>
                    <a:bodyPr/>
                    <a:lstStyle/>
                    <a:p>
                      <a:endParaRPr lang="en-US" sz="2000" dirty="0"/>
                    </a:p>
                  </a:txBody>
                  <a:tcPr anchor="ctr"/>
                </a:tc>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 – 22 inches </a:t>
                      </a:r>
                    </a:p>
                  </a:txBody>
                  <a:tcPr anchor="ctr"/>
                </a:tc>
                <a:extLst>
                  <a:ext uri="{0D108BD9-81ED-4DB2-BD59-A6C34878D82A}">
                    <a16:rowId xmlns:a16="http://schemas.microsoft.com/office/drawing/2014/main" val="2055947102"/>
                  </a:ext>
                </a:extLst>
              </a:tr>
              <a:tr h="370840">
                <a:tc>
                  <a:txBody>
                    <a:bodyPr/>
                    <a:lstStyle/>
                    <a:p>
                      <a:pPr algn="ctr"/>
                      <a:r>
                        <a:rPr lang="en-US" sz="2000" dirty="0"/>
                        <a:t>__________________</a:t>
                      </a:r>
                    </a:p>
                    <a:p>
                      <a:pPr algn="ctr"/>
                      <a:endParaRPr lang="en-US" sz="2000" dirty="0"/>
                    </a:p>
                  </a:txBody>
                  <a:tcPr anchor="ctr"/>
                </a:tc>
                <a:tc>
                  <a:txBody>
                    <a:bodyPr/>
                    <a:lstStyle/>
                    <a:p>
                      <a:pPr algn="ctr"/>
                      <a:r>
                        <a:rPr lang="en-US" sz="2000" dirty="0"/>
                        <a:t>=</a:t>
                      </a:r>
                    </a:p>
                  </a:txBody>
                  <a:tcPr anchor="ctr"/>
                </a:tc>
                <a:tc>
                  <a:txBody>
                    <a:bodyPr/>
                    <a:lstStyle/>
                    <a:p>
                      <a:pPr algn="ctr"/>
                      <a:r>
                        <a:rPr lang="en-US" sz="2000" dirty="0"/>
                        <a:t>_________________________</a:t>
                      </a:r>
                    </a:p>
                    <a:p>
                      <a:pPr algn="ctr"/>
                      <a:endParaRPr lang="en-US" sz="2000" dirty="0"/>
                    </a:p>
                  </a:txBody>
                  <a:tcPr anchor="ctr"/>
                </a:tc>
                <a:extLst>
                  <a:ext uri="{0D108BD9-81ED-4DB2-BD59-A6C34878D82A}">
                    <a16:rowId xmlns:a16="http://schemas.microsoft.com/office/drawing/2014/main" val="2618551835"/>
                  </a:ext>
                </a:extLst>
              </a:tr>
              <a:tr h="370840">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500 </a:t>
                      </a:r>
                      <a:r>
                        <a:rPr lang="en-US" sz="2000" kern="1200" dirty="0" err="1">
                          <a:solidFill>
                            <a:schemeClr val="bg1"/>
                          </a:solidFill>
                          <a:highlight>
                            <a:srgbClr val="FFFF00"/>
                          </a:highlight>
                          <a:latin typeface="+mn-lt"/>
                          <a:ea typeface="+mn-ea"/>
                          <a:cs typeface="+mn-cs"/>
                        </a:rPr>
                        <a:t>lbs</a:t>
                      </a:r>
                      <a:endParaRPr lang="en-US" sz="2000" kern="1200" dirty="0">
                        <a:solidFill>
                          <a:schemeClr val="bg1"/>
                        </a:solidFill>
                        <a:highlight>
                          <a:srgbClr val="FFFF00"/>
                        </a:highlight>
                        <a:latin typeface="+mn-lt"/>
                        <a:ea typeface="+mn-ea"/>
                        <a:cs typeface="+mn-cs"/>
                      </a:endParaRPr>
                    </a:p>
                  </a:txBody>
                  <a:tcPr anchor="ctr"/>
                </a:tc>
                <a:tc>
                  <a:txBody>
                    <a:bodyPr/>
                    <a:lstStyle/>
                    <a:p>
                      <a:endParaRPr lang="en-US" sz="2000" dirty="0"/>
                    </a:p>
                  </a:txBody>
                  <a:tcPr anchor="ctr"/>
                </a:tc>
                <a:tc>
                  <a:txBody>
                    <a:bodyPr/>
                    <a:lstStyle/>
                    <a:p>
                      <a:pPr algn="ctr"/>
                      <a:r>
                        <a:rPr lang="en-US" sz="2000" dirty="0"/>
                        <a:t>Distance weight is shifted</a:t>
                      </a:r>
                    </a:p>
                  </a:txBody>
                  <a:tcPr anchor="ctr"/>
                </a:tc>
                <a:extLst>
                  <a:ext uri="{0D108BD9-81ED-4DB2-BD59-A6C34878D82A}">
                    <a16:rowId xmlns:a16="http://schemas.microsoft.com/office/drawing/2014/main" val="1264808222"/>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D8CA45B-ED28-7A80-1CFC-B4CB3563A3FD}"/>
                  </a:ext>
                </a:extLst>
              </p:cNvPr>
              <p:cNvSpPr txBox="1"/>
              <p:nvPr/>
            </p:nvSpPr>
            <p:spPr>
              <a:xfrm>
                <a:off x="609600" y="2590800"/>
                <a:ext cx="7696200" cy="2147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200 </m:t>
                          </m:r>
                        </m:num>
                        <m:den>
                          <m:r>
                            <a:rPr lang="en-US" sz="2000" b="0" i="1" smtClean="0">
                              <a:latin typeface="Cambria Math" panose="02040503050406030204" pitchFamily="18" charset="0"/>
                            </a:rPr>
                            <m:t>500</m:t>
                          </m:r>
                        </m:den>
                      </m:f>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−22</m:t>
                          </m:r>
                        </m:num>
                        <m:den>
                          <m:r>
                            <a:rPr lang="en-US" sz="2000" b="0" i="1" smtClean="0">
                              <a:latin typeface="Cambria Math" panose="02040503050406030204" pitchFamily="18" charset="0"/>
                              <a:ea typeface="Cambria Math" panose="02040503050406030204" pitchFamily="18" charset="0"/>
                            </a:rPr>
                            <m:t>𝑋</m:t>
                          </m:r>
                        </m:den>
                      </m:f>
                    </m:oMath>
                  </m:oMathPara>
                </a14:m>
                <a:endParaRPr lang="en-US" sz="2000" dirty="0"/>
              </a:p>
              <a:p>
                <a:pPr algn="ctr"/>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200=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(−22 </m:t>
                          </m:r>
                          <m:r>
                            <a:rPr lang="en-US" sz="2000" b="0" i="1" smtClean="0">
                              <a:latin typeface="Cambria Math" panose="02040503050406030204" pitchFamily="18" charset="0"/>
                              <a:ea typeface="Cambria Math" panose="02040503050406030204" pitchFamily="18" charset="0"/>
                            </a:rPr>
                            <m:t>× 500)</m:t>
                          </m:r>
                        </m:num>
                        <m:den>
                          <m:r>
                            <a:rPr lang="en-US" sz="2000" b="0" i="1" smtClean="0">
                              <a:latin typeface="Cambria Math" panose="02040503050406030204" pitchFamily="18" charset="0"/>
                            </a:rPr>
                            <m:t>𝑋</m:t>
                          </m:r>
                        </m:den>
                      </m:f>
                    </m:oMath>
                  </m:oMathPara>
                </a14:m>
                <a:endParaRPr lang="en-US" sz="2000" dirty="0"/>
              </a:p>
              <a:p>
                <a:endParaRPr lang="en-US" sz="2000" dirty="0"/>
              </a:p>
              <a:p>
                <a:endParaRPr lang="en-US" dirty="0"/>
              </a:p>
            </p:txBody>
          </p:sp>
        </mc:Choice>
        <mc:Fallback xmlns="">
          <p:sp>
            <p:nvSpPr>
              <p:cNvPr id="8" name="TextBox 7">
                <a:extLst>
                  <a:ext uri="{FF2B5EF4-FFF2-40B4-BE49-F238E27FC236}">
                    <a16:creationId xmlns:a16="http://schemas.microsoft.com/office/drawing/2014/main" id="{1D8CA45B-ED28-7A80-1CFC-B4CB3563A3FD}"/>
                  </a:ext>
                </a:extLst>
              </p:cNvPr>
              <p:cNvSpPr txBox="1">
                <a:spLocks noRot="1" noChangeAspect="1" noMove="1" noResize="1" noEditPoints="1" noAdjustHandles="1" noChangeArrowheads="1" noChangeShapeType="1" noTextEdit="1"/>
              </p:cNvSpPr>
              <p:nvPr/>
            </p:nvSpPr>
            <p:spPr>
              <a:xfrm>
                <a:off x="609600" y="2590800"/>
                <a:ext cx="7696200" cy="2147319"/>
              </a:xfrm>
              <a:prstGeom prst="rect">
                <a:avLst/>
              </a:prstGeom>
              <a:blipFill>
                <a:blip r:embed="rId2"/>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656014F-83F9-5D09-AF67-DB1F3D3AC5E5}"/>
              </a:ext>
            </a:extLst>
          </p:cNvPr>
          <p:cNvSpPr txBox="1"/>
          <p:nvPr/>
        </p:nvSpPr>
        <p:spPr>
          <a:xfrm>
            <a:off x="0" y="6488668"/>
            <a:ext cx="5535090" cy="369332"/>
          </a:xfrm>
          <a:prstGeom prst="rect">
            <a:avLst/>
          </a:prstGeom>
          <a:noFill/>
          <a:ln>
            <a:solidFill>
              <a:schemeClr val="tx1"/>
            </a:solidFill>
          </a:ln>
        </p:spPr>
        <p:txBody>
          <a:bodyPr wrap="square" rtlCol="0">
            <a:spAutoFit/>
          </a:bodyPr>
          <a:lstStyle/>
          <a:p>
            <a:pPr algn="ctr"/>
            <a:r>
              <a:rPr lang="en-US" dirty="0"/>
              <a:t>** move “B” so that new CG = 50” aft of datum</a:t>
            </a:r>
          </a:p>
        </p:txBody>
      </p:sp>
    </p:spTree>
    <p:extLst>
      <p:ext uri="{BB962C8B-B14F-4D97-AF65-F5344CB8AC3E}">
        <p14:creationId xmlns:p14="http://schemas.microsoft.com/office/powerpoint/2010/main" val="2546257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F127B-45AB-AA36-7787-6858F7D5849D}"/>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9FEA025-7414-6FD5-2E98-93BBABA01EE1}"/>
              </a:ext>
            </a:extLst>
          </p:cNvPr>
          <p:cNvGraphicFramePr>
            <a:graphicFrameLocks noGrp="1"/>
          </p:cNvGraphicFramePr>
          <p:nvPr>
            <p:ph idx="1"/>
          </p:nvPr>
        </p:nvGraphicFramePr>
        <p:xfrm>
          <a:off x="304800" y="381000"/>
          <a:ext cx="8534400" cy="1493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457652578"/>
                    </a:ext>
                  </a:extLst>
                </a:gridCol>
                <a:gridCol w="680622">
                  <a:extLst>
                    <a:ext uri="{9D8B030D-6E8A-4147-A177-3AD203B41FA5}">
                      <a16:colId xmlns:a16="http://schemas.microsoft.com/office/drawing/2014/main" val="793122681"/>
                    </a:ext>
                  </a:extLst>
                </a:gridCol>
                <a:gridCol w="4805778">
                  <a:extLst>
                    <a:ext uri="{9D8B030D-6E8A-4147-A177-3AD203B41FA5}">
                      <a16:colId xmlns:a16="http://schemas.microsoft.com/office/drawing/2014/main" val="2729377408"/>
                    </a:ext>
                  </a:extLst>
                </a:gridCol>
              </a:tblGrid>
              <a:tr h="370840">
                <a:tc>
                  <a:txBody>
                    <a:bodyPr/>
                    <a:lstStyle/>
                    <a:p>
                      <a:pPr algn="ctr"/>
                      <a:r>
                        <a:rPr lang="en-US" sz="2000" dirty="0">
                          <a:solidFill>
                            <a:schemeClr val="bg1"/>
                          </a:solidFill>
                          <a:highlight>
                            <a:srgbClr val="FFFF00"/>
                          </a:highlight>
                        </a:rPr>
                        <a:t>200 </a:t>
                      </a:r>
                      <a:r>
                        <a:rPr lang="en-US" sz="2000" dirty="0" err="1">
                          <a:solidFill>
                            <a:schemeClr val="bg1"/>
                          </a:solidFill>
                          <a:highlight>
                            <a:srgbClr val="FFFF00"/>
                          </a:highlight>
                        </a:rPr>
                        <a:t>lbs</a:t>
                      </a:r>
                      <a:endParaRPr lang="en-US" sz="2000" dirty="0">
                        <a:solidFill>
                          <a:schemeClr val="bg1"/>
                        </a:solidFill>
                        <a:highlight>
                          <a:srgbClr val="FFFF00"/>
                        </a:highlight>
                      </a:endParaRPr>
                    </a:p>
                  </a:txBody>
                  <a:tcPr anchor="ctr"/>
                </a:tc>
                <a:tc>
                  <a:txBody>
                    <a:bodyPr/>
                    <a:lstStyle/>
                    <a:p>
                      <a:endParaRPr lang="en-US" sz="2000" dirty="0"/>
                    </a:p>
                  </a:txBody>
                  <a:tcPr anchor="ctr"/>
                </a:tc>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 – 22 inches </a:t>
                      </a:r>
                    </a:p>
                  </a:txBody>
                  <a:tcPr anchor="ctr"/>
                </a:tc>
                <a:extLst>
                  <a:ext uri="{0D108BD9-81ED-4DB2-BD59-A6C34878D82A}">
                    <a16:rowId xmlns:a16="http://schemas.microsoft.com/office/drawing/2014/main" val="2055947102"/>
                  </a:ext>
                </a:extLst>
              </a:tr>
              <a:tr h="370840">
                <a:tc>
                  <a:txBody>
                    <a:bodyPr/>
                    <a:lstStyle/>
                    <a:p>
                      <a:pPr algn="ctr"/>
                      <a:r>
                        <a:rPr lang="en-US" sz="2000" dirty="0"/>
                        <a:t>__________________</a:t>
                      </a:r>
                    </a:p>
                    <a:p>
                      <a:pPr algn="ctr"/>
                      <a:endParaRPr lang="en-US" sz="2000" dirty="0"/>
                    </a:p>
                  </a:txBody>
                  <a:tcPr anchor="ctr"/>
                </a:tc>
                <a:tc>
                  <a:txBody>
                    <a:bodyPr/>
                    <a:lstStyle/>
                    <a:p>
                      <a:pPr algn="ctr"/>
                      <a:r>
                        <a:rPr lang="en-US" sz="2000" dirty="0"/>
                        <a:t>=</a:t>
                      </a:r>
                    </a:p>
                  </a:txBody>
                  <a:tcPr anchor="ctr"/>
                </a:tc>
                <a:tc>
                  <a:txBody>
                    <a:bodyPr/>
                    <a:lstStyle/>
                    <a:p>
                      <a:pPr algn="ctr"/>
                      <a:r>
                        <a:rPr lang="en-US" sz="2000" dirty="0"/>
                        <a:t>_________________________</a:t>
                      </a:r>
                    </a:p>
                    <a:p>
                      <a:pPr algn="ctr"/>
                      <a:endParaRPr lang="en-US" sz="2000" dirty="0"/>
                    </a:p>
                  </a:txBody>
                  <a:tcPr anchor="ctr"/>
                </a:tc>
                <a:extLst>
                  <a:ext uri="{0D108BD9-81ED-4DB2-BD59-A6C34878D82A}">
                    <a16:rowId xmlns:a16="http://schemas.microsoft.com/office/drawing/2014/main" val="2618551835"/>
                  </a:ext>
                </a:extLst>
              </a:tr>
              <a:tr h="370840">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500 </a:t>
                      </a:r>
                      <a:r>
                        <a:rPr lang="en-US" sz="2000" kern="1200" dirty="0" err="1">
                          <a:solidFill>
                            <a:schemeClr val="bg1"/>
                          </a:solidFill>
                          <a:highlight>
                            <a:srgbClr val="FFFF00"/>
                          </a:highlight>
                          <a:latin typeface="+mn-lt"/>
                          <a:ea typeface="+mn-ea"/>
                          <a:cs typeface="+mn-cs"/>
                        </a:rPr>
                        <a:t>lbs</a:t>
                      </a:r>
                      <a:endParaRPr lang="en-US" sz="2000" kern="1200" dirty="0">
                        <a:solidFill>
                          <a:schemeClr val="bg1"/>
                        </a:solidFill>
                        <a:highlight>
                          <a:srgbClr val="FFFF00"/>
                        </a:highlight>
                        <a:latin typeface="+mn-lt"/>
                        <a:ea typeface="+mn-ea"/>
                        <a:cs typeface="+mn-cs"/>
                      </a:endParaRPr>
                    </a:p>
                  </a:txBody>
                  <a:tcPr anchor="ctr"/>
                </a:tc>
                <a:tc>
                  <a:txBody>
                    <a:bodyPr/>
                    <a:lstStyle/>
                    <a:p>
                      <a:endParaRPr lang="en-US" sz="2000" dirty="0"/>
                    </a:p>
                  </a:txBody>
                  <a:tcPr anchor="ctr"/>
                </a:tc>
                <a:tc>
                  <a:txBody>
                    <a:bodyPr/>
                    <a:lstStyle/>
                    <a:p>
                      <a:pPr algn="ctr"/>
                      <a:r>
                        <a:rPr lang="en-US" sz="2000" dirty="0"/>
                        <a:t>Distance weight is shifted</a:t>
                      </a:r>
                    </a:p>
                  </a:txBody>
                  <a:tcPr anchor="ctr"/>
                </a:tc>
                <a:extLst>
                  <a:ext uri="{0D108BD9-81ED-4DB2-BD59-A6C34878D82A}">
                    <a16:rowId xmlns:a16="http://schemas.microsoft.com/office/drawing/2014/main" val="1264808222"/>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4F461A-446B-B322-7EE9-7F3EFF92E43C}"/>
                  </a:ext>
                </a:extLst>
              </p:cNvPr>
              <p:cNvSpPr txBox="1"/>
              <p:nvPr/>
            </p:nvSpPr>
            <p:spPr>
              <a:xfrm>
                <a:off x="609600" y="2590800"/>
                <a:ext cx="7696200" cy="27628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200 </m:t>
                          </m:r>
                        </m:num>
                        <m:den>
                          <m:r>
                            <a:rPr lang="en-US" sz="2000" b="0" i="1" smtClean="0">
                              <a:latin typeface="Cambria Math" panose="02040503050406030204" pitchFamily="18" charset="0"/>
                            </a:rPr>
                            <m:t>500</m:t>
                          </m:r>
                        </m:den>
                      </m:f>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−22</m:t>
                          </m:r>
                        </m:num>
                        <m:den>
                          <m:r>
                            <a:rPr lang="en-US" sz="2000" b="0" i="1" smtClean="0">
                              <a:latin typeface="Cambria Math" panose="02040503050406030204" pitchFamily="18" charset="0"/>
                              <a:ea typeface="Cambria Math" panose="02040503050406030204" pitchFamily="18" charset="0"/>
                            </a:rPr>
                            <m:t>𝑋</m:t>
                          </m:r>
                        </m:den>
                      </m:f>
                    </m:oMath>
                  </m:oMathPara>
                </a14:m>
                <a:endParaRPr lang="en-US" sz="2000" dirty="0"/>
              </a:p>
              <a:p>
                <a:pPr algn="ctr"/>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200=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(−22 </m:t>
                          </m:r>
                          <m:r>
                            <a:rPr lang="en-US" sz="2000" b="0" i="1" smtClean="0">
                              <a:latin typeface="Cambria Math" panose="02040503050406030204" pitchFamily="18" charset="0"/>
                              <a:ea typeface="Cambria Math" panose="02040503050406030204" pitchFamily="18" charset="0"/>
                            </a:rPr>
                            <m:t>× 500)</m:t>
                          </m:r>
                        </m:num>
                        <m:den>
                          <m:r>
                            <a:rPr lang="en-US" sz="2000" b="0" i="1" smtClean="0">
                              <a:latin typeface="Cambria Math" panose="02040503050406030204" pitchFamily="18" charset="0"/>
                            </a:rPr>
                            <m:t>𝑋</m:t>
                          </m:r>
                        </m:den>
                      </m:f>
                    </m:oMath>
                  </m:oMathPara>
                </a14:m>
                <a:endParaRPr lang="en-US" sz="2000" dirty="0"/>
              </a:p>
              <a:p>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200</m:t>
                      </m:r>
                      <m:r>
                        <a:rPr lang="en-US" sz="2000" b="0" i="1" smtClean="0">
                          <a:latin typeface="Cambria Math" panose="02040503050406030204" pitchFamily="18" charset="0"/>
                        </a:rPr>
                        <m:t>𝑋</m:t>
                      </m:r>
                      <m:r>
                        <a:rPr lang="en-US" sz="2000" b="0" i="1" smtClean="0">
                          <a:latin typeface="Cambria Math" panose="02040503050406030204" pitchFamily="18" charset="0"/>
                        </a:rPr>
                        <m:t>=(−22 ×500)</m:t>
                      </m:r>
                    </m:oMath>
                  </m:oMathPara>
                </a14:m>
                <a:endParaRPr lang="en-US" sz="2000" dirty="0"/>
              </a:p>
              <a:p>
                <a:endParaRPr lang="en-US" sz="2000" dirty="0"/>
              </a:p>
              <a:p>
                <a:endParaRPr lang="en-US" dirty="0"/>
              </a:p>
            </p:txBody>
          </p:sp>
        </mc:Choice>
        <mc:Fallback xmlns="">
          <p:sp>
            <p:nvSpPr>
              <p:cNvPr id="8" name="TextBox 7">
                <a:extLst>
                  <a:ext uri="{FF2B5EF4-FFF2-40B4-BE49-F238E27FC236}">
                    <a16:creationId xmlns:a16="http://schemas.microsoft.com/office/drawing/2014/main" id="{194F461A-446B-B322-7EE9-7F3EFF92E43C}"/>
                  </a:ext>
                </a:extLst>
              </p:cNvPr>
              <p:cNvSpPr txBox="1">
                <a:spLocks noRot="1" noChangeAspect="1" noMove="1" noResize="1" noEditPoints="1" noAdjustHandles="1" noChangeArrowheads="1" noChangeShapeType="1" noTextEdit="1"/>
              </p:cNvSpPr>
              <p:nvPr/>
            </p:nvSpPr>
            <p:spPr>
              <a:xfrm>
                <a:off x="609600" y="2590800"/>
                <a:ext cx="7696200" cy="2762872"/>
              </a:xfrm>
              <a:prstGeom prst="rect">
                <a:avLst/>
              </a:prstGeom>
              <a:blipFill>
                <a:blip r:embed="rId2"/>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2BAE64A-D677-B792-E9F8-C68D922EEDA4}"/>
              </a:ext>
            </a:extLst>
          </p:cNvPr>
          <p:cNvSpPr txBox="1"/>
          <p:nvPr/>
        </p:nvSpPr>
        <p:spPr>
          <a:xfrm>
            <a:off x="0" y="6488668"/>
            <a:ext cx="5535090" cy="369332"/>
          </a:xfrm>
          <a:prstGeom prst="rect">
            <a:avLst/>
          </a:prstGeom>
          <a:noFill/>
          <a:ln>
            <a:solidFill>
              <a:schemeClr val="tx1"/>
            </a:solidFill>
          </a:ln>
        </p:spPr>
        <p:txBody>
          <a:bodyPr wrap="square" rtlCol="0">
            <a:spAutoFit/>
          </a:bodyPr>
          <a:lstStyle/>
          <a:p>
            <a:pPr algn="ctr"/>
            <a:r>
              <a:rPr lang="en-US" dirty="0"/>
              <a:t>** move “B” so that new CG = 50” aft of datum</a:t>
            </a:r>
          </a:p>
        </p:txBody>
      </p:sp>
    </p:spTree>
    <p:extLst>
      <p:ext uri="{BB962C8B-B14F-4D97-AF65-F5344CB8AC3E}">
        <p14:creationId xmlns:p14="http://schemas.microsoft.com/office/powerpoint/2010/main" val="2191957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A920D-0CFF-8AF0-AFE1-3D862FF88D24}"/>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9F1A59C-A0F9-30E2-BE0F-31AFF96B5D73}"/>
              </a:ext>
            </a:extLst>
          </p:cNvPr>
          <p:cNvGraphicFramePr>
            <a:graphicFrameLocks noGrp="1"/>
          </p:cNvGraphicFramePr>
          <p:nvPr>
            <p:ph idx="1"/>
          </p:nvPr>
        </p:nvGraphicFramePr>
        <p:xfrm>
          <a:off x="304800" y="381000"/>
          <a:ext cx="8534400" cy="1493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457652578"/>
                    </a:ext>
                  </a:extLst>
                </a:gridCol>
                <a:gridCol w="680622">
                  <a:extLst>
                    <a:ext uri="{9D8B030D-6E8A-4147-A177-3AD203B41FA5}">
                      <a16:colId xmlns:a16="http://schemas.microsoft.com/office/drawing/2014/main" val="793122681"/>
                    </a:ext>
                  </a:extLst>
                </a:gridCol>
                <a:gridCol w="4805778">
                  <a:extLst>
                    <a:ext uri="{9D8B030D-6E8A-4147-A177-3AD203B41FA5}">
                      <a16:colId xmlns:a16="http://schemas.microsoft.com/office/drawing/2014/main" val="2729377408"/>
                    </a:ext>
                  </a:extLst>
                </a:gridCol>
              </a:tblGrid>
              <a:tr h="370840">
                <a:tc>
                  <a:txBody>
                    <a:bodyPr/>
                    <a:lstStyle/>
                    <a:p>
                      <a:pPr algn="ctr"/>
                      <a:r>
                        <a:rPr lang="en-US" sz="2000" dirty="0">
                          <a:solidFill>
                            <a:schemeClr val="bg1"/>
                          </a:solidFill>
                          <a:highlight>
                            <a:srgbClr val="FFFF00"/>
                          </a:highlight>
                        </a:rPr>
                        <a:t>200 </a:t>
                      </a:r>
                      <a:r>
                        <a:rPr lang="en-US" sz="2000" dirty="0" err="1">
                          <a:solidFill>
                            <a:schemeClr val="bg1"/>
                          </a:solidFill>
                          <a:highlight>
                            <a:srgbClr val="FFFF00"/>
                          </a:highlight>
                        </a:rPr>
                        <a:t>lbs</a:t>
                      </a:r>
                      <a:endParaRPr lang="en-US" sz="2000" dirty="0">
                        <a:solidFill>
                          <a:schemeClr val="bg1"/>
                        </a:solidFill>
                        <a:highlight>
                          <a:srgbClr val="FFFF00"/>
                        </a:highlight>
                      </a:endParaRPr>
                    </a:p>
                  </a:txBody>
                  <a:tcPr anchor="ctr"/>
                </a:tc>
                <a:tc>
                  <a:txBody>
                    <a:bodyPr/>
                    <a:lstStyle/>
                    <a:p>
                      <a:endParaRPr lang="en-US" sz="2000" dirty="0"/>
                    </a:p>
                  </a:txBody>
                  <a:tcPr anchor="ctr"/>
                </a:tc>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 – 22 inches </a:t>
                      </a:r>
                    </a:p>
                  </a:txBody>
                  <a:tcPr anchor="ctr"/>
                </a:tc>
                <a:extLst>
                  <a:ext uri="{0D108BD9-81ED-4DB2-BD59-A6C34878D82A}">
                    <a16:rowId xmlns:a16="http://schemas.microsoft.com/office/drawing/2014/main" val="2055947102"/>
                  </a:ext>
                </a:extLst>
              </a:tr>
              <a:tr h="370840">
                <a:tc>
                  <a:txBody>
                    <a:bodyPr/>
                    <a:lstStyle/>
                    <a:p>
                      <a:pPr algn="ctr"/>
                      <a:r>
                        <a:rPr lang="en-US" sz="2000" dirty="0"/>
                        <a:t>__________________</a:t>
                      </a:r>
                    </a:p>
                    <a:p>
                      <a:pPr algn="ctr"/>
                      <a:endParaRPr lang="en-US" sz="2000" dirty="0"/>
                    </a:p>
                  </a:txBody>
                  <a:tcPr anchor="ctr"/>
                </a:tc>
                <a:tc>
                  <a:txBody>
                    <a:bodyPr/>
                    <a:lstStyle/>
                    <a:p>
                      <a:pPr algn="ctr"/>
                      <a:r>
                        <a:rPr lang="en-US" sz="2000" dirty="0"/>
                        <a:t>=</a:t>
                      </a:r>
                    </a:p>
                  </a:txBody>
                  <a:tcPr anchor="ctr"/>
                </a:tc>
                <a:tc>
                  <a:txBody>
                    <a:bodyPr/>
                    <a:lstStyle/>
                    <a:p>
                      <a:pPr algn="ctr"/>
                      <a:r>
                        <a:rPr lang="en-US" sz="2000" dirty="0"/>
                        <a:t>_________________________</a:t>
                      </a:r>
                    </a:p>
                    <a:p>
                      <a:pPr algn="ctr"/>
                      <a:endParaRPr lang="en-US" sz="2000" dirty="0"/>
                    </a:p>
                  </a:txBody>
                  <a:tcPr anchor="ctr"/>
                </a:tc>
                <a:extLst>
                  <a:ext uri="{0D108BD9-81ED-4DB2-BD59-A6C34878D82A}">
                    <a16:rowId xmlns:a16="http://schemas.microsoft.com/office/drawing/2014/main" val="2618551835"/>
                  </a:ext>
                </a:extLst>
              </a:tr>
              <a:tr h="370840">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500 </a:t>
                      </a:r>
                      <a:r>
                        <a:rPr lang="en-US" sz="2000" kern="1200" dirty="0" err="1">
                          <a:solidFill>
                            <a:schemeClr val="bg1"/>
                          </a:solidFill>
                          <a:highlight>
                            <a:srgbClr val="FFFF00"/>
                          </a:highlight>
                          <a:latin typeface="+mn-lt"/>
                          <a:ea typeface="+mn-ea"/>
                          <a:cs typeface="+mn-cs"/>
                        </a:rPr>
                        <a:t>lbs</a:t>
                      </a:r>
                      <a:endParaRPr lang="en-US" sz="2000" kern="1200" dirty="0">
                        <a:solidFill>
                          <a:schemeClr val="bg1"/>
                        </a:solidFill>
                        <a:highlight>
                          <a:srgbClr val="FFFF00"/>
                        </a:highlight>
                        <a:latin typeface="+mn-lt"/>
                        <a:ea typeface="+mn-ea"/>
                        <a:cs typeface="+mn-cs"/>
                      </a:endParaRPr>
                    </a:p>
                  </a:txBody>
                  <a:tcPr anchor="ctr"/>
                </a:tc>
                <a:tc>
                  <a:txBody>
                    <a:bodyPr/>
                    <a:lstStyle/>
                    <a:p>
                      <a:endParaRPr lang="en-US" sz="2000" dirty="0"/>
                    </a:p>
                  </a:txBody>
                  <a:tcPr anchor="ctr"/>
                </a:tc>
                <a:tc>
                  <a:txBody>
                    <a:bodyPr/>
                    <a:lstStyle/>
                    <a:p>
                      <a:pPr algn="ctr"/>
                      <a:r>
                        <a:rPr lang="en-US" sz="2000" dirty="0"/>
                        <a:t>Distance weight is shifted</a:t>
                      </a:r>
                    </a:p>
                  </a:txBody>
                  <a:tcPr anchor="ctr"/>
                </a:tc>
                <a:extLst>
                  <a:ext uri="{0D108BD9-81ED-4DB2-BD59-A6C34878D82A}">
                    <a16:rowId xmlns:a16="http://schemas.microsoft.com/office/drawing/2014/main" val="1264808222"/>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C20625-E1CE-1872-118F-3376A2782674}"/>
                  </a:ext>
                </a:extLst>
              </p:cNvPr>
              <p:cNvSpPr txBox="1"/>
              <p:nvPr/>
            </p:nvSpPr>
            <p:spPr>
              <a:xfrm>
                <a:off x="609600" y="2590800"/>
                <a:ext cx="7696200" cy="3964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200 </m:t>
                          </m:r>
                        </m:num>
                        <m:den>
                          <m:r>
                            <a:rPr lang="en-US" sz="2000" b="0" i="1" smtClean="0">
                              <a:latin typeface="Cambria Math" panose="02040503050406030204" pitchFamily="18" charset="0"/>
                            </a:rPr>
                            <m:t>500</m:t>
                          </m:r>
                        </m:den>
                      </m:f>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−22</m:t>
                          </m:r>
                        </m:num>
                        <m:den>
                          <m:r>
                            <a:rPr lang="en-US" sz="2000" b="0" i="1" smtClean="0">
                              <a:latin typeface="Cambria Math" panose="02040503050406030204" pitchFamily="18" charset="0"/>
                              <a:ea typeface="Cambria Math" panose="02040503050406030204" pitchFamily="18" charset="0"/>
                            </a:rPr>
                            <m:t>𝑋</m:t>
                          </m:r>
                        </m:den>
                      </m:f>
                    </m:oMath>
                  </m:oMathPara>
                </a14:m>
                <a:endParaRPr lang="en-US" sz="2000" dirty="0"/>
              </a:p>
              <a:p>
                <a:pPr algn="ctr"/>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200=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(−22 </m:t>
                          </m:r>
                          <m:r>
                            <a:rPr lang="en-US" sz="2000" b="0" i="1" smtClean="0">
                              <a:latin typeface="Cambria Math" panose="02040503050406030204" pitchFamily="18" charset="0"/>
                              <a:ea typeface="Cambria Math" panose="02040503050406030204" pitchFamily="18" charset="0"/>
                            </a:rPr>
                            <m:t>× 500)</m:t>
                          </m:r>
                        </m:num>
                        <m:den>
                          <m:r>
                            <a:rPr lang="en-US" sz="2000" b="0" i="1" smtClean="0">
                              <a:latin typeface="Cambria Math" panose="02040503050406030204" pitchFamily="18" charset="0"/>
                            </a:rPr>
                            <m:t>𝑋</m:t>
                          </m:r>
                        </m:den>
                      </m:f>
                    </m:oMath>
                  </m:oMathPara>
                </a14:m>
                <a:endParaRPr lang="en-US" sz="2000" dirty="0"/>
              </a:p>
              <a:p>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200</m:t>
                      </m:r>
                      <m:r>
                        <a:rPr lang="en-US" sz="2000" b="0" i="1" smtClean="0">
                          <a:latin typeface="Cambria Math" panose="02040503050406030204" pitchFamily="18" charset="0"/>
                        </a:rPr>
                        <m:t>𝑋</m:t>
                      </m:r>
                      <m:r>
                        <a:rPr lang="en-US" sz="2000" b="0" i="1" smtClean="0">
                          <a:latin typeface="Cambria Math" panose="02040503050406030204" pitchFamily="18" charset="0"/>
                        </a:rPr>
                        <m:t>=(−22 ×500)</m:t>
                      </m:r>
                    </m:oMath>
                  </m:oMathPara>
                </a14:m>
                <a:endParaRPr lang="en-US" sz="2000" dirty="0"/>
              </a:p>
              <a:p>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(−22 </m:t>
                          </m:r>
                          <m:r>
                            <a:rPr lang="en-US" sz="2000" b="0" i="1" smtClean="0">
                              <a:latin typeface="Cambria Math" panose="02040503050406030204" pitchFamily="18" charset="0"/>
                              <a:ea typeface="Cambria Math" panose="02040503050406030204" pitchFamily="18" charset="0"/>
                            </a:rPr>
                            <m:t>×500)</m:t>
                          </m:r>
                        </m:num>
                        <m:den>
                          <m:r>
                            <a:rPr lang="en-US" sz="2000" b="0" i="1" smtClean="0">
                              <a:latin typeface="Cambria Math" panose="02040503050406030204" pitchFamily="18" charset="0"/>
                            </a:rPr>
                            <m:t>200</m:t>
                          </m:r>
                        </m:den>
                      </m:f>
                    </m:oMath>
                  </m:oMathPara>
                </a14:m>
                <a:endParaRPr lang="en-US" sz="2000" dirty="0"/>
              </a:p>
              <a:p>
                <a:endParaRPr lang="en-US" sz="2000" dirty="0"/>
              </a:p>
              <a:p>
                <a:endParaRPr lang="en-US" sz="2000" dirty="0"/>
              </a:p>
              <a:p>
                <a:endParaRPr lang="en-US" dirty="0"/>
              </a:p>
            </p:txBody>
          </p:sp>
        </mc:Choice>
        <mc:Fallback xmlns="">
          <p:sp>
            <p:nvSpPr>
              <p:cNvPr id="8" name="TextBox 7">
                <a:extLst>
                  <a:ext uri="{FF2B5EF4-FFF2-40B4-BE49-F238E27FC236}">
                    <a16:creationId xmlns:a16="http://schemas.microsoft.com/office/drawing/2014/main" id="{88C20625-E1CE-1872-118F-3376A2782674}"/>
                  </a:ext>
                </a:extLst>
              </p:cNvPr>
              <p:cNvSpPr txBox="1">
                <a:spLocks noRot="1" noChangeAspect="1" noMove="1" noResize="1" noEditPoints="1" noAdjustHandles="1" noChangeArrowheads="1" noChangeShapeType="1" noTextEdit="1"/>
              </p:cNvSpPr>
              <p:nvPr/>
            </p:nvSpPr>
            <p:spPr>
              <a:xfrm>
                <a:off x="609600" y="2590800"/>
                <a:ext cx="7696200" cy="3964675"/>
              </a:xfrm>
              <a:prstGeom prst="rect">
                <a:avLst/>
              </a:prstGeom>
              <a:blipFill>
                <a:blip r:embed="rId2"/>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74821C1-975C-3B1A-1E41-AA8AC8C6ACB9}"/>
              </a:ext>
            </a:extLst>
          </p:cNvPr>
          <p:cNvSpPr txBox="1"/>
          <p:nvPr/>
        </p:nvSpPr>
        <p:spPr>
          <a:xfrm>
            <a:off x="0" y="6488668"/>
            <a:ext cx="5535090" cy="369332"/>
          </a:xfrm>
          <a:prstGeom prst="rect">
            <a:avLst/>
          </a:prstGeom>
          <a:noFill/>
          <a:ln>
            <a:solidFill>
              <a:schemeClr val="tx1"/>
            </a:solidFill>
          </a:ln>
        </p:spPr>
        <p:txBody>
          <a:bodyPr wrap="square" rtlCol="0">
            <a:spAutoFit/>
          </a:bodyPr>
          <a:lstStyle/>
          <a:p>
            <a:pPr algn="ctr"/>
            <a:r>
              <a:rPr lang="en-US" dirty="0"/>
              <a:t>** move “B” so that new CG = 50” aft of datum</a:t>
            </a:r>
          </a:p>
        </p:txBody>
      </p:sp>
    </p:spTree>
    <p:extLst>
      <p:ext uri="{BB962C8B-B14F-4D97-AF65-F5344CB8AC3E}">
        <p14:creationId xmlns:p14="http://schemas.microsoft.com/office/powerpoint/2010/main" val="383929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7F1C1-8135-4881-095B-646229EE28E3}"/>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7ABE95E-0811-989A-4011-14CF8F0EB0E9}"/>
              </a:ext>
            </a:extLst>
          </p:cNvPr>
          <p:cNvGraphicFramePr>
            <a:graphicFrameLocks noGrp="1"/>
          </p:cNvGraphicFramePr>
          <p:nvPr>
            <p:ph idx="1"/>
          </p:nvPr>
        </p:nvGraphicFramePr>
        <p:xfrm>
          <a:off x="304800" y="381000"/>
          <a:ext cx="8534400" cy="14935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457652578"/>
                    </a:ext>
                  </a:extLst>
                </a:gridCol>
                <a:gridCol w="680622">
                  <a:extLst>
                    <a:ext uri="{9D8B030D-6E8A-4147-A177-3AD203B41FA5}">
                      <a16:colId xmlns:a16="http://schemas.microsoft.com/office/drawing/2014/main" val="793122681"/>
                    </a:ext>
                  </a:extLst>
                </a:gridCol>
                <a:gridCol w="4805778">
                  <a:extLst>
                    <a:ext uri="{9D8B030D-6E8A-4147-A177-3AD203B41FA5}">
                      <a16:colId xmlns:a16="http://schemas.microsoft.com/office/drawing/2014/main" val="2729377408"/>
                    </a:ext>
                  </a:extLst>
                </a:gridCol>
              </a:tblGrid>
              <a:tr h="370840">
                <a:tc>
                  <a:txBody>
                    <a:bodyPr/>
                    <a:lstStyle/>
                    <a:p>
                      <a:pPr algn="ctr"/>
                      <a:r>
                        <a:rPr lang="en-US" sz="2000" dirty="0">
                          <a:solidFill>
                            <a:schemeClr val="bg1"/>
                          </a:solidFill>
                          <a:highlight>
                            <a:srgbClr val="FFFF00"/>
                          </a:highlight>
                        </a:rPr>
                        <a:t>200 </a:t>
                      </a:r>
                      <a:r>
                        <a:rPr lang="en-US" sz="2000" dirty="0" err="1">
                          <a:solidFill>
                            <a:schemeClr val="bg1"/>
                          </a:solidFill>
                          <a:highlight>
                            <a:srgbClr val="FFFF00"/>
                          </a:highlight>
                        </a:rPr>
                        <a:t>lbs</a:t>
                      </a:r>
                      <a:endParaRPr lang="en-US" sz="2000" dirty="0">
                        <a:solidFill>
                          <a:schemeClr val="bg1"/>
                        </a:solidFill>
                        <a:highlight>
                          <a:srgbClr val="FFFF00"/>
                        </a:highlight>
                      </a:endParaRPr>
                    </a:p>
                  </a:txBody>
                  <a:tcPr anchor="ctr"/>
                </a:tc>
                <a:tc>
                  <a:txBody>
                    <a:bodyPr/>
                    <a:lstStyle/>
                    <a:p>
                      <a:endParaRPr lang="en-US" sz="2000" dirty="0"/>
                    </a:p>
                  </a:txBody>
                  <a:tcPr anchor="ctr"/>
                </a:tc>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 – 22 inches </a:t>
                      </a:r>
                    </a:p>
                  </a:txBody>
                  <a:tcPr anchor="ctr"/>
                </a:tc>
                <a:extLst>
                  <a:ext uri="{0D108BD9-81ED-4DB2-BD59-A6C34878D82A}">
                    <a16:rowId xmlns:a16="http://schemas.microsoft.com/office/drawing/2014/main" val="2055947102"/>
                  </a:ext>
                </a:extLst>
              </a:tr>
              <a:tr h="370840">
                <a:tc>
                  <a:txBody>
                    <a:bodyPr/>
                    <a:lstStyle/>
                    <a:p>
                      <a:pPr algn="ctr"/>
                      <a:r>
                        <a:rPr lang="en-US" sz="2000" dirty="0"/>
                        <a:t>__________________</a:t>
                      </a:r>
                    </a:p>
                    <a:p>
                      <a:pPr algn="ctr"/>
                      <a:endParaRPr lang="en-US" sz="2000" dirty="0"/>
                    </a:p>
                  </a:txBody>
                  <a:tcPr anchor="ctr"/>
                </a:tc>
                <a:tc>
                  <a:txBody>
                    <a:bodyPr/>
                    <a:lstStyle/>
                    <a:p>
                      <a:pPr algn="ctr"/>
                      <a:r>
                        <a:rPr lang="en-US" sz="2000" dirty="0"/>
                        <a:t>=</a:t>
                      </a:r>
                    </a:p>
                  </a:txBody>
                  <a:tcPr anchor="ctr"/>
                </a:tc>
                <a:tc>
                  <a:txBody>
                    <a:bodyPr/>
                    <a:lstStyle/>
                    <a:p>
                      <a:pPr algn="ctr"/>
                      <a:r>
                        <a:rPr lang="en-US" sz="2000" dirty="0"/>
                        <a:t>_________________________</a:t>
                      </a:r>
                    </a:p>
                    <a:p>
                      <a:pPr algn="ctr"/>
                      <a:endParaRPr lang="en-US" sz="2000" dirty="0"/>
                    </a:p>
                  </a:txBody>
                  <a:tcPr anchor="ctr"/>
                </a:tc>
                <a:extLst>
                  <a:ext uri="{0D108BD9-81ED-4DB2-BD59-A6C34878D82A}">
                    <a16:rowId xmlns:a16="http://schemas.microsoft.com/office/drawing/2014/main" val="2618551835"/>
                  </a:ext>
                </a:extLst>
              </a:tr>
              <a:tr h="370840">
                <a:tc>
                  <a:txBody>
                    <a:bodyPr/>
                    <a:lstStyle/>
                    <a:p>
                      <a:pPr marL="0" algn="ctr" defTabSz="457207" rtl="0" eaLnBrk="1" latinLnBrk="0" hangingPunct="1"/>
                      <a:r>
                        <a:rPr lang="en-US" sz="2000" kern="1200" dirty="0">
                          <a:solidFill>
                            <a:schemeClr val="bg1"/>
                          </a:solidFill>
                          <a:highlight>
                            <a:srgbClr val="FFFF00"/>
                          </a:highlight>
                          <a:latin typeface="+mn-lt"/>
                          <a:ea typeface="+mn-ea"/>
                          <a:cs typeface="+mn-cs"/>
                        </a:rPr>
                        <a:t>500 </a:t>
                      </a:r>
                      <a:r>
                        <a:rPr lang="en-US" sz="2000" kern="1200" dirty="0" err="1">
                          <a:solidFill>
                            <a:schemeClr val="bg1"/>
                          </a:solidFill>
                          <a:highlight>
                            <a:srgbClr val="FFFF00"/>
                          </a:highlight>
                          <a:latin typeface="+mn-lt"/>
                          <a:ea typeface="+mn-ea"/>
                          <a:cs typeface="+mn-cs"/>
                        </a:rPr>
                        <a:t>lbs</a:t>
                      </a:r>
                      <a:endParaRPr lang="en-US" sz="2000" kern="1200" dirty="0">
                        <a:solidFill>
                          <a:schemeClr val="bg1"/>
                        </a:solidFill>
                        <a:highlight>
                          <a:srgbClr val="FFFF00"/>
                        </a:highlight>
                        <a:latin typeface="+mn-lt"/>
                        <a:ea typeface="+mn-ea"/>
                        <a:cs typeface="+mn-cs"/>
                      </a:endParaRPr>
                    </a:p>
                  </a:txBody>
                  <a:tcPr anchor="ctr"/>
                </a:tc>
                <a:tc>
                  <a:txBody>
                    <a:bodyPr/>
                    <a:lstStyle/>
                    <a:p>
                      <a:endParaRPr lang="en-US" sz="2000" dirty="0"/>
                    </a:p>
                  </a:txBody>
                  <a:tcPr anchor="ctr"/>
                </a:tc>
                <a:tc>
                  <a:txBody>
                    <a:bodyPr/>
                    <a:lstStyle/>
                    <a:p>
                      <a:pPr algn="ctr"/>
                      <a:r>
                        <a:rPr lang="en-US" sz="2000" dirty="0"/>
                        <a:t>Distance weight is shifted</a:t>
                      </a:r>
                    </a:p>
                  </a:txBody>
                  <a:tcPr anchor="ctr"/>
                </a:tc>
                <a:extLst>
                  <a:ext uri="{0D108BD9-81ED-4DB2-BD59-A6C34878D82A}">
                    <a16:rowId xmlns:a16="http://schemas.microsoft.com/office/drawing/2014/main" val="1264808222"/>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48FE750-2B5E-94B2-97A0-3752EC35F928}"/>
                  </a:ext>
                </a:extLst>
              </p:cNvPr>
              <p:cNvSpPr txBox="1"/>
              <p:nvPr/>
            </p:nvSpPr>
            <p:spPr>
              <a:xfrm>
                <a:off x="609600" y="2590800"/>
                <a:ext cx="7696200" cy="3964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200 </m:t>
                          </m:r>
                        </m:num>
                        <m:den>
                          <m:r>
                            <a:rPr lang="en-US" sz="2000" b="0" i="1" smtClean="0">
                              <a:latin typeface="Cambria Math" panose="02040503050406030204" pitchFamily="18" charset="0"/>
                            </a:rPr>
                            <m:t>500</m:t>
                          </m:r>
                        </m:den>
                      </m:f>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−22</m:t>
                          </m:r>
                        </m:num>
                        <m:den>
                          <m:r>
                            <a:rPr lang="en-US" sz="2000" b="0" i="1" smtClean="0">
                              <a:latin typeface="Cambria Math" panose="02040503050406030204" pitchFamily="18" charset="0"/>
                              <a:ea typeface="Cambria Math" panose="02040503050406030204" pitchFamily="18" charset="0"/>
                            </a:rPr>
                            <m:t>𝑋</m:t>
                          </m:r>
                        </m:den>
                      </m:f>
                    </m:oMath>
                  </m:oMathPara>
                </a14:m>
                <a:endParaRPr lang="en-US" sz="2000" dirty="0"/>
              </a:p>
              <a:p>
                <a:pPr algn="ctr"/>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200=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(−22 </m:t>
                          </m:r>
                          <m:r>
                            <a:rPr lang="en-US" sz="2000" b="0" i="1" smtClean="0">
                              <a:latin typeface="Cambria Math" panose="02040503050406030204" pitchFamily="18" charset="0"/>
                              <a:ea typeface="Cambria Math" panose="02040503050406030204" pitchFamily="18" charset="0"/>
                            </a:rPr>
                            <m:t>× 500)</m:t>
                          </m:r>
                        </m:num>
                        <m:den>
                          <m:r>
                            <a:rPr lang="en-US" sz="2000" b="0" i="1" smtClean="0">
                              <a:latin typeface="Cambria Math" panose="02040503050406030204" pitchFamily="18" charset="0"/>
                            </a:rPr>
                            <m:t>𝑋</m:t>
                          </m:r>
                        </m:den>
                      </m:f>
                    </m:oMath>
                  </m:oMathPara>
                </a14:m>
                <a:endParaRPr lang="en-US" sz="2000" dirty="0"/>
              </a:p>
              <a:p>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200</m:t>
                      </m:r>
                      <m:r>
                        <a:rPr lang="en-US" sz="2000" b="0" i="1" smtClean="0">
                          <a:latin typeface="Cambria Math" panose="02040503050406030204" pitchFamily="18" charset="0"/>
                        </a:rPr>
                        <m:t>𝑋</m:t>
                      </m:r>
                      <m:r>
                        <a:rPr lang="en-US" sz="2000" b="0" i="1" smtClean="0">
                          <a:latin typeface="Cambria Math" panose="02040503050406030204" pitchFamily="18" charset="0"/>
                        </a:rPr>
                        <m:t>=(−22 ×500)</m:t>
                      </m:r>
                    </m:oMath>
                  </m:oMathPara>
                </a14:m>
                <a:endParaRPr lang="en-US" sz="2000" dirty="0"/>
              </a:p>
              <a:p>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(−22 </m:t>
                          </m:r>
                          <m:r>
                            <a:rPr lang="en-US" sz="2000" b="0" i="1" smtClean="0">
                              <a:latin typeface="Cambria Math" panose="02040503050406030204" pitchFamily="18" charset="0"/>
                              <a:ea typeface="Cambria Math" panose="02040503050406030204" pitchFamily="18" charset="0"/>
                            </a:rPr>
                            <m:t>×500)</m:t>
                          </m:r>
                        </m:num>
                        <m:den>
                          <m:r>
                            <a:rPr lang="en-US" sz="2000" b="0" i="1" smtClean="0">
                              <a:latin typeface="Cambria Math" panose="02040503050406030204" pitchFamily="18" charset="0"/>
                            </a:rPr>
                            <m:t>200</m:t>
                          </m:r>
                        </m:den>
                      </m:f>
                    </m:oMath>
                  </m:oMathPara>
                </a14:m>
                <a:endParaRPr lang="en-US" sz="2000" dirty="0"/>
              </a:p>
              <a:p>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=−55 </m:t>
                      </m:r>
                      <m:r>
                        <a:rPr lang="en-US" sz="2000" b="0" i="1" smtClean="0">
                          <a:latin typeface="Cambria Math" panose="02040503050406030204" pitchFamily="18" charset="0"/>
                        </a:rPr>
                        <m:t>𝑖𝑛𝑐h𝑒𝑠</m:t>
                      </m:r>
                    </m:oMath>
                  </m:oMathPara>
                </a14:m>
                <a:endParaRPr lang="en-US" sz="2000" dirty="0"/>
              </a:p>
              <a:p>
                <a:endParaRPr lang="en-US" dirty="0"/>
              </a:p>
            </p:txBody>
          </p:sp>
        </mc:Choice>
        <mc:Fallback xmlns="">
          <p:sp>
            <p:nvSpPr>
              <p:cNvPr id="8" name="TextBox 7">
                <a:extLst>
                  <a:ext uri="{FF2B5EF4-FFF2-40B4-BE49-F238E27FC236}">
                    <a16:creationId xmlns:a16="http://schemas.microsoft.com/office/drawing/2014/main" id="{748FE750-2B5E-94B2-97A0-3752EC35F928}"/>
                  </a:ext>
                </a:extLst>
              </p:cNvPr>
              <p:cNvSpPr txBox="1">
                <a:spLocks noRot="1" noChangeAspect="1" noMove="1" noResize="1" noEditPoints="1" noAdjustHandles="1" noChangeArrowheads="1" noChangeShapeType="1" noTextEdit="1"/>
              </p:cNvSpPr>
              <p:nvPr/>
            </p:nvSpPr>
            <p:spPr>
              <a:xfrm>
                <a:off x="609600" y="2590800"/>
                <a:ext cx="7696200" cy="3964675"/>
              </a:xfrm>
              <a:prstGeom prst="rect">
                <a:avLst/>
              </a:prstGeom>
              <a:blipFill>
                <a:blip r:embed="rId2"/>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7D1D682-58CE-A585-5996-41450899EA78}"/>
              </a:ext>
            </a:extLst>
          </p:cNvPr>
          <p:cNvSpPr txBox="1"/>
          <p:nvPr/>
        </p:nvSpPr>
        <p:spPr>
          <a:xfrm>
            <a:off x="0" y="6488668"/>
            <a:ext cx="5535090" cy="369332"/>
          </a:xfrm>
          <a:prstGeom prst="rect">
            <a:avLst/>
          </a:prstGeom>
          <a:noFill/>
          <a:ln>
            <a:solidFill>
              <a:schemeClr val="tx1"/>
            </a:solidFill>
          </a:ln>
        </p:spPr>
        <p:txBody>
          <a:bodyPr wrap="square" rtlCol="0">
            <a:spAutoFit/>
          </a:bodyPr>
          <a:lstStyle/>
          <a:p>
            <a:pPr algn="ctr"/>
            <a:r>
              <a:rPr lang="en-US" dirty="0"/>
              <a:t>** move “B” so that new CG = 50” aft of datum</a:t>
            </a:r>
          </a:p>
        </p:txBody>
      </p:sp>
    </p:spTree>
    <p:extLst>
      <p:ext uri="{BB962C8B-B14F-4D97-AF65-F5344CB8AC3E}">
        <p14:creationId xmlns:p14="http://schemas.microsoft.com/office/powerpoint/2010/main" val="1540981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30F6BDD-7B9B-4D9D-8D52-8AE252438773}"/>
              </a:ext>
            </a:extLst>
          </p:cNvPr>
          <p:cNvGraphicFramePr>
            <a:graphicFrameLocks noGrp="1"/>
          </p:cNvGraphicFramePr>
          <p:nvPr>
            <p:extLst>
              <p:ext uri="{D42A27DB-BD31-4B8C-83A1-F6EECF244321}">
                <p14:modId xmlns:p14="http://schemas.microsoft.com/office/powerpoint/2010/main" val="491297496"/>
              </p:ext>
            </p:extLst>
          </p:nvPr>
        </p:nvGraphicFramePr>
        <p:xfrm>
          <a:off x="1524000" y="4856479"/>
          <a:ext cx="6096000" cy="18542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1417546739"/>
                    </a:ext>
                  </a:extLst>
                </a:gridCol>
                <a:gridCol w="1524000">
                  <a:extLst>
                    <a:ext uri="{9D8B030D-6E8A-4147-A177-3AD203B41FA5}">
                      <a16:colId xmlns:a16="http://schemas.microsoft.com/office/drawing/2014/main" val="3737936328"/>
                    </a:ext>
                  </a:extLst>
                </a:gridCol>
                <a:gridCol w="1524000">
                  <a:extLst>
                    <a:ext uri="{9D8B030D-6E8A-4147-A177-3AD203B41FA5}">
                      <a16:colId xmlns:a16="http://schemas.microsoft.com/office/drawing/2014/main" val="74088559"/>
                    </a:ext>
                  </a:extLst>
                </a:gridCol>
                <a:gridCol w="1524000">
                  <a:extLst>
                    <a:ext uri="{9D8B030D-6E8A-4147-A177-3AD203B41FA5}">
                      <a16:colId xmlns:a16="http://schemas.microsoft.com/office/drawing/2014/main" val="647353528"/>
                    </a:ext>
                  </a:extLst>
                </a:gridCol>
              </a:tblGrid>
              <a:tr h="370840">
                <a:tc>
                  <a:txBody>
                    <a:bodyPr/>
                    <a:lstStyle/>
                    <a:p>
                      <a:r>
                        <a:rPr lang="en-US"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765818"/>
                  </a:ext>
                </a:extLst>
              </a:tr>
              <a:tr h="370840">
                <a:tc>
                  <a:txBody>
                    <a:bodyPr/>
                    <a:lstStyle/>
                    <a:p>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09885"/>
                  </a:ext>
                </a:extLst>
              </a:tr>
              <a:tr h="370840">
                <a:tc>
                  <a:txBody>
                    <a:bodyPr/>
                    <a:lstStyle/>
                    <a:p>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598269"/>
                  </a:ext>
                </a:extLst>
              </a:tr>
              <a:tr h="370840">
                <a:tc>
                  <a:txBody>
                    <a:bodyPr/>
                    <a:lstStyle/>
                    <a:p>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07617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713916"/>
                  </a:ext>
                </a:extLst>
              </a:tr>
            </a:tbl>
          </a:graphicData>
        </a:graphic>
      </p:graphicFrame>
      <p:pic>
        <p:nvPicPr>
          <p:cNvPr id="8" name="Picture 7">
            <a:extLst>
              <a:ext uri="{FF2B5EF4-FFF2-40B4-BE49-F238E27FC236}">
                <a16:creationId xmlns:a16="http://schemas.microsoft.com/office/drawing/2014/main" id="{65740EEE-438A-4356-A729-90AB4760BEF2}"/>
              </a:ext>
            </a:extLst>
          </p:cNvPr>
          <p:cNvPicPr>
            <a:picLocks noChangeAspect="1"/>
          </p:cNvPicPr>
          <p:nvPr/>
        </p:nvPicPr>
        <p:blipFill rotWithShape="1">
          <a:blip r:embed="rId2"/>
          <a:srcRect t="7812"/>
          <a:stretch/>
        </p:blipFill>
        <p:spPr>
          <a:xfrm>
            <a:off x="0" y="381000"/>
            <a:ext cx="9144000" cy="4495800"/>
          </a:xfrm>
          <a:prstGeom prst="rect">
            <a:avLst/>
          </a:prstGeom>
        </p:spPr>
      </p:pic>
    </p:spTree>
    <p:extLst>
      <p:ext uri="{BB962C8B-B14F-4D97-AF65-F5344CB8AC3E}">
        <p14:creationId xmlns:p14="http://schemas.microsoft.com/office/powerpoint/2010/main" val="329616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4F14-3F58-4050-B9C2-5F2C86AA2550}"/>
              </a:ext>
            </a:extLst>
          </p:cNvPr>
          <p:cNvSpPr>
            <a:spLocks noGrp="1"/>
          </p:cNvSpPr>
          <p:nvPr>
            <p:ph type="title"/>
          </p:nvPr>
        </p:nvSpPr>
        <p:spPr/>
        <p:txBody>
          <a:bodyPr/>
          <a:lstStyle/>
          <a:p>
            <a:r>
              <a:rPr lang="en-US" dirty="0"/>
              <a:t>Ways to change weight</a:t>
            </a:r>
          </a:p>
        </p:txBody>
      </p:sp>
      <p:sp>
        <p:nvSpPr>
          <p:cNvPr id="3" name="Content Placeholder 2">
            <a:extLst>
              <a:ext uri="{FF2B5EF4-FFF2-40B4-BE49-F238E27FC236}">
                <a16:creationId xmlns:a16="http://schemas.microsoft.com/office/drawing/2014/main" id="{D0DF137A-71F5-485F-BA0D-5D703A440736}"/>
              </a:ext>
            </a:extLst>
          </p:cNvPr>
          <p:cNvSpPr>
            <a:spLocks noGrp="1"/>
          </p:cNvSpPr>
          <p:nvPr>
            <p:ph idx="1"/>
          </p:nvPr>
        </p:nvSpPr>
        <p:spPr/>
        <p:txBody>
          <a:bodyPr/>
          <a:lstStyle/>
          <a:p>
            <a:r>
              <a:rPr lang="en-US" dirty="0"/>
              <a:t>Short term:</a:t>
            </a:r>
          </a:p>
          <a:p>
            <a:pPr lvl="1"/>
            <a:r>
              <a:rPr lang="en-US" dirty="0"/>
              <a:t>Fuel</a:t>
            </a:r>
          </a:p>
          <a:p>
            <a:pPr lvl="1"/>
            <a:r>
              <a:rPr lang="en-US" dirty="0"/>
              <a:t>Baggage</a:t>
            </a:r>
          </a:p>
          <a:p>
            <a:r>
              <a:rPr lang="en-US" dirty="0"/>
              <a:t>Long term</a:t>
            </a:r>
          </a:p>
          <a:p>
            <a:pPr lvl="1"/>
            <a:r>
              <a:rPr lang="en-US" dirty="0"/>
              <a:t>Installed equipment</a:t>
            </a:r>
          </a:p>
        </p:txBody>
      </p:sp>
    </p:spTree>
    <p:extLst>
      <p:ext uri="{BB962C8B-B14F-4D97-AF65-F5344CB8AC3E}">
        <p14:creationId xmlns:p14="http://schemas.microsoft.com/office/powerpoint/2010/main" val="1257076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30F6BDD-7B9B-4D9D-8D52-8AE252438773}"/>
              </a:ext>
            </a:extLst>
          </p:cNvPr>
          <p:cNvGraphicFramePr>
            <a:graphicFrameLocks noGrp="1"/>
          </p:cNvGraphicFramePr>
          <p:nvPr>
            <p:extLst>
              <p:ext uri="{D42A27DB-BD31-4B8C-83A1-F6EECF244321}">
                <p14:modId xmlns:p14="http://schemas.microsoft.com/office/powerpoint/2010/main" val="3039127784"/>
              </p:ext>
            </p:extLst>
          </p:nvPr>
        </p:nvGraphicFramePr>
        <p:xfrm>
          <a:off x="1524000" y="4953000"/>
          <a:ext cx="6096000" cy="184912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1417546739"/>
                    </a:ext>
                  </a:extLst>
                </a:gridCol>
                <a:gridCol w="1524000">
                  <a:extLst>
                    <a:ext uri="{9D8B030D-6E8A-4147-A177-3AD203B41FA5}">
                      <a16:colId xmlns:a16="http://schemas.microsoft.com/office/drawing/2014/main" val="3737936328"/>
                    </a:ext>
                  </a:extLst>
                </a:gridCol>
                <a:gridCol w="1524000">
                  <a:extLst>
                    <a:ext uri="{9D8B030D-6E8A-4147-A177-3AD203B41FA5}">
                      <a16:colId xmlns:a16="http://schemas.microsoft.com/office/drawing/2014/main" val="74088559"/>
                    </a:ext>
                  </a:extLst>
                </a:gridCol>
                <a:gridCol w="1524000">
                  <a:extLst>
                    <a:ext uri="{9D8B030D-6E8A-4147-A177-3AD203B41FA5}">
                      <a16:colId xmlns:a16="http://schemas.microsoft.com/office/drawing/2014/main" val="647353528"/>
                    </a:ext>
                  </a:extLst>
                </a:gridCol>
              </a:tblGrid>
              <a:tr h="350519">
                <a:tc>
                  <a:txBody>
                    <a:bodyPr/>
                    <a:lstStyle/>
                    <a:p>
                      <a:r>
                        <a:rPr lang="en-US"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765818"/>
                  </a:ext>
                </a:extLst>
              </a:tr>
              <a:tr h="370840">
                <a:tc>
                  <a:txBody>
                    <a:bodyPr/>
                    <a:lstStyle/>
                    <a:p>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09885"/>
                  </a:ext>
                </a:extLst>
              </a:tr>
              <a:tr h="370840">
                <a:tc>
                  <a:txBody>
                    <a:bodyPr/>
                    <a:lstStyle/>
                    <a:p>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80 – 55 =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598269"/>
                  </a:ext>
                </a:extLst>
              </a:tr>
              <a:tr h="370840">
                <a:tc>
                  <a:txBody>
                    <a:bodyPr/>
                    <a:lstStyle/>
                    <a:p>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076178"/>
                  </a:ext>
                </a:extLst>
              </a:tr>
              <a:tr h="370840">
                <a:tc>
                  <a:txBody>
                    <a:bodyPr/>
                    <a:lstStyle/>
                    <a:p>
                      <a:r>
                        <a:rPr lang="en-US" dirty="0"/>
                        <a:t>Sum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713916"/>
                  </a:ext>
                </a:extLst>
              </a:tr>
            </a:tbl>
          </a:graphicData>
        </a:graphic>
      </p:graphicFrame>
      <p:pic>
        <p:nvPicPr>
          <p:cNvPr id="8" name="Picture 7">
            <a:extLst>
              <a:ext uri="{FF2B5EF4-FFF2-40B4-BE49-F238E27FC236}">
                <a16:creationId xmlns:a16="http://schemas.microsoft.com/office/drawing/2014/main" id="{65740EEE-438A-4356-A729-90AB4760BEF2}"/>
              </a:ext>
            </a:extLst>
          </p:cNvPr>
          <p:cNvPicPr>
            <a:picLocks noChangeAspect="1"/>
          </p:cNvPicPr>
          <p:nvPr/>
        </p:nvPicPr>
        <p:blipFill rotWithShape="1">
          <a:blip r:embed="rId2"/>
          <a:srcRect t="8267"/>
          <a:stretch/>
        </p:blipFill>
        <p:spPr>
          <a:xfrm>
            <a:off x="0" y="381000"/>
            <a:ext cx="9033546" cy="4419599"/>
          </a:xfrm>
          <a:prstGeom prst="rect">
            <a:avLst/>
          </a:prstGeom>
        </p:spPr>
      </p:pic>
      <p:sp>
        <p:nvSpPr>
          <p:cNvPr id="4" name="Arrow: Left 3">
            <a:extLst>
              <a:ext uri="{FF2B5EF4-FFF2-40B4-BE49-F238E27FC236}">
                <a16:creationId xmlns:a16="http://schemas.microsoft.com/office/drawing/2014/main" id="{2A0DE508-F081-4EAA-A6DF-A928E69D0A78}"/>
              </a:ext>
            </a:extLst>
          </p:cNvPr>
          <p:cNvSpPr/>
          <p:nvPr/>
        </p:nvSpPr>
        <p:spPr>
          <a:xfrm>
            <a:off x="4191000" y="2286000"/>
            <a:ext cx="1066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A6E8BF3-6F7C-4039-A64E-3FA44B8A3C49}"/>
              </a:ext>
            </a:extLst>
          </p:cNvPr>
          <p:cNvSpPr/>
          <p:nvPr/>
        </p:nvSpPr>
        <p:spPr>
          <a:xfrm>
            <a:off x="1295400" y="2362200"/>
            <a:ext cx="2819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Moves 55” to left</a:t>
            </a:r>
          </a:p>
        </p:txBody>
      </p:sp>
      <p:sp>
        <p:nvSpPr>
          <p:cNvPr id="2" name="TextBox 1">
            <a:extLst>
              <a:ext uri="{FF2B5EF4-FFF2-40B4-BE49-F238E27FC236}">
                <a16:creationId xmlns:a16="http://schemas.microsoft.com/office/drawing/2014/main" id="{541E9B92-F0AD-450A-9CFD-E655E39750A7}"/>
              </a:ext>
            </a:extLst>
          </p:cNvPr>
          <p:cNvSpPr txBox="1"/>
          <p:nvPr/>
        </p:nvSpPr>
        <p:spPr>
          <a:xfrm>
            <a:off x="7696200" y="5181600"/>
            <a:ext cx="1337346" cy="1477328"/>
          </a:xfrm>
          <a:prstGeom prst="rect">
            <a:avLst/>
          </a:prstGeom>
          <a:noFill/>
        </p:spPr>
        <p:txBody>
          <a:bodyPr wrap="square" rtlCol="0">
            <a:spAutoFit/>
          </a:bodyPr>
          <a:lstStyle/>
          <a:p>
            <a:pPr algn="ctr"/>
            <a:r>
              <a:rPr lang="en-US" dirty="0"/>
              <a:t>New CG:</a:t>
            </a:r>
          </a:p>
          <a:p>
            <a:pPr algn="ctr"/>
            <a:endParaRPr lang="en-US" dirty="0"/>
          </a:p>
          <a:p>
            <a:pPr algn="ctr"/>
            <a:r>
              <a:rPr lang="en-US" dirty="0"/>
              <a:t>25000/500=</a:t>
            </a:r>
          </a:p>
          <a:p>
            <a:pPr algn="ctr"/>
            <a:r>
              <a:rPr lang="en-US" dirty="0"/>
              <a:t>50!</a:t>
            </a:r>
          </a:p>
        </p:txBody>
      </p:sp>
    </p:spTree>
    <p:extLst>
      <p:ext uri="{BB962C8B-B14F-4D97-AF65-F5344CB8AC3E}">
        <p14:creationId xmlns:p14="http://schemas.microsoft.com/office/powerpoint/2010/main" val="378329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30F6BDD-7B9B-4D9D-8D52-8AE252438773}"/>
              </a:ext>
            </a:extLst>
          </p:cNvPr>
          <p:cNvGraphicFramePr>
            <a:graphicFrameLocks noGrp="1"/>
          </p:cNvGraphicFramePr>
          <p:nvPr>
            <p:extLst>
              <p:ext uri="{D42A27DB-BD31-4B8C-83A1-F6EECF244321}">
                <p14:modId xmlns:p14="http://schemas.microsoft.com/office/powerpoint/2010/main" val="2722697459"/>
              </p:ext>
            </p:extLst>
          </p:nvPr>
        </p:nvGraphicFramePr>
        <p:xfrm>
          <a:off x="990600" y="4495800"/>
          <a:ext cx="7162800" cy="192799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1417546739"/>
                    </a:ext>
                  </a:extLst>
                </a:gridCol>
                <a:gridCol w="1295400">
                  <a:extLst>
                    <a:ext uri="{9D8B030D-6E8A-4147-A177-3AD203B41FA5}">
                      <a16:colId xmlns:a16="http://schemas.microsoft.com/office/drawing/2014/main" val="3737936328"/>
                    </a:ext>
                  </a:extLst>
                </a:gridCol>
                <a:gridCol w="3086100">
                  <a:extLst>
                    <a:ext uri="{9D8B030D-6E8A-4147-A177-3AD203B41FA5}">
                      <a16:colId xmlns:a16="http://schemas.microsoft.com/office/drawing/2014/main" val="74088559"/>
                    </a:ext>
                  </a:extLst>
                </a:gridCol>
                <a:gridCol w="1790700">
                  <a:extLst>
                    <a:ext uri="{9D8B030D-6E8A-4147-A177-3AD203B41FA5}">
                      <a16:colId xmlns:a16="http://schemas.microsoft.com/office/drawing/2014/main" val="647353528"/>
                    </a:ext>
                  </a:extLst>
                </a:gridCol>
              </a:tblGrid>
              <a:tr h="457202">
                <a:tc>
                  <a:txBody>
                    <a:bodyPr/>
                    <a:lstStyle/>
                    <a:p>
                      <a:r>
                        <a:rPr lang="en-US"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Distance from Fulcrum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765818"/>
                  </a:ext>
                </a:extLst>
              </a:tr>
              <a:tr h="367697">
                <a:tc>
                  <a:txBody>
                    <a:bodyPr/>
                    <a:lstStyle/>
                    <a:p>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 –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09885"/>
                  </a:ext>
                </a:extLst>
              </a:tr>
              <a:tr h="367697">
                <a:tc>
                  <a:txBody>
                    <a:bodyPr/>
                    <a:lstStyle/>
                    <a:p>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 –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598269"/>
                  </a:ext>
                </a:extLst>
              </a:tr>
              <a:tr h="367697">
                <a:tc>
                  <a:txBody>
                    <a:bodyPr/>
                    <a:lstStyle/>
                    <a:p>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+ 10000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076178"/>
                  </a:ext>
                </a:extLst>
              </a:tr>
              <a:tr h="367697">
                <a:tc>
                  <a:txBody>
                    <a:bodyPr/>
                    <a:lstStyle/>
                    <a:p>
                      <a:r>
                        <a:rPr lang="en-US" dirty="0"/>
                        <a:t>Sum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713916"/>
                  </a:ext>
                </a:extLst>
              </a:tr>
            </a:tbl>
          </a:graphicData>
        </a:graphic>
      </p:graphicFrame>
      <p:pic>
        <p:nvPicPr>
          <p:cNvPr id="2" name="Picture 1">
            <a:extLst>
              <a:ext uri="{FF2B5EF4-FFF2-40B4-BE49-F238E27FC236}">
                <a16:creationId xmlns:a16="http://schemas.microsoft.com/office/drawing/2014/main" id="{52C4A7E1-EFC7-4945-8ED5-971C2F3FADAF}"/>
              </a:ext>
            </a:extLst>
          </p:cNvPr>
          <p:cNvPicPr>
            <a:picLocks noChangeAspect="1"/>
          </p:cNvPicPr>
          <p:nvPr/>
        </p:nvPicPr>
        <p:blipFill rotWithShape="1">
          <a:blip r:embed="rId2"/>
          <a:srcRect t="9900"/>
          <a:stretch/>
        </p:blipFill>
        <p:spPr>
          <a:xfrm>
            <a:off x="4482" y="434210"/>
            <a:ext cx="9144000" cy="3951524"/>
          </a:xfrm>
          <a:prstGeom prst="rect">
            <a:avLst/>
          </a:prstGeom>
        </p:spPr>
      </p:pic>
      <p:pic>
        <p:nvPicPr>
          <p:cNvPr id="5" name="Picture 4">
            <a:extLst>
              <a:ext uri="{FF2B5EF4-FFF2-40B4-BE49-F238E27FC236}">
                <a16:creationId xmlns:a16="http://schemas.microsoft.com/office/drawing/2014/main" id="{C31D44E7-BE53-4EE2-89EA-A7CFF2438F63}"/>
              </a:ext>
            </a:extLst>
          </p:cNvPr>
          <p:cNvPicPr>
            <a:picLocks noChangeAspect="1"/>
          </p:cNvPicPr>
          <p:nvPr/>
        </p:nvPicPr>
        <p:blipFill>
          <a:blip r:embed="rId3"/>
          <a:stretch>
            <a:fillRect/>
          </a:stretch>
        </p:blipFill>
        <p:spPr>
          <a:xfrm>
            <a:off x="7425232" y="1695667"/>
            <a:ext cx="1714286" cy="1733333"/>
          </a:xfrm>
          <a:prstGeom prst="rect">
            <a:avLst/>
          </a:prstGeom>
        </p:spPr>
      </p:pic>
    </p:spTree>
    <p:extLst>
      <p:ext uri="{BB962C8B-B14F-4D97-AF65-F5344CB8AC3E}">
        <p14:creationId xmlns:p14="http://schemas.microsoft.com/office/powerpoint/2010/main" val="4126812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A148-2FA1-4C45-9B07-48677CEA707A}"/>
              </a:ext>
            </a:extLst>
          </p:cNvPr>
          <p:cNvSpPr>
            <a:spLocks noGrp="1"/>
          </p:cNvSpPr>
          <p:nvPr>
            <p:ph type="title"/>
          </p:nvPr>
        </p:nvSpPr>
        <p:spPr/>
        <p:txBody>
          <a:bodyPr/>
          <a:lstStyle/>
          <a:p>
            <a:r>
              <a:rPr lang="en-US" dirty="0"/>
              <a:t>Applying to Aircraft</a:t>
            </a:r>
            <a:br>
              <a:rPr lang="en-US" dirty="0"/>
            </a:br>
            <a:endParaRPr lang="en-US" dirty="0"/>
          </a:p>
        </p:txBody>
      </p:sp>
    </p:spTree>
    <p:extLst>
      <p:ext uri="{BB962C8B-B14F-4D97-AF65-F5344CB8AC3E}">
        <p14:creationId xmlns:p14="http://schemas.microsoft.com/office/powerpoint/2010/main" val="3103833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FD9A-970F-4F12-8F0A-A8AAA25EA2AE}"/>
              </a:ext>
            </a:extLst>
          </p:cNvPr>
          <p:cNvSpPr>
            <a:spLocks noGrp="1"/>
          </p:cNvSpPr>
          <p:nvPr>
            <p:ph type="title"/>
          </p:nvPr>
        </p:nvSpPr>
        <p:spPr>
          <a:xfrm>
            <a:off x="484710" y="452718"/>
            <a:ext cx="8125890" cy="918882"/>
          </a:xfrm>
        </p:spPr>
        <p:txBody>
          <a:bodyPr/>
          <a:lstStyle/>
          <a:p>
            <a:r>
              <a:rPr lang="en-US" dirty="0"/>
              <a:t>Some parameters</a:t>
            </a:r>
          </a:p>
        </p:txBody>
      </p:sp>
      <p:sp>
        <p:nvSpPr>
          <p:cNvPr id="3" name="Content Placeholder 2">
            <a:extLst>
              <a:ext uri="{FF2B5EF4-FFF2-40B4-BE49-F238E27FC236}">
                <a16:creationId xmlns:a16="http://schemas.microsoft.com/office/drawing/2014/main" id="{E5896C83-F86E-4285-BF20-46AE40FA4584}"/>
              </a:ext>
            </a:extLst>
          </p:cNvPr>
          <p:cNvSpPr>
            <a:spLocks noGrp="1"/>
          </p:cNvSpPr>
          <p:nvPr>
            <p:ph idx="1"/>
          </p:nvPr>
        </p:nvSpPr>
        <p:spPr>
          <a:xfrm>
            <a:off x="609600" y="1600200"/>
            <a:ext cx="7848600" cy="4648207"/>
          </a:xfrm>
        </p:spPr>
        <p:txBody>
          <a:bodyPr/>
          <a:lstStyle/>
          <a:p>
            <a:r>
              <a:rPr lang="en-US" dirty="0"/>
              <a:t>Maximum takeoff weight (MTOW)</a:t>
            </a:r>
          </a:p>
          <a:p>
            <a:r>
              <a:rPr lang="en-US" dirty="0"/>
              <a:t>Empty weight</a:t>
            </a:r>
          </a:p>
          <a:p>
            <a:r>
              <a:rPr lang="en-US" dirty="0"/>
              <a:t>Number and position of seats</a:t>
            </a:r>
          </a:p>
          <a:p>
            <a:r>
              <a:rPr lang="en-US" dirty="0"/>
              <a:t>Maximum baggage</a:t>
            </a:r>
          </a:p>
          <a:p>
            <a:r>
              <a:rPr lang="en-US" dirty="0"/>
              <a:t>Fuel capacity</a:t>
            </a:r>
          </a:p>
          <a:p>
            <a:r>
              <a:rPr lang="en-US" dirty="0"/>
              <a:t>Usable fuel in gallons</a:t>
            </a:r>
          </a:p>
          <a:p>
            <a:r>
              <a:rPr lang="en-US" dirty="0"/>
              <a:t>Oil capacity in quarts (usually)</a:t>
            </a:r>
          </a:p>
          <a:p>
            <a:endParaRPr lang="en-US" dirty="0"/>
          </a:p>
        </p:txBody>
      </p:sp>
    </p:spTree>
    <p:extLst>
      <p:ext uri="{BB962C8B-B14F-4D97-AF65-F5344CB8AC3E}">
        <p14:creationId xmlns:p14="http://schemas.microsoft.com/office/powerpoint/2010/main" val="2477322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9271AB-460B-4483-9131-E4FBA489C414}"/>
              </a:ext>
            </a:extLst>
          </p:cNvPr>
          <p:cNvPicPr>
            <a:picLocks noChangeAspect="1"/>
          </p:cNvPicPr>
          <p:nvPr/>
        </p:nvPicPr>
        <p:blipFill>
          <a:blip r:embed="rId2"/>
          <a:stretch>
            <a:fillRect/>
          </a:stretch>
        </p:blipFill>
        <p:spPr>
          <a:xfrm>
            <a:off x="4876800" y="0"/>
            <a:ext cx="2899691" cy="6858000"/>
          </a:xfrm>
          <a:prstGeom prst="rect">
            <a:avLst/>
          </a:prstGeom>
        </p:spPr>
      </p:pic>
      <p:pic>
        <p:nvPicPr>
          <p:cNvPr id="3" name="Picture 2">
            <a:extLst>
              <a:ext uri="{FF2B5EF4-FFF2-40B4-BE49-F238E27FC236}">
                <a16:creationId xmlns:a16="http://schemas.microsoft.com/office/drawing/2014/main" id="{688C457E-0CF5-45E5-96CC-ECA498C74750}"/>
              </a:ext>
            </a:extLst>
          </p:cNvPr>
          <p:cNvPicPr>
            <a:picLocks noChangeAspect="1"/>
          </p:cNvPicPr>
          <p:nvPr/>
        </p:nvPicPr>
        <p:blipFill>
          <a:blip r:embed="rId3"/>
          <a:stretch>
            <a:fillRect/>
          </a:stretch>
        </p:blipFill>
        <p:spPr>
          <a:xfrm>
            <a:off x="1151803" y="-76200"/>
            <a:ext cx="3130638" cy="6858000"/>
          </a:xfrm>
          <a:prstGeom prst="rect">
            <a:avLst/>
          </a:prstGeom>
        </p:spPr>
      </p:pic>
    </p:spTree>
    <p:extLst>
      <p:ext uri="{BB962C8B-B14F-4D97-AF65-F5344CB8AC3E}">
        <p14:creationId xmlns:p14="http://schemas.microsoft.com/office/powerpoint/2010/main" val="1827024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9271AB-460B-4483-9131-E4FBA489C414}"/>
              </a:ext>
            </a:extLst>
          </p:cNvPr>
          <p:cNvPicPr>
            <a:picLocks noChangeAspect="1"/>
          </p:cNvPicPr>
          <p:nvPr/>
        </p:nvPicPr>
        <p:blipFill>
          <a:blip r:embed="rId2"/>
          <a:stretch>
            <a:fillRect/>
          </a:stretch>
        </p:blipFill>
        <p:spPr>
          <a:xfrm>
            <a:off x="4876800" y="0"/>
            <a:ext cx="2899691" cy="6858000"/>
          </a:xfrm>
          <a:prstGeom prst="rect">
            <a:avLst/>
          </a:prstGeom>
        </p:spPr>
      </p:pic>
      <p:pic>
        <p:nvPicPr>
          <p:cNvPr id="3" name="Picture 2">
            <a:extLst>
              <a:ext uri="{FF2B5EF4-FFF2-40B4-BE49-F238E27FC236}">
                <a16:creationId xmlns:a16="http://schemas.microsoft.com/office/drawing/2014/main" id="{688C457E-0CF5-45E5-96CC-ECA498C74750}"/>
              </a:ext>
            </a:extLst>
          </p:cNvPr>
          <p:cNvPicPr>
            <a:picLocks noChangeAspect="1"/>
          </p:cNvPicPr>
          <p:nvPr/>
        </p:nvPicPr>
        <p:blipFill>
          <a:blip r:embed="rId3"/>
          <a:stretch>
            <a:fillRect/>
          </a:stretch>
        </p:blipFill>
        <p:spPr>
          <a:xfrm>
            <a:off x="1151803" y="0"/>
            <a:ext cx="3130638" cy="6858000"/>
          </a:xfrm>
          <a:prstGeom prst="rect">
            <a:avLst/>
          </a:prstGeom>
        </p:spPr>
      </p:pic>
      <p:sp>
        <p:nvSpPr>
          <p:cNvPr id="2" name="Rectangle 1">
            <a:extLst>
              <a:ext uri="{FF2B5EF4-FFF2-40B4-BE49-F238E27FC236}">
                <a16:creationId xmlns:a16="http://schemas.microsoft.com/office/drawing/2014/main" id="{2C1D3280-9AA6-4216-BC70-AF562F29C0F6}"/>
              </a:ext>
            </a:extLst>
          </p:cNvPr>
          <p:cNvSpPr/>
          <p:nvPr/>
        </p:nvSpPr>
        <p:spPr>
          <a:xfrm>
            <a:off x="1183961" y="4800600"/>
            <a:ext cx="1286597" cy="381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8E1364-ADFE-42B3-9F75-A348AD08980F}"/>
              </a:ext>
            </a:extLst>
          </p:cNvPr>
          <p:cNvSpPr/>
          <p:nvPr/>
        </p:nvSpPr>
        <p:spPr>
          <a:xfrm>
            <a:off x="1600200" y="5715000"/>
            <a:ext cx="2209800" cy="762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329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extLst>
              <p:ext uri="{D42A27DB-BD31-4B8C-83A1-F6EECF244321}">
                <p14:modId xmlns:p14="http://schemas.microsoft.com/office/powerpoint/2010/main" val="409338343"/>
              </p:ext>
            </p:extLst>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37713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9241785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206355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25807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622021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8168359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626778945"/>
                  </a:ext>
                </a:extLst>
              </a:tr>
            </a:tbl>
          </a:graphicData>
        </a:graphic>
      </p:graphicFrame>
    </p:spTree>
    <p:extLst>
      <p:ext uri="{BB962C8B-B14F-4D97-AF65-F5344CB8AC3E}">
        <p14:creationId xmlns:p14="http://schemas.microsoft.com/office/powerpoint/2010/main" val="3929247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37713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9241785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206355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25807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622021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81683593"/>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26778945"/>
                  </a:ext>
                </a:extLst>
              </a:tr>
            </a:tbl>
          </a:graphicData>
        </a:graphic>
      </p:graphicFrame>
      <p:sp>
        <p:nvSpPr>
          <p:cNvPr id="2" name="TextBox 1">
            <a:extLst>
              <a:ext uri="{FF2B5EF4-FFF2-40B4-BE49-F238E27FC236}">
                <a16:creationId xmlns:a16="http://schemas.microsoft.com/office/drawing/2014/main" id="{EACDC82B-5268-0BAD-777B-7823B60D58E2}"/>
              </a:ext>
            </a:extLst>
          </p:cNvPr>
          <p:cNvSpPr txBox="1"/>
          <p:nvPr/>
        </p:nvSpPr>
        <p:spPr>
          <a:xfrm>
            <a:off x="3886200" y="2057400"/>
            <a:ext cx="4572000" cy="2862322"/>
          </a:xfrm>
          <a:prstGeom prst="rect">
            <a:avLst/>
          </a:prstGeom>
          <a:noFill/>
        </p:spPr>
        <p:txBody>
          <a:bodyPr wrap="square" rtlCol="0">
            <a:spAutoFit/>
          </a:bodyPr>
          <a:lstStyle/>
          <a:p>
            <a:r>
              <a:rPr lang="en-US" dirty="0"/>
              <a:t>Answer weight question first because it is easier; if it’s too heavy you’ll have to remove some weight before you calculate the balance anyway.</a:t>
            </a:r>
          </a:p>
          <a:p>
            <a:endParaRPr lang="en-US" dirty="0"/>
          </a:p>
          <a:p>
            <a:r>
              <a:rPr lang="en-US" dirty="0"/>
              <a:t>Maximum take off weight (MTOW) will be indicated in the Pilot’s Operating Handbook/Operating Limitations.</a:t>
            </a:r>
          </a:p>
          <a:p>
            <a:endParaRPr lang="en-US" dirty="0"/>
          </a:p>
          <a:p>
            <a:endParaRPr lang="en-US" dirty="0"/>
          </a:p>
        </p:txBody>
      </p:sp>
      <p:pic>
        <p:nvPicPr>
          <p:cNvPr id="9" name="Picture 8">
            <a:extLst>
              <a:ext uri="{FF2B5EF4-FFF2-40B4-BE49-F238E27FC236}">
                <a16:creationId xmlns:a16="http://schemas.microsoft.com/office/drawing/2014/main" id="{77586D51-19C4-4436-7BDD-1EF1F6A3BD01}"/>
              </a:ext>
            </a:extLst>
          </p:cNvPr>
          <p:cNvPicPr>
            <a:picLocks noChangeAspect="1"/>
          </p:cNvPicPr>
          <p:nvPr/>
        </p:nvPicPr>
        <p:blipFill>
          <a:blip r:embed="rId4"/>
          <a:stretch>
            <a:fillRect/>
          </a:stretch>
        </p:blipFill>
        <p:spPr>
          <a:xfrm>
            <a:off x="3615307" y="4550710"/>
            <a:ext cx="5163824" cy="1652424"/>
          </a:xfrm>
          <a:prstGeom prst="rect">
            <a:avLst/>
          </a:prstGeom>
        </p:spPr>
      </p:pic>
    </p:spTree>
    <p:extLst>
      <p:ext uri="{BB962C8B-B14F-4D97-AF65-F5344CB8AC3E}">
        <p14:creationId xmlns:p14="http://schemas.microsoft.com/office/powerpoint/2010/main" val="3394672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r>
                        <a:rPr lang="en-US"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Tree>
    <p:extLst>
      <p:ext uri="{BB962C8B-B14F-4D97-AF65-F5344CB8AC3E}">
        <p14:creationId xmlns:p14="http://schemas.microsoft.com/office/powerpoint/2010/main" val="1083734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extLst>
              <p:ext uri="{D42A27DB-BD31-4B8C-83A1-F6EECF244321}">
                <p14:modId xmlns:p14="http://schemas.microsoft.com/office/powerpoint/2010/main" val="284275466"/>
              </p:ext>
            </p:extLst>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r>
                        <a:rPr lang="en-US"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
        <p:nvSpPr>
          <p:cNvPr id="2" name="TextBox 1">
            <a:extLst>
              <a:ext uri="{FF2B5EF4-FFF2-40B4-BE49-F238E27FC236}">
                <a16:creationId xmlns:a16="http://schemas.microsoft.com/office/drawing/2014/main" id="{CE49BA4B-63CC-43F8-80CB-6ACAF43750C7}"/>
              </a:ext>
            </a:extLst>
          </p:cNvPr>
          <p:cNvSpPr txBox="1"/>
          <p:nvPr/>
        </p:nvSpPr>
        <p:spPr>
          <a:xfrm>
            <a:off x="4038600" y="5638800"/>
            <a:ext cx="3470716" cy="369332"/>
          </a:xfrm>
          <a:prstGeom prst="rect">
            <a:avLst/>
          </a:prstGeom>
          <a:solidFill>
            <a:srgbClr val="FF0000"/>
          </a:solidFill>
        </p:spPr>
        <p:txBody>
          <a:bodyPr wrap="square" rtlCol="0">
            <a:spAutoFit/>
          </a:bodyPr>
          <a:lstStyle/>
          <a:p>
            <a:r>
              <a:rPr lang="en-US" b="1" dirty="0"/>
              <a:t>Fuel weighs 6 </a:t>
            </a:r>
            <a:r>
              <a:rPr lang="en-US" b="1" dirty="0" err="1"/>
              <a:t>lbs</a:t>
            </a:r>
            <a:r>
              <a:rPr lang="en-US" b="1" dirty="0"/>
              <a:t> per gallon</a:t>
            </a:r>
          </a:p>
        </p:txBody>
      </p:sp>
    </p:spTree>
    <p:extLst>
      <p:ext uri="{BB962C8B-B14F-4D97-AF65-F5344CB8AC3E}">
        <p14:creationId xmlns:p14="http://schemas.microsoft.com/office/powerpoint/2010/main" val="20238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71C1-765E-4604-9B0F-512C913E275F}"/>
              </a:ext>
            </a:extLst>
          </p:cNvPr>
          <p:cNvSpPr>
            <a:spLocks noGrp="1"/>
          </p:cNvSpPr>
          <p:nvPr>
            <p:ph type="title"/>
          </p:nvPr>
        </p:nvSpPr>
        <p:spPr/>
        <p:txBody>
          <a:bodyPr/>
          <a:lstStyle/>
          <a:p>
            <a:r>
              <a:rPr lang="en-US" dirty="0"/>
              <a:t>Determining Empty Weight	</a:t>
            </a:r>
          </a:p>
        </p:txBody>
      </p:sp>
      <p:sp>
        <p:nvSpPr>
          <p:cNvPr id="3" name="Content Placeholder 2">
            <a:extLst>
              <a:ext uri="{FF2B5EF4-FFF2-40B4-BE49-F238E27FC236}">
                <a16:creationId xmlns:a16="http://schemas.microsoft.com/office/drawing/2014/main" id="{E8DBF5D0-EF38-49BA-BC1A-64726F6AF758}"/>
              </a:ext>
            </a:extLst>
          </p:cNvPr>
          <p:cNvSpPr>
            <a:spLocks noGrp="1"/>
          </p:cNvSpPr>
          <p:nvPr>
            <p:ph idx="1"/>
          </p:nvPr>
        </p:nvSpPr>
        <p:spPr/>
        <p:txBody>
          <a:bodyPr/>
          <a:lstStyle/>
          <a:p>
            <a:r>
              <a:rPr lang="en-US" dirty="0"/>
              <a:t>Initially done by manufacturer</a:t>
            </a:r>
          </a:p>
          <a:p>
            <a:r>
              <a:rPr lang="en-US" dirty="0"/>
              <a:t>Must be recalculated if weight changes by</a:t>
            </a:r>
          </a:p>
          <a:p>
            <a:pPr lvl="1"/>
            <a:r>
              <a:rPr lang="en-US" dirty="0"/>
              <a:t>&gt; 1 </a:t>
            </a:r>
            <a:r>
              <a:rPr lang="en-US" dirty="0" err="1"/>
              <a:t>lb</a:t>
            </a:r>
            <a:r>
              <a:rPr lang="en-US" dirty="0"/>
              <a:t> (if empty weight &lt; 5,000 </a:t>
            </a:r>
            <a:r>
              <a:rPr lang="en-US" dirty="0" err="1"/>
              <a:t>lb</a:t>
            </a:r>
            <a:r>
              <a:rPr lang="en-US" dirty="0"/>
              <a:t>)</a:t>
            </a:r>
          </a:p>
          <a:p>
            <a:pPr lvl="1"/>
            <a:r>
              <a:rPr lang="en-US" dirty="0"/>
              <a:t>&gt; 2 </a:t>
            </a:r>
            <a:r>
              <a:rPr lang="en-US" dirty="0" err="1"/>
              <a:t>lb</a:t>
            </a:r>
            <a:r>
              <a:rPr lang="en-US" dirty="0"/>
              <a:t> (empty weight 5,000-50,000 </a:t>
            </a:r>
            <a:r>
              <a:rPr lang="en-US" dirty="0" err="1"/>
              <a:t>lb</a:t>
            </a:r>
            <a:r>
              <a:rPr lang="en-US" dirty="0"/>
              <a:t>)</a:t>
            </a:r>
          </a:p>
          <a:p>
            <a:pPr lvl="1"/>
            <a:r>
              <a:rPr lang="en-US" dirty="0"/>
              <a:t>&gt; 5 </a:t>
            </a:r>
            <a:r>
              <a:rPr lang="en-US" dirty="0" err="1"/>
              <a:t>lb</a:t>
            </a:r>
            <a:r>
              <a:rPr lang="en-US" dirty="0"/>
              <a:t> (empty weight &gt; 50,000 </a:t>
            </a:r>
            <a:r>
              <a:rPr lang="en-US" dirty="0" err="1"/>
              <a:t>lb</a:t>
            </a:r>
            <a:r>
              <a:rPr lang="en-US" dirty="0"/>
              <a:t>)</a:t>
            </a:r>
          </a:p>
        </p:txBody>
      </p:sp>
    </p:spTree>
    <p:extLst>
      <p:ext uri="{BB962C8B-B14F-4D97-AF65-F5344CB8AC3E}">
        <p14:creationId xmlns:p14="http://schemas.microsoft.com/office/powerpoint/2010/main" val="691811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r>
                        <a:rPr lang="en-US"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
        <p:nvSpPr>
          <p:cNvPr id="2" name="TextBox 1">
            <a:extLst>
              <a:ext uri="{FF2B5EF4-FFF2-40B4-BE49-F238E27FC236}">
                <a16:creationId xmlns:a16="http://schemas.microsoft.com/office/drawing/2014/main" id="{CE49BA4B-63CC-43F8-80CB-6ACAF43750C7}"/>
              </a:ext>
            </a:extLst>
          </p:cNvPr>
          <p:cNvSpPr txBox="1"/>
          <p:nvPr/>
        </p:nvSpPr>
        <p:spPr>
          <a:xfrm>
            <a:off x="3546916" y="5241451"/>
            <a:ext cx="5419048" cy="1477328"/>
          </a:xfrm>
          <a:prstGeom prst="rect">
            <a:avLst/>
          </a:prstGeom>
          <a:noFill/>
        </p:spPr>
        <p:txBody>
          <a:bodyPr wrap="square" rtlCol="0">
            <a:spAutoFit/>
          </a:bodyPr>
          <a:lstStyle/>
          <a:p>
            <a:r>
              <a:rPr lang="en-US" dirty="0"/>
              <a:t>What about oil?</a:t>
            </a:r>
          </a:p>
          <a:p>
            <a:endParaRPr lang="en-US" dirty="0"/>
          </a:p>
          <a:p>
            <a:r>
              <a:rPr lang="en-US" dirty="0"/>
              <a:t>Sometimes it is included in empty weight, sometimes not. This will be indicated on the chart. In this case, it is included.</a:t>
            </a:r>
          </a:p>
        </p:txBody>
      </p:sp>
      <p:sp>
        <p:nvSpPr>
          <p:cNvPr id="3" name="Rectangle 2">
            <a:extLst>
              <a:ext uri="{FF2B5EF4-FFF2-40B4-BE49-F238E27FC236}">
                <a16:creationId xmlns:a16="http://schemas.microsoft.com/office/drawing/2014/main" id="{D5E09A9B-4444-4B81-AA5B-2DF03E91EA7F}"/>
              </a:ext>
            </a:extLst>
          </p:cNvPr>
          <p:cNvSpPr/>
          <p:nvPr/>
        </p:nvSpPr>
        <p:spPr>
          <a:xfrm>
            <a:off x="1447800" y="6008132"/>
            <a:ext cx="1828800" cy="8354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945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extLst>
              <p:ext uri="{D42A27DB-BD31-4B8C-83A1-F6EECF244321}">
                <p14:modId xmlns:p14="http://schemas.microsoft.com/office/powerpoint/2010/main" val="1675796646"/>
              </p:ext>
            </p:extLst>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r>
                        <a:rPr lang="en-US"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r>
                        <a:rPr lang="en-US" dirty="0"/>
                        <a:t>Empty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2015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r>
                        <a:rPr lang="en-US" dirty="0"/>
                        <a:t>Total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
        <p:nvSpPr>
          <p:cNvPr id="3" name="Rectangle 2">
            <a:extLst>
              <a:ext uri="{FF2B5EF4-FFF2-40B4-BE49-F238E27FC236}">
                <a16:creationId xmlns:a16="http://schemas.microsoft.com/office/drawing/2014/main" id="{D5E09A9B-4444-4B81-AA5B-2DF03E91EA7F}"/>
              </a:ext>
            </a:extLst>
          </p:cNvPr>
          <p:cNvSpPr/>
          <p:nvPr/>
        </p:nvSpPr>
        <p:spPr>
          <a:xfrm>
            <a:off x="-10297" y="5791200"/>
            <a:ext cx="1534297"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337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extLst>
              <p:ext uri="{D42A27DB-BD31-4B8C-83A1-F6EECF244321}">
                <p14:modId xmlns:p14="http://schemas.microsoft.com/office/powerpoint/2010/main" val="3210870112"/>
              </p:ext>
            </p:extLst>
          </p:nvPr>
        </p:nvGraphicFramePr>
        <p:xfrm>
          <a:off x="3724952" y="16764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r>
                        <a:rPr lang="en-US"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r>
                        <a:rPr lang="en-US" dirty="0"/>
                        <a:t>Empty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2015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r>
                        <a:rPr lang="en-US" dirty="0"/>
                        <a:t>Total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2950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
        <p:nvSpPr>
          <p:cNvPr id="3" name="Rectangle 2">
            <a:extLst>
              <a:ext uri="{FF2B5EF4-FFF2-40B4-BE49-F238E27FC236}">
                <a16:creationId xmlns:a16="http://schemas.microsoft.com/office/drawing/2014/main" id="{D5E09A9B-4444-4B81-AA5B-2DF03E91EA7F}"/>
              </a:ext>
            </a:extLst>
          </p:cNvPr>
          <p:cNvSpPr/>
          <p:nvPr/>
        </p:nvSpPr>
        <p:spPr>
          <a:xfrm>
            <a:off x="-10297" y="5791200"/>
            <a:ext cx="1534297"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B74963-0024-2804-4804-80EFCCE1F049}"/>
              </a:ext>
            </a:extLst>
          </p:cNvPr>
          <p:cNvPicPr>
            <a:picLocks noChangeAspect="1"/>
          </p:cNvPicPr>
          <p:nvPr/>
        </p:nvPicPr>
        <p:blipFill>
          <a:blip r:embed="rId4"/>
          <a:stretch>
            <a:fillRect/>
          </a:stretch>
        </p:blipFill>
        <p:spPr>
          <a:xfrm>
            <a:off x="3724952" y="4800600"/>
            <a:ext cx="5163824" cy="1652424"/>
          </a:xfrm>
          <a:prstGeom prst="rect">
            <a:avLst/>
          </a:prstGeom>
        </p:spPr>
      </p:pic>
    </p:spTree>
    <p:extLst>
      <p:ext uri="{BB962C8B-B14F-4D97-AF65-F5344CB8AC3E}">
        <p14:creationId xmlns:p14="http://schemas.microsoft.com/office/powerpoint/2010/main" val="2422600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37713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92417855"/>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206355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25807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622021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8168359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626778945"/>
                  </a:ext>
                </a:extLst>
              </a:tr>
            </a:tbl>
          </a:graphicData>
        </a:graphic>
      </p:graphicFrame>
      <p:graphicFrame>
        <p:nvGraphicFramePr>
          <p:cNvPr id="7" name="Table 7">
            <a:extLst>
              <a:ext uri="{FF2B5EF4-FFF2-40B4-BE49-F238E27FC236}">
                <a16:creationId xmlns:a16="http://schemas.microsoft.com/office/drawing/2014/main" id="{F6FE05AA-A418-45CB-9737-8C7CA9BFBE6A}"/>
              </a:ext>
            </a:extLst>
          </p:cNvPr>
          <p:cNvGraphicFramePr>
            <a:graphicFrameLocks noGrp="1"/>
          </p:cNvGraphicFramePr>
          <p:nvPr>
            <p:extLst>
              <p:ext uri="{D42A27DB-BD31-4B8C-83A1-F6EECF244321}">
                <p14:modId xmlns:p14="http://schemas.microsoft.com/office/powerpoint/2010/main" val="2776705146"/>
              </p:ext>
            </p:extLst>
          </p:nvPr>
        </p:nvGraphicFramePr>
        <p:xfrm>
          <a:off x="3581400" y="2438400"/>
          <a:ext cx="5196840" cy="2966720"/>
        </p:xfrm>
        <a:graphic>
          <a:graphicData uri="http://schemas.openxmlformats.org/drawingml/2006/table">
            <a:tbl>
              <a:tblPr firstRow="1" bandRow="1">
                <a:tableStyleId>{2D5ABB26-0587-4C30-8999-92F81FD0307C}</a:tableStyleId>
              </a:tblPr>
              <a:tblGrid>
                <a:gridCol w="2687955">
                  <a:extLst>
                    <a:ext uri="{9D8B030D-6E8A-4147-A177-3AD203B41FA5}">
                      <a16:colId xmlns:a16="http://schemas.microsoft.com/office/drawing/2014/main" val="337121535"/>
                    </a:ext>
                  </a:extLst>
                </a:gridCol>
                <a:gridCol w="741045">
                  <a:extLst>
                    <a:ext uri="{9D8B030D-6E8A-4147-A177-3AD203B41FA5}">
                      <a16:colId xmlns:a16="http://schemas.microsoft.com/office/drawing/2014/main" val="2301268532"/>
                    </a:ext>
                  </a:extLst>
                </a:gridCol>
                <a:gridCol w="762000">
                  <a:extLst>
                    <a:ext uri="{9D8B030D-6E8A-4147-A177-3AD203B41FA5}">
                      <a16:colId xmlns:a16="http://schemas.microsoft.com/office/drawing/2014/main" val="1430129843"/>
                    </a:ext>
                  </a:extLst>
                </a:gridCol>
                <a:gridCol w="1005840">
                  <a:extLst>
                    <a:ext uri="{9D8B030D-6E8A-4147-A177-3AD203B41FA5}">
                      <a16:colId xmlns:a16="http://schemas.microsoft.com/office/drawing/2014/main" val="1072629976"/>
                    </a:ext>
                  </a:extLst>
                </a:gridCol>
              </a:tblGrid>
              <a:tr h="370840">
                <a:tc>
                  <a:txBody>
                    <a:bodyPr/>
                    <a:lstStyle/>
                    <a:p>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err="1"/>
                        <a:t>Lbs</a:t>
                      </a: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Arm</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Moment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514776"/>
                  </a:ext>
                </a:extLst>
              </a:tr>
              <a:tr h="370840">
                <a:tc>
                  <a:txBody>
                    <a:bodyPr/>
                    <a:lstStyle/>
                    <a:p>
                      <a:r>
                        <a:rPr lang="en-US" sz="1400"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sz="1400"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sz="1400"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198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sz="1400"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107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sz="1400"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r>
                        <a:rPr lang="en-US" sz="1400" dirty="0"/>
                        <a:t>Empty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2015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1554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r>
                        <a:rPr lang="en-US" sz="1400" dirty="0"/>
                        <a:t>Total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2950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
        <p:nvSpPr>
          <p:cNvPr id="2" name="Rectangle 1">
            <a:extLst>
              <a:ext uri="{FF2B5EF4-FFF2-40B4-BE49-F238E27FC236}">
                <a16:creationId xmlns:a16="http://schemas.microsoft.com/office/drawing/2014/main" id="{9D136102-517E-4792-A214-DF8C0E0632EC}"/>
              </a:ext>
            </a:extLst>
          </p:cNvPr>
          <p:cNvSpPr/>
          <p:nvPr/>
        </p:nvSpPr>
        <p:spPr>
          <a:xfrm>
            <a:off x="2590800" y="4572000"/>
            <a:ext cx="609600" cy="228600"/>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0FE2EE5-65C9-4653-9BAD-FEC3EF24C0AA}"/>
              </a:ext>
            </a:extLst>
          </p:cNvPr>
          <p:cNvSpPr/>
          <p:nvPr/>
        </p:nvSpPr>
        <p:spPr>
          <a:xfrm>
            <a:off x="2590800" y="5715000"/>
            <a:ext cx="609600" cy="304800"/>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AC60C5-B5FD-44D7-A944-808268826229}"/>
              </a:ext>
            </a:extLst>
          </p:cNvPr>
          <p:cNvSpPr/>
          <p:nvPr/>
        </p:nvSpPr>
        <p:spPr>
          <a:xfrm>
            <a:off x="76200" y="5943600"/>
            <a:ext cx="1219200" cy="304800"/>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293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37713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92417855"/>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206355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25807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622021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8168359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626778945"/>
                  </a:ext>
                </a:extLst>
              </a:tr>
            </a:tbl>
          </a:graphicData>
        </a:graphic>
      </p:graphicFrame>
      <p:graphicFrame>
        <p:nvGraphicFramePr>
          <p:cNvPr id="7" name="Table 7">
            <a:extLst>
              <a:ext uri="{FF2B5EF4-FFF2-40B4-BE49-F238E27FC236}">
                <a16:creationId xmlns:a16="http://schemas.microsoft.com/office/drawing/2014/main" id="{F6FE05AA-A418-45CB-9737-8C7CA9BFBE6A}"/>
              </a:ext>
            </a:extLst>
          </p:cNvPr>
          <p:cNvGraphicFramePr>
            <a:graphicFrameLocks noGrp="1"/>
          </p:cNvGraphicFramePr>
          <p:nvPr>
            <p:extLst>
              <p:ext uri="{D42A27DB-BD31-4B8C-83A1-F6EECF244321}">
                <p14:modId xmlns:p14="http://schemas.microsoft.com/office/powerpoint/2010/main" val="4134745959"/>
              </p:ext>
            </p:extLst>
          </p:nvPr>
        </p:nvGraphicFramePr>
        <p:xfrm>
          <a:off x="3581400" y="2438400"/>
          <a:ext cx="5196840" cy="2966720"/>
        </p:xfrm>
        <a:graphic>
          <a:graphicData uri="http://schemas.openxmlformats.org/drawingml/2006/table">
            <a:tbl>
              <a:tblPr firstRow="1" bandRow="1">
                <a:tableStyleId>{2D5ABB26-0587-4C30-8999-92F81FD0307C}</a:tableStyleId>
              </a:tblPr>
              <a:tblGrid>
                <a:gridCol w="2687955">
                  <a:extLst>
                    <a:ext uri="{9D8B030D-6E8A-4147-A177-3AD203B41FA5}">
                      <a16:colId xmlns:a16="http://schemas.microsoft.com/office/drawing/2014/main" val="337121535"/>
                    </a:ext>
                  </a:extLst>
                </a:gridCol>
                <a:gridCol w="741045">
                  <a:extLst>
                    <a:ext uri="{9D8B030D-6E8A-4147-A177-3AD203B41FA5}">
                      <a16:colId xmlns:a16="http://schemas.microsoft.com/office/drawing/2014/main" val="2301268532"/>
                    </a:ext>
                  </a:extLst>
                </a:gridCol>
                <a:gridCol w="762000">
                  <a:extLst>
                    <a:ext uri="{9D8B030D-6E8A-4147-A177-3AD203B41FA5}">
                      <a16:colId xmlns:a16="http://schemas.microsoft.com/office/drawing/2014/main" val="1430129843"/>
                    </a:ext>
                  </a:extLst>
                </a:gridCol>
                <a:gridCol w="1005840">
                  <a:extLst>
                    <a:ext uri="{9D8B030D-6E8A-4147-A177-3AD203B41FA5}">
                      <a16:colId xmlns:a16="http://schemas.microsoft.com/office/drawing/2014/main" val="1072629976"/>
                    </a:ext>
                  </a:extLst>
                </a:gridCol>
              </a:tblGrid>
              <a:tr h="370840">
                <a:tc>
                  <a:txBody>
                    <a:bodyPr/>
                    <a:lstStyle/>
                    <a:p>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err="1"/>
                        <a:t>Lbs</a:t>
                      </a: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Arm</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Moment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514776"/>
                  </a:ext>
                </a:extLst>
              </a:tr>
              <a:tr h="370840">
                <a:tc>
                  <a:txBody>
                    <a:bodyPr/>
                    <a:lstStyle/>
                    <a:p>
                      <a:r>
                        <a:rPr lang="en-US" sz="1400"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85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sz="1400"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121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sz="1400"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198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sz="1400"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107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sz="1400"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140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r>
                        <a:rPr lang="en-US" sz="1400" dirty="0"/>
                        <a:t>Empty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2015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1554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r>
                        <a:rPr lang="en-US" sz="1400" dirty="0"/>
                        <a:t>Total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2950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Tree>
    <p:extLst>
      <p:ext uri="{BB962C8B-B14F-4D97-AF65-F5344CB8AC3E}">
        <p14:creationId xmlns:p14="http://schemas.microsoft.com/office/powerpoint/2010/main" val="4221807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37713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92417855"/>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206355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25807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622021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8168359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626778945"/>
                  </a:ext>
                </a:extLst>
              </a:tr>
            </a:tbl>
          </a:graphicData>
        </a:graphic>
      </p:graphicFrame>
      <p:graphicFrame>
        <p:nvGraphicFramePr>
          <p:cNvPr id="7" name="Table 7">
            <a:extLst>
              <a:ext uri="{FF2B5EF4-FFF2-40B4-BE49-F238E27FC236}">
                <a16:creationId xmlns:a16="http://schemas.microsoft.com/office/drawing/2014/main" id="{F6FE05AA-A418-45CB-9737-8C7CA9BFBE6A}"/>
              </a:ext>
            </a:extLst>
          </p:cNvPr>
          <p:cNvGraphicFramePr>
            <a:graphicFrameLocks noGrp="1"/>
          </p:cNvGraphicFramePr>
          <p:nvPr>
            <p:extLst>
              <p:ext uri="{D42A27DB-BD31-4B8C-83A1-F6EECF244321}">
                <p14:modId xmlns:p14="http://schemas.microsoft.com/office/powerpoint/2010/main" val="3658193195"/>
              </p:ext>
            </p:extLst>
          </p:nvPr>
        </p:nvGraphicFramePr>
        <p:xfrm>
          <a:off x="3581400" y="2438400"/>
          <a:ext cx="5196840" cy="2966720"/>
        </p:xfrm>
        <a:graphic>
          <a:graphicData uri="http://schemas.openxmlformats.org/drawingml/2006/table">
            <a:tbl>
              <a:tblPr firstRow="1" bandRow="1">
                <a:tableStyleId>{2D5ABB26-0587-4C30-8999-92F81FD0307C}</a:tableStyleId>
              </a:tblPr>
              <a:tblGrid>
                <a:gridCol w="2687955">
                  <a:extLst>
                    <a:ext uri="{9D8B030D-6E8A-4147-A177-3AD203B41FA5}">
                      <a16:colId xmlns:a16="http://schemas.microsoft.com/office/drawing/2014/main" val="337121535"/>
                    </a:ext>
                  </a:extLst>
                </a:gridCol>
                <a:gridCol w="741045">
                  <a:extLst>
                    <a:ext uri="{9D8B030D-6E8A-4147-A177-3AD203B41FA5}">
                      <a16:colId xmlns:a16="http://schemas.microsoft.com/office/drawing/2014/main" val="2301268532"/>
                    </a:ext>
                  </a:extLst>
                </a:gridCol>
                <a:gridCol w="762000">
                  <a:extLst>
                    <a:ext uri="{9D8B030D-6E8A-4147-A177-3AD203B41FA5}">
                      <a16:colId xmlns:a16="http://schemas.microsoft.com/office/drawing/2014/main" val="1430129843"/>
                    </a:ext>
                  </a:extLst>
                </a:gridCol>
                <a:gridCol w="1005840">
                  <a:extLst>
                    <a:ext uri="{9D8B030D-6E8A-4147-A177-3AD203B41FA5}">
                      <a16:colId xmlns:a16="http://schemas.microsoft.com/office/drawing/2014/main" val="1072629976"/>
                    </a:ext>
                  </a:extLst>
                </a:gridCol>
              </a:tblGrid>
              <a:tr h="370840">
                <a:tc>
                  <a:txBody>
                    <a:bodyPr/>
                    <a:lstStyle/>
                    <a:p>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err="1"/>
                        <a:t>Lbs</a:t>
                      </a: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Arm</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Moment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514776"/>
                  </a:ext>
                </a:extLst>
              </a:tr>
              <a:tr h="370840">
                <a:tc>
                  <a:txBody>
                    <a:bodyPr/>
                    <a:lstStyle/>
                    <a:p>
                      <a:r>
                        <a:rPr lang="en-US" sz="1400"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85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353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sz="1400"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121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133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sz="1400"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198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sz="1400"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107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sz="1400"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140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45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r>
                        <a:rPr lang="en-US" sz="1400" dirty="0"/>
                        <a:t>Empty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2015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1554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r>
                        <a:rPr lang="en-US" sz="1400" dirty="0"/>
                        <a:t>Total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2950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Tree>
    <p:extLst>
      <p:ext uri="{BB962C8B-B14F-4D97-AF65-F5344CB8AC3E}">
        <p14:creationId xmlns:p14="http://schemas.microsoft.com/office/powerpoint/2010/main" val="796778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37713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92417855"/>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206355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25807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622021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8168359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626778945"/>
                  </a:ext>
                </a:extLst>
              </a:tr>
            </a:tbl>
          </a:graphicData>
        </a:graphic>
      </p:graphicFrame>
      <p:graphicFrame>
        <p:nvGraphicFramePr>
          <p:cNvPr id="7" name="Table 7">
            <a:extLst>
              <a:ext uri="{FF2B5EF4-FFF2-40B4-BE49-F238E27FC236}">
                <a16:creationId xmlns:a16="http://schemas.microsoft.com/office/drawing/2014/main" id="{F6FE05AA-A418-45CB-9737-8C7CA9BFBE6A}"/>
              </a:ext>
            </a:extLst>
          </p:cNvPr>
          <p:cNvGraphicFramePr>
            <a:graphicFrameLocks noGrp="1"/>
          </p:cNvGraphicFramePr>
          <p:nvPr>
            <p:extLst>
              <p:ext uri="{D42A27DB-BD31-4B8C-83A1-F6EECF244321}">
                <p14:modId xmlns:p14="http://schemas.microsoft.com/office/powerpoint/2010/main" val="946515251"/>
              </p:ext>
            </p:extLst>
          </p:nvPr>
        </p:nvGraphicFramePr>
        <p:xfrm>
          <a:off x="3581400" y="2438400"/>
          <a:ext cx="5196840" cy="2966720"/>
        </p:xfrm>
        <a:graphic>
          <a:graphicData uri="http://schemas.openxmlformats.org/drawingml/2006/table">
            <a:tbl>
              <a:tblPr firstRow="1" bandRow="1">
                <a:tableStyleId>{2D5ABB26-0587-4C30-8999-92F81FD0307C}</a:tableStyleId>
              </a:tblPr>
              <a:tblGrid>
                <a:gridCol w="2687955">
                  <a:extLst>
                    <a:ext uri="{9D8B030D-6E8A-4147-A177-3AD203B41FA5}">
                      <a16:colId xmlns:a16="http://schemas.microsoft.com/office/drawing/2014/main" val="337121535"/>
                    </a:ext>
                  </a:extLst>
                </a:gridCol>
                <a:gridCol w="741045">
                  <a:extLst>
                    <a:ext uri="{9D8B030D-6E8A-4147-A177-3AD203B41FA5}">
                      <a16:colId xmlns:a16="http://schemas.microsoft.com/office/drawing/2014/main" val="2301268532"/>
                    </a:ext>
                  </a:extLst>
                </a:gridCol>
                <a:gridCol w="762000">
                  <a:extLst>
                    <a:ext uri="{9D8B030D-6E8A-4147-A177-3AD203B41FA5}">
                      <a16:colId xmlns:a16="http://schemas.microsoft.com/office/drawing/2014/main" val="1430129843"/>
                    </a:ext>
                  </a:extLst>
                </a:gridCol>
                <a:gridCol w="1005840">
                  <a:extLst>
                    <a:ext uri="{9D8B030D-6E8A-4147-A177-3AD203B41FA5}">
                      <a16:colId xmlns:a16="http://schemas.microsoft.com/office/drawing/2014/main" val="1072629976"/>
                    </a:ext>
                  </a:extLst>
                </a:gridCol>
              </a:tblGrid>
              <a:tr h="370840">
                <a:tc>
                  <a:txBody>
                    <a:bodyPr/>
                    <a:lstStyle/>
                    <a:p>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err="1"/>
                        <a:t>Lbs</a:t>
                      </a: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Arm</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Moment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514776"/>
                  </a:ext>
                </a:extLst>
              </a:tr>
              <a:tr h="370840">
                <a:tc>
                  <a:txBody>
                    <a:bodyPr/>
                    <a:lstStyle/>
                    <a:p>
                      <a:r>
                        <a:rPr lang="en-US" sz="1400"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85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353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sz="1400"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121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133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sz="1400"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198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sz="1400"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107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sz="1400"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140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45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r>
                        <a:rPr lang="en-US" sz="1400" dirty="0"/>
                        <a:t>Empty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2015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1554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r>
                        <a:rPr lang="en-US" sz="1400" dirty="0"/>
                        <a:t>Total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2950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2390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bl>
          </a:graphicData>
        </a:graphic>
      </p:graphicFrame>
    </p:spTree>
    <p:extLst>
      <p:ext uri="{BB962C8B-B14F-4D97-AF65-F5344CB8AC3E}">
        <p14:creationId xmlns:p14="http://schemas.microsoft.com/office/powerpoint/2010/main" val="2908675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84DC6-7044-49A5-92C0-6A50A277A885}"/>
              </a:ext>
            </a:extLst>
          </p:cNvPr>
          <p:cNvPicPr>
            <a:picLocks noChangeAspect="1"/>
          </p:cNvPicPr>
          <p:nvPr/>
        </p:nvPicPr>
        <p:blipFill>
          <a:blip r:embed="rId2"/>
          <a:stretch>
            <a:fillRect/>
          </a:stretch>
        </p:blipFill>
        <p:spPr>
          <a:xfrm>
            <a:off x="-10297" y="14416"/>
            <a:ext cx="3470716" cy="6858000"/>
          </a:xfrm>
          <a:prstGeom prst="rect">
            <a:avLst/>
          </a:prstGeom>
        </p:spPr>
      </p:pic>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3"/>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nvGraphicFramePr>
        <p:xfrm>
          <a:off x="3886200" y="2514600"/>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37713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92417855"/>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206355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25807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622021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8168359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626778945"/>
                  </a:ext>
                </a:extLst>
              </a:tr>
            </a:tbl>
          </a:graphicData>
        </a:graphic>
      </p:graphicFrame>
      <p:graphicFrame>
        <p:nvGraphicFramePr>
          <p:cNvPr id="7" name="Table 7">
            <a:extLst>
              <a:ext uri="{FF2B5EF4-FFF2-40B4-BE49-F238E27FC236}">
                <a16:creationId xmlns:a16="http://schemas.microsoft.com/office/drawing/2014/main" id="{F6FE05AA-A418-45CB-9737-8C7CA9BFBE6A}"/>
              </a:ext>
            </a:extLst>
          </p:cNvPr>
          <p:cNvGraphicFramePr>
            <a:graphicFrameLocks noGrp="1"/>
          </p:cNvGraphicFramePr>
          <p:nvPr>
            <p:extLst>
              <p:ext uri="{D42A27DB-BD31-4B8C-83A1-F6EECF244321}">
                <p14:modId xmlns:p14="http://schemas.microsoft.com/office/powerpoint/2010/main" val="1337313055"/>
              </p:ext>
            </p:extLst>
          </p:nvPr>
        </p:nvGraphicFramePr>
        <p:xfrm>
          <a:off x="3581400" y="2438400"/>
          <a:ext cx="5196840" cy="3337560"/>
        </p:xfrm>
        <a:graphic>
          <a:graphicData uri="http://schemas.openxmlformats.org/drawingml/2006/table">
            <a:tbl>
              <a:tblPr firstRow="1" bandRow="1">
                <a:tableStyleId>{2D5ABB26-0587-4C30-8999-92F81FD0307C}</a:tableStyleId>
              </a:tblPr>
              <a:tblGrid>
                <a:gridCol w="2687955">
                  <a:extLst>
                    <a:ext uri="{9D8B030D-6E8A-4147-A177-3AD203B41FA5}">
                      <a16:colId xmlns:a16="http://schemas.microsoft.com/office/drawing/2014/main" val="337121535"/>
                    </a:ext>
                  </a:extLst>
                </a:gridCol>
                <a:gridCol w="741045">
                  <a:extLst>
                    <a:ext uri="{9D8B030D-6E8A-4147-A177-3AD203B41FA5}">
                      <a16:colId xmlns:a16="http://schemas.microsoft.com/office/drawing/2014/main" val="2301268532"/>
                    </a:ext>
                  </a:extLst>
                </a:gridCol>
                <a:gridCol w="762000">
                  <a:extLst>
                    <a:ext uri="{9D8B030D-6E8A-4147-A177-3AD203B41FA5}">
                      <a16:colId xmlns:a16="http://schemas.microsoft.com/office/drawing/2014/main" val="1430129843"/>
                    </a:ext>
                  </a:extLst>
                </a:gridCol>
                <a:gridCol w="1005840">
                  <a:extLst>
                    <a:ext uri="{9D8B030D-6E8A-4147-A177-3AD203B41FA5}">
                      <a16:colId xmlns:a16="http://schemas.microsoft.com/office/drawing/2014/main" val="1072629976"/>
                    </a:ext>
                  </a:extLst>
                </a:gridCol>
              </a:tblGrid>
              <a:tr h="370840">
                <a:tc>
                  <a:txBody>
                    <a:bodyPr/>
                    <a:lstStyle/>
                    <a:p>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err="1"/>
                        <a:t>Lbs</a:t>
                      </a: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Arm</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Moment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514776"/>
                  </a:ext>
                </a:extLst>
              </a:tr>
              <a:tr h="370840">
                <a:tc>
                  <a:txBody>
                    <a:bodyPr/>
                    <a:lstStyle/>
                    <a:p>
                      <a:r>
                        <a:rPr lang="en-US" sz="1400"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85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353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sz="1400"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121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133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sz="1400"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198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sz="1400"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107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sz="1400"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140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45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r>
                        <a:rPr lang="en-US" sz="1400" dirty="0"/>
                        <a:t>Empty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2015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1554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r>
                        <a:rPr lang="en-US" sz="1400" dirty="0"/>
                        <a:t>Total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2950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2390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778945"/>
                  </a:ext>
                </a:extLst>
              </a:tr>
              <a:tr h="370840">
                <a:tc>
                  <a:txBody>
                    <a:bodyPr/>
                    <a:lstStyle/>
                    <a:p>
                      <a:r>
                        <a:rPr lang="en-US" sz="1400" dirty="0"/>
                        <a:t>CG = Moment/Weight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81.01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997707"/>
                  </a:ext>
                </a:extLst>
              </a:tr>
            </a:tbl>
          </a:graphicData>
        </a:graphic>
      </p:graphicFrame>
    </p:spTree>
    <p:extLst>
      <p:ext uri="{BB962C8B-B14F-4D97-AF65-F5344CB8AC3E}">
        <p14:creationId xmlns:p14="http://schemas.microsoft.com/office/powerpoint/2010/main" val="3102442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903FB3-DF37-4DAD-B127-E3F858624C2A}"/>
              </a:ext>
            </a:extLst>
          </p:cNvPr>
          <p:cNvPicPr>
            <a:picLocks noChangeAspect="1"/>
          </p:cNvPicPr>
          <p:nvPr/>
        </p:nvPicPr>
        <p:blipFill>
          <a:blip r:embed="rId2"/>
          <a:stretch>
            <a:fillRect/>
          </a:stretch>
        </p:blipFill>
        <p:spPr>
          <a:xfrm>
            <a:off x="3724952" y="14416"/>
            <a:ext cx="5419048" cy="1361905"/>
          </a:xfrm>
          <a:prstGeom prst="rect">
            <a:avLst/>
          </a:prstGeom>
        </p:spPr>
      </p:pic>
      <p:graphicFrame>
        <p:nvGraphicFramePr>
          <p:cNvPr id="6" name="Table 7">
            <a:extLst>
              <a:ext uri="{FF2B5EF4-FFF2-40B4-BE49-F238E27FC236}">
                <a16:creationId xmlns:a16="http://schemas.microsoft.com/office/drawing/2014/main" id="{EDDCAB39-C7FE-4D5C-8817-2C27926860A7}"/>
              </a:ext>
            </a:extLst>
          </p:cNvPr>
          <p:cNvGraphicFramePr>
            <a:graphicFrameLocks noGrp="1"/>
          </p:cNvGraphicFramePr>
          <p:nvPr>
            <p:extLst>
              <p:ext uri="{D42A27DB-BD31-4B8C-83A1-F6EECF244321}">
                <p14:modId xmlns:p14="http://schemas.microsoft.com/office/powerpoint/2010/main" val="2458678711"/>
              </p:ext>
            </p:extLst>
          </p:nvPr>
        </p:nvGraphicFramePr>
        <p:xfrm>
          <a:off x="3672840" y="2405973"/>
          <a:ext cx="5105400" cy="2595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37121535"/>
                    </a:ext>
                  </a:extLst>
                </a:gridCol>
                <a:gridCol w="1143000">
                  <a:extLst>
                    <a:ext uri="{9D8B030D-6E8A-4147-A177-3AD203B41FA5}">
                      <a16:colId xmlns:a16="http://schemas.microsoft.com/office/drawing/2014/main" val="230126853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737713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92417855"/>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206355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25807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6220219"/>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381683593"/>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26778945"/>
                  </a:ext>
                </a:extLst>
              </a:tr>
            </a:tbl>
          </a:graphicData>
        </a:graphic>
      </p:graphicFrame>
      <p:graphicFrame>
        <p:nvGraphicFramePr>
          <p:cNvPr id="7" name="Table 7">
            <a:extLst>
              <a:ext uri="{FF2B5EF4-FFF2-40B4-BE49-F238E27FC236}">
                <a16:creationId xmlns:a16="http://schemas.microsoft.com/office/drawing/2014/main" id="{F6FE05AA-A418-45CB-9737-8C7CA9BFBE6A}"/>
              </a:ext>
            </a:extLst>
          </p:cNvPr>
          <p:cNvGraphicFramePr>
            <a:graphicFrameLocks noGrp="1"/>
          </p:cNvGraphicFramePr>
          <p:nvPr>
            <p:extLst>
              <p:ext uri="{D42A27DB-BD31-4B8C-83A1-F6EECF244321}">
                <p14:modId xmlns:p14="http://schemas.microsoft.com/office/powerpoint/2010/main" val="3298362354"/>
              </p:ext>
            </p:extLst>
          </p:nvPr>
        </p:nvGraphicFramePr>
        <p:xfrm>
          <a:off x="228600" y="1462774"/>
          <a:ext cx="5196840" cy="3337560"/>
        </p:xfrm>
        <a:graphic>
          <a:graphicData uri="http://schemas.openxmlformats.org/drawingml/2006/table">
            <a:tbl>
              <a:tblPr firstRow="1" bandRow="1">
                <a:tableStyleId>{2D5ABB26-0587-4C30-8999-92F81FD0307C}</a:tableStyleId>
              </a:tblPr>
              <a:tblGrid>
                <a:gridCol w="2687955">
                  <a:extLst>
                    <a:ext uri="{9D8B030D-6E8A-4147-A177-3AD203B41FA5}">
                      <a16:colId xmlns:a16="http://schemas.microsoft.com/office/drawing/2014/main" val="337121535"/>
                    </a:ext>
                  </a:extLst>
                </a:gridCol>
                <a:gridCol w="741045">
                  <a:extLst>
                    <a:ext uri="{9D8B030D-6E8A-4147-A177-3AD203B41FA5}">
                      <a16:colId xmlns:a16="http://schemas.microsoft.com/office/drawing/2014/main" val="2301268532"/>
                    </a:ext>
                  </a:extLst>
                </a:gridCol>
                <a:gridCol w="762000">
                  <a:extLst>
                    <a:ext uri="{9D8B030D-6E8A-4147-A177-3AD203B41FA5}">
                      <a16:colId xmlns:a16="http://schemas.microsoft.com/office/drawing/2014/main" val="1430129843"/>
                    </a:ext>
                  </a:extLst>
                </a:gridCol>
                <a:gridCol w="1005840">
                  <a:extLst>
                    <a:ext uri="{9D8B030D-6E8A-4147-A177-3AD203B41FA5}">
                      <a16:colId xmlns:a16="http://schemas.microsoft.com/office/drawing/2014/main" val="1072629976"/>
                    </a:ext>
                  </a:extLst>
                </a:gridCol>
              </a:tblGrid>
              <a:tr h="370840">
                <a:tc>
                  <a:txBody>
                    <a:bodyPr/>
                    <a:lstStyle/>
                    <a:p>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err="1"/>
                        <a:t>Lbs</a:t>
                      </a: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Arm</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Moment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514776"/>
                  </a:ext>
                </a:extLst>
              </a:tr>
              <a:tr h="370840">
                <a:tc>
                  <a:txBody>
                    <a:bodyPr/>
                    <a:lstStyle/>
                    <a:p>
                      <a:r>
                        <a:rPr lang="en-US" sz="1400" dirty="0"/>
                        <a:t>Front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415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85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353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713605"/>
                  </a:ext>
                </a:extLst>
              </a:tr>
              <a:tr h="370840">
                <a:tc>
                  <a:txBody>
                    <a:bodyPr/>
                    <a:lstStyle/>
                    <a:p>
                      <a:r>
                        <a:rPr lang="en-US" sz="1400" dirty="0"/>
                        <a:t>Rear seat occupants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121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133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417855"/>
                  </a:ext>
                </a:extLst>
              </a:tr>
              <a:tr h="370840">
                <a:tc>
                  <a:txBody>
                    <a:bodyPr/>
                    <a:lstStyle/>
                    <a:p>
                      <a:r>
                        <a:rPr lang="en-US" sz="1400" dirty="0"/>
                        <a:t>Fuel main tanks 44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264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198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355358"/>
                  </a:ext>
                </a:extLst>
              </a:tr>
              <a:tr h="370840">
                <a:tc>
                  <a:txBody>
                    <a:bodyPr/>
                    <a:lstStyle/>
                    <a:p>
                      <a:r>
                        <a:rPr lang="en-US" sz="1400" dirty="0"/>
                        <a:t>Fuel aux tanks 19 gal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114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107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580704"/>
                  </a:ext>
                </a:extLst>
              </a:tr>
              <a:tr h="370840">
                <a:tc>
                  <a:txBody>
                    <a:bodyPr/>
                    <a:lstStyle/>
                    <a:p>
                      <a:r>
                        <a:rPr lang="en-US" sz="1400" dirty="0"/>
                        <a:t>Baggage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32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140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45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20219"/>
                  </a:ext>
                </a:extLst>
              </a:tr>
              <a:tr h="370840">
                <a:tc>
                  <a:txBody>
                    <a:bodyPr/>
                    <a:lstStyle/>
                    <a:p>
                      <a:r>
                        <a:rPr lang="en-US" sz="1400" dirty="0"/>
                        <a:t>Empty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2015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t>1554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3593"/>
                  </a:ext>
                </a:extLst>
              </a:tr>
              <a:tr h="370840">
                <a:tc>
                  <a:txBody>
                    <a:bodyPr/>
                    <a:lstStyle/>
                    <a:p>
                      <a:r>
                        <a:rPr lang="en-US" sz="1400" dirty="0"/>
                        <a:t>Total 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sz="1400" dirty="0"/>
                        <a:t>2950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solidFill>
                            <a:schemeClr val="accent5">
                              <a:lumMod val="75000"/>
                            </a:schemeClr>
                          </a:solidFill>
                        </a:rPr>
                        <a:t>2390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26778945"/>
                  </a:ext>
                </a:extLst>
              </a:tr>
              <a:tr h="370840">
                <a:tc>
                  <a:txBody>
                    <a:bodyPr/>
                    <a:lstStyle/>
                    <a:p>
                      <a:r>
                        <a:rPr lang="en-US" sz="1400" dirty="0"/>
                        <a:t>CG = Moment/Weight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lang="en-US" dirty="0">
                          <a:solidFill>
                            <a:schemeClr val="accent5">
                              <a:lumMod val="75000"/>
                            </a:schemeClr>
                          </a:solidFill>
                        </a:rPr>
                        <a:t>81.01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901997707"/>
                  </a:ext>
                </a:extLst>
              </a:tr>
            </a:tbl>
          </a:graphicData>
        </a:graphic>
      </p:graphicFrame>
      <p:sp>
        <p:nvSpPr>
          <p:cNvPr id="14" name="TextBox 13">
            <a:extLst>
              <a:ext uri="{FF2B5EF4-FFF2-40B4-BE49-F238E27FC236}">
                <a16:creationId xmlns:a16="http://schemas.microsoft.com/office/drawing/2014/main" id="{3C98F2BA-0B42-4274-9370-87224B38D4B9}"/>
              </a:ext>
            </a:extLst>
          </p:cNvPr>
          <p:cNvSpPr txBox="1"/>
          <p:nvPr/>
        </p:nvSpPr>
        <p:spPr>
          <a:xfrm>
            <a:off x="3200400" y="6096000"/>
            <a:ext cx="5791200" cy="646331"/>
          </a:xfrm>
          <a:prstGeom prst="rect">
            <a:avLst/>
          </a:prstGeom>
          <a:noFill/>
        </p:spPr>
        <p:txBody>
          <a:bodyPr wrap="square" rtlCol="0">
            <a:spAutoFit/>
          </a:bodyPr>
          <a:lstStyle/>
          <a:p>
            <a:r>
              <a:rPr lang="en-US" dirty="0"/>
              <a:t>At current weight, this aircraft is not within CG limits – it is too far forward.</a:t>
            </a:r>
          </a:p>
        </p:txBody>
      </p:sp>
      <p:sp>
        <p:nvSpPr>
          <p:cNvPr id="17" name="Arrow: Right 16">
            <a:extLst>
              <a:ext uri="{FF2B5EF4-FFF2-40B4-BE49-F238E27FC236}">
                <a16:creationId xmlns:a16="http://schemas.microsoft.com/office/drawing/2014/main" id="{CB8331DB-8CA8-4C20-88DB-ACB25D5DEDD9}"/>
              </a:ext>
            </a:extLst>
          </p:cNvPr>
          <p:cNvSpPr/>
          <p:nvPr/>
        </p:nvSpPr>
        <p:spPr>
          <a:xfrm>
            <a:off x="228600" y="6742331"/>
            <a:ext cx="1219200" cy="99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BA918C-3DBA-48BA-A33B-423E462B58A6}"/>
              </a:ext>
            </a:extLst>
          </p:cNvPr>
          <p:cNvPicPr>
            <a:picLocks noChangeAspect="1"/>
          </p:cNvPicPr>
          <p:nvPr/>
        </p:nvPicPr>
        <p:blipFill>
          <a:blip r:embed="rId3"/>
          <a:stretch>
            <a:fillRect/>
          </a:stretch>
        </p:blipFill>
        <p:spPr>
          <a:xfrm>
            <a:off x="2134570" y="4921069"/>
            <a:ext cx="3374690" cy="1130129"/>
          </a:xfrm>
          <a:prstGeom prst="rect">
            <a:avLst/>
          </a:prstGeom>
        </p:spPr>
      </p:pic>
      <p:sp>
        <p:nvSpPr>
          <p:cNvPr id="16" name="Rectangle 15">
            <a:extLst>
              <a:ext uri="{FF2B5EF4-FFF2-40B4-BE49-F238E27FC236}">
                <a16:creationId xmlns:a16="http://schemas.microsoft.com/office/drawing/2014/main" id="{058AF0E9-A9D8-43F9-A406-4180C70A718A}"/>
              </a:ext>
            </a:extLst>
          </p:cNvPr>
          <p:cNvSpPr/>
          <p:nvPr/>
        </p:nvSpPr>
        <p:spPr>
          <a:xfrm>
            <a:off x="4029648" y="5445082"/>
            <a:ext cx="1258188" cy="2350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CB78D15-042D-4B8B-BE6E-0A67D790E2C2}"/>
              </a:ext>
            </a:extLst>
          </p:cNvPr>
          <p:cNvPicPr>
            <a:picLocks noChangeAspect="1"/>
          </p:cNvPicPr>
          <p:nvPr/>
        </p:nvPicPr>
        <p:blipFill>
          <a:blip r:embed="rId4"/>
          <a:stretch>
            <a:fillRect/>
          </a:stretch>
        </p:blipFill>
        <p:spPr>
          <a:xfrm>
            <a:off x="5551217" y="2373735"/>
            <a:ext cx="3440383" cy="2196259"/>
          </a:xfrm>
          <a:prstGeom prst="rect">
            <a:avLst/>
          </a:prstGeom>
        </p:spPr>
      </p:pic>
      <p:sp>
        <p:nvSpPr>
          <p:cNvPr id="18" name="Rectangle 17">
            <a:extLst>
              <a:ext uri="{FF2B5EF4-FFF2-40B4-BE49-F238E27FC236}">
                <a16:creationId xmlns:a16="http://schemas.microsoft.com/office/drawing/2014/main" id="{78B002FB-5FA2-4BEF-BC6F-98EDB157BED5}"/>
              </a:ext>
            </a:extLst>
          </p:cNvPr>
          <p:cNvSpPr/>
          <p:nvPr/>
        </p:nvSpPr>
        <p:spPr>
          <a:xfrm>
            <a:off x="7315200" y="3886200"/>
            <a:ext cx="1463040" cy="2350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326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8544-5643-4A0A-809A-021E04239352}"/>
              </a:ext>
            </a:extLst>
          </p:cNvPr>
          <p:cNvSpPr>
            <a:spLocks noGrp="1"/>
          </p:cNvSpPr>
          <p:nvPr>
            <p:ph type="title"/>
          </p:nvPr>
        </p:nvSpPr>
        <p:spPr>
          <a:xfrm>
            <a:off x="484710" y="452718"/>
            <a:ext cx="8125890" cy="766482"/>
          </a:xfrm>
        </p:spPr>
        <p:txBody>
          <a:bodyPr/>
          <a:lstStyle/>
          <a:p>
            <a:endParaRPr lang="en-US" dirty="0"/>
          </a:p>
        </p:txBody>
      </p:sp>
      <p:pic>
        <p:nvPicPr>
          <p:cNvPr id="4" name="Content Placeholder 3">
            <a:extLst>
              <a:ext uri="{FF2B5EF4-FFF2-40B4-BE49-F238E27FC236}">
                <a16:creationId xmlns:a16="http://schemas.microsoft.com/office/drawing/2014/main" id="{6C9A5A42-7349-4130-991D-5D31C9AD27E3}"/>
              </a:ext>
            </a:extLst>
          </p:cNvPr>
          <p:cNvPicPr>
            <a:picLocks noGrp="1" noChangeAspect="1"/>
          </p:cNvPicPr>
          <p:nvPr>
            <p:ph idx="1"/>
          </p:nvPr>
        </p:nvPicPr>
        <p:blipFill>
          <a:blip r:embed="rId2"/>
          <a:stretch>
            <a:fillRect/>
          </a:stretch>
        </p:blipFill>
        <p:spPr>
          <a:xfrm>
            <a:off x="387458" y="0"/>
            <a:ext cx="8369084" cy="6858000"/>
          </a:xfrm>
          <a:prstGeom prst="rect">
            <a:avLst/>
          </a:prstGeom>
        </p:spPr>
      </p:pic>
    </p:spTree>
    <p:extLst>
      <p:ext uri="{BB962C8B-B14F-4D97-AF65-F5344CB8AC3E}">
        <p14:creationId xmlns:p14="http://schemas.microsoft.com/office/powerpoint/2010/main" val="229645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70FFAF17-05BD-4031-BE61-70D973BE8FBC}"/>
              </a:ext>
            </a:extLst>
          </p:cNvPr>
          <p:cNvPicPr>
            <a:picLocks noGrp="1" noChangeAspect="1"/>
          </p:cNvPicPr>
          <p:nvPr>
            <p:ph idx="1"/>
          </p:nvPr>
        </p:nvPicPr>
        <p:blipFill>
          <a:blip r:embed="rId2"/>
          <a:stretch>
            <a:fillRect/>
          </a:stretch>
        </p:blipFill>
        <p:spPr>
          <a:xfrm>
            <a:off x="1326622" y="0"/>
            <a:ext cx="6490757" cy="6858000"/>
          </a:xfrm>
        </p:spPr>
      </p:pic>
    </p:spTree>
    <p:extLst>
      <p:ext uri="{BB962C8B-B14F-4D97-AF65-F5344CB8AC3E}">
        <p14:creationId xmlns:p14="http://schemas.microsoft.com/office/powerpoint/2010/main" val="862969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C317A2B-0EC7-432E-AD6F-0E2E2A38A306}"/>
              </a:ext>
            </a:extLst>
          </p:cNvPr>
          <p:cNvPicPr>
            <a:picLocks noGrp="1" noChangeAspect="1"/>
          </p:cNvPicPr>
          <p:nvPr>
            <p:ph idx="1"/>
          </p:nvPr>
        </p:nvPicPr>
        <p:blipFill>
          <a:blip r:embed="rId2"/>
          <a:stretch>
            <a:fillRect/>
          </a:stretch>
        </p:blipFill>
        <p:spPr>
          <a:xfrm>
            <a:off x="0" y="686886"/>
            <a:ext cx="9144000" cy="5484228"/>
          </a:xfrm>
          <a:prstGeom prst="rect">
            <a:avLst/>
          </a:prstGeom>
        </p:spPr>
      </p:pic>
    </p:spTree>
    <p:extLst>
      <p:ext uri="{BB962C8B-B14F-4D97-AF65-F5344CB8AC3E}">
        <p14:creationId xmlns:p14="http://schemas.microsoft.com/office/powerpoint/2010/main" val="3809318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8544-5643-4A0A-809A-021E04239352}"/>
              </a:ext>
            </a:extLst>
          </p:cNvPr>
          <p:cNvSpPr>
            <a:spLocks noGrp="1"/>
          </p:cNvSpPr>
          <p:nvPr>
            <p:ph type="title"/>
          </p:nvPr>
        </p:nvSpPr>
        <p:spPr>
          <a:xfrm>
            <a:off x="484710" y="452718"/>
            <a:ext cx="8125890" cy="766482"/>
          </a:xfrm>
        </p:spPr>
        <p:txBody>
          <a:bodyPr/>
          <a:lstStyle/>
          <a:p>
            <a:endParaRPr lang="en-US" dirty="0"/>
          </a:p>
        </p:txBody>
      </p:sp>
      <p:pic>
        <p:nvPicPr>
          <p:cNvPr id="4" name="Content Placeholder 3">
            <a:extLst>
              <a:ext uri="{FF2B5EF4-FFF2-40B4-BE49-F238E27FC236}">
                <a16:creationId xmlns:a16="http://schemas.microsoft.com/office/drawing/2014/main" id="{6C9A5A42-7349-4130-991D-5D31C9AD27E3}"/>
              </a:ext>
            </a:extLst>
          </p:cNvPr>
          <p:cNvPicPr>
            <a:picLocks noGrp="1" noChangeAspect="1"/>
          </p:cNvPicPr>
          <p:nvPr>
            <p:ph idx="1"/>
          </p:nvPr>
        </p:nvPicPr>
        <p:blipFill>
          <a:blip r:embed="rId2"/>
          <a:stretch>
            <a:fillRect/>
          </a:stretch>
        </p:blipFill>
        <p:spPr>
          <a:xfrm>
            <a:off x="387458" y="0"/>
            <a:ext cx="8369084" cy="6858000"/>
          </a:xfrm>
          <a:prstGeom prst="rect">
            <a:avLst/>
          </a:prstGeom>
        </p:spPr>
      </p:pic>
      <p:pic>
        <p:nvPicPr>
          <p:cNvPr id="3" name="Picture 2">
            <a:extLst>
              <a:ext uri="{FF2B5EF4-FFF2-40B4-BE49-F238E27FC236}">
                <a16:creationId xmlns:a16="http://schemas.microsoft.com/office/drawing/2014/main" id="{6E136C3B-96B7-4BE2-94C8-499B76D267AE}"/>
              </a:ext>
            </a:extLst>
          </p:cNvPr>
          <p:cNvPicPr>
            <a:picLocks noChangeAspect="1"/>
          </p:cNvPicPr>
          <p:nvPr/>
        </p:nvPicPr>
        <p:blipFill>
          <a:blip r:embed="rId3"/>
          <a:stretch>
            <a:fillRect/>
          </a:stretch>
        </p:blipFill>
        <p:spPr>
          <a:xfrm>
            <a:off x="4848762" y="0"/>
            <a:ext cx="4295238" cy="1123810"/>
          </a:xfrm>
          <a:prstGeom prst="rect">
            <a:avLst/>
          </a:prstGeom>
        </p:spPr>
      </p:pic>
      <p:cxnSp>
        <p:nvCxnSpPr>
          <p:cNvPr id="6" name="Straight Connector 5">
            <a:extLst>
              <a:ext uri="{FF2B5EF4-FFF2-40B4-BE49-F238E27FC236}">
                <a16:creationId xmlns:a16="http://schemas.microsoft.com/office/drawing/2014/main" id="{5AD3D93F-B1F0-43FB-9AB5-E763D0ECDE24}"/>
              </a:ext>
            </a:extLst>
          </p:cNvPr>
          <p:cNvCxnSpPr/>
          <p:nvPr/>
        </p:nvCxnSpPr>
        <p:spPr>
          <a:xfrm>
            <a:off x="1219200" y="1236617"/>
            <a:ext cx="26517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03AA99-671C-4778-BD80-8023822E22E5}"/>
              </a:ext>
            </a:extLst>
          </p:cNvPr>
          <p:cNvCxnSpPr/>
          <p:nvPr/>
        </p:nvCxnSpPr>
        <p:spPr>
          <a:xfrm>
            <a:off x="3886200" y="1219200"/>
            <a:ext cx="0" cy="358140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552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8544-5643-4A0A-809A-021E04239352}"/>
              </a:ext>
            </a:extLst>
          </p:cNvPr>
          <p:cNvSpPr>
            <a:spLocks noGrp="1"/>
          </p:cNvSpPr>
          <p:nvPr>
            <p:ph type="title"/>
          </p:nvPr>
        </p:nvSpPr>
        <p:spPr>
          <a:xfrm>
            <a:off x="484710" y="452718"/>
            <a:ext cx="8125890" cy="766482"/>
          </a:xfrm>
        </p:spPr>
        <p:txBody>
          <a:bodyPr/>
          <a:lstStyle/>
          <a:p>
            <a:endParaRPr lang="en-US" dirty="0"/>
          </a:p>
        </p:txBody>
      </p:sp>
      <p:pic>
        <p:nvPicPr>
          <p:cNvPr id="4" name="Content Placeholder 3">
            <a:extLst>
              <a:ext uri="{FF2B5EF4-FFF2-40B4-BE49-F238E27FC236}">
                <a16:creationId xmlns:a16="http://schemas.microsoft.com/office/drawing/2014/main" id="{6C9A5A42-7349-4130-991D-5D31C9AD27E3}"/>
              </a:ext>
            </a:extLst>
          </p:cNvPr>
          <p:cNvPicPr>
            <a:picLocks noGrp="1" noChangeAspect="1"/>
          </p:cNvPicPr>
          <p:nvPr>
            <p:ph idx="1"/>
          </p:nvPr>
        </p:nvPicPr>
        <p:blipFill>
          <a:blip r:embed="rId2"/>
          <a:stretch>
            <a:fillRect/>
          </a:stretch>
        </p:blipFill>
        <p:spPr>
          <a:xfrm>
            <a:off x="387458" y="0"/>
            <a:ext cx="8369084" cy="6858000"/>
          </a:xfrm>
          <a:prstGeom prst="rect">
            <a:avLst/>
          </a:prstGeom>
        </p:spPr>
      </p:pic>
      <p:pic>
        <p:nvPicPr>
          <p:cNvPr id="3" name="Picture 2">
            <a:extLst>
              <a:ext uri="{FF2B5EF4-FFF2-40B4-BE49-F238E27FC236}">
                <a16:creationId xmlns:a16="http://schemas.microsoft.com/office/drawing/2014/main" id="{6E136C3B-96B7-4BE2-94C8-499B76D267AE}"/>
              </a:ext>
            </a:extLst>
          </p:cNvPr>
          <p:cNvPicPr>
            <a:picLocks noChangeAspect="1"/>
          </p:cNvPicPr>
          <p:nvPr/>
        </p:nvPicPr>
        <p:blipFill>
          <a:blip r:embed="rId3"/>
          <a:stretch>
            <a:fillRect/>
          </a:stretch>
        </p:blipFill>
        <p:spPr>
          <a:xfrm>
            <a:off x="4848762" y="0"/>
            <a:ext cx="4295238" cy="1123810"/>
          </a:xfrm>
          <a:prstGeom prst="rect">
            <a:avLst/>
          </a:prstGeom>
        </p:spPr>
      </p:pic>
      <p:cxnSp>
        <p:nvCxnSpPr>
          <p:cNvPr id="6" name="Straight Connector 5">
            <a:extLst>
              <a:ext uri="{FF2B5EF4-FFF2-40B4-BE49-F238E27FC236}">
                <a16:creationId xmlns:a16="http://schemas.microsoft.com/office/drawing/2014/main" id="{5AD3D93F-B1F0-43FB-9AB5-E763D0ECDE24}"/>
              </a:ext>
            </a:extLst>
          </p:cNvPr>
          <p:cNvCxnSpPr/>
          <p:nvPr/>
        </p:nvCxnSpPr>
        <p:spPr>
          <a:xfrm>
            <a:off x="1219200" y="1236617"/>
            <a:ext cx="26517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03AA99-671C-4778-BD80-8023822E22E5}"/>
              </a:ext>
            </a:extLst>
          </p:cNvPr>
          <p:cNvCxnSpPr>
            <a:cxnSpLocks/>
          </p:cNvCxnSpPr>
          <p:nvPr/>
        </p:nvCxnSpPr>
        <p:spPr>
          <a:xfrm>
            <a:off x="3886200" y="1219200"/>
            <a:ext cx="0" cy="35356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C1A5031-3EB2-4793-BCCB-258F7D22EF94}"/>
              </a:ext>
            </a:extLst>
          </p:cNvPr>
          <p:cNvCxnSpPr>
            <a:cxnSpLocks/>
          </p:cNvCxnSpPr>
          <p:nvPr/>
        </p:nvCxnSpPr>
        <p:spPr>
          <a:xfrm>
            <a:off x="3581400" y="2362200"/>
            <a:ext cx="0" cy="23926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525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8544-5643-4A0A-809A-021E04239352}"/>
              </a:ext>
            </a:extLst>
          </p:cNvPr>
          <p:cNvSpPr>
            <a:spLocks noGrp="1"/>
          </p:cNvSpPr>
          <p:nvPr>
            <p:ph type="title"/>
          </p:nvPr>
        </p:nvSpPr>
        <p:spPr>
          <a:xfrm>
            <a:off x="484710" y="452718"/>
            <a:ext cx="8125890" cy="766482"/>
          </a:xfrm>
        </p:spPr>
        <p:txBody>
          <a:bodyPr/>
          <a:lstStyle/>
          <a:p>
            <a:endParaRPr lang="en-US" dirty="0"/>
          </a:p>
        </p:txBody>
      </p:sp>
      <p:pic>
        <p:nvPicPr>
          <p:cNvPr id="4" name="Content Placeholder 3">
            <a:extLst>
              <a:ext uri="{FF2B5EF4-FFF2-40B4-BE49-F238E27FC236}">
                <a16:creationId xmlns:a16="http://schemas.microsoft.com/office/drawing/2014/main" id="{6C9A5A42-7349-4130-991D-5D31C9AD27E3}"/>
              </a:ext>
            </a:extLst>
          </p:cNvPr>
          <p:cNvPicPr>
            <a:picLocks noGrp="1" noChangeAspect="1"/>
          </p:cNvPicPr>
          <p:nvPr>
            <p:ph idx="1"/>
          </p:nvPr>
        </p:nvPicPr>
        <p:blipFill>
          <a:blip r:embed="rId2"/>
          <a:stretch>
            <a:fillRect/>
          </a:stretch>
        </p:blipFill>
        <p:spPr>
          <a:xfrm>
            <a:off x="387458" y="0"/>
            <a:ext cx="8369084" cy="6858000"/>
          </a:xfrm>
          <a:prstGeom prst="rect">
            <a:avLst/>
          </a:prstGeom>
        </p:spPr>
      </p:pic>
      <p:cxnSp>
        <p:nvCxnSpPr>
          <p:cNvPr id="6" name="Straight Connector 5">
            <a:extLst>
              <a:ext uri="{FF2B5EF4-FFF2-40B4-BE49-F238E27FC236}">
                <a16:creationId xmlns:a16="http://schemas.microsoft.com/office/drawing/2014/main" id="{5AD3D93F-B1F0-43FB-9AB5-E763D0ECDE24}"/>
              </a:ext>
            </a:extLst>
          </p:cNvPr>
          <p:cNvCxnSpPr/>
          <p:nvPr/>
        </p:nvCxnSpPr>
        <p:spPr>
          <a:xfrm>
            <a:off x="1219200" y="1236617"/>
            <a:ext cx="26517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03AA99-671C-4778-BD80-8023822E22E5}"/>
              </a:ext>
            </a:extLst>
          </p:cNvPr>
          <p:cNvCxnSpPr>
            <a:cxnSpLocks/>
          </p:cNvCxnSpPr>
          <p:nvPr/>
        </p:nvCxnSpPr>
        <p:spPr>
          <a:xfrm>
            <a:off x="3886200" y="1219200"/>
            <a:ext cx="0" cy="35356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C1A5031-3EB2-4793-BCCB-258F7D22EF94}"/>
              </a:ext>
            </a:extLst>
          </p:cNvPr>
          <p:cNvCxnSpPr>
            <a:cxnSpLocks/>
          </p:cNvCxnSpPr>
          <p:nvPr/>
        </p:nvCxnSpPr>
        <p:spPr>
          <a:xfrm>
            <a:off x="3581400" y="2362200"/>
            <a:ext cx="0" cy="23926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57369AF-D104-43BA-94F6-0460BC24A336}"/>
              </a:ext>
            </a:extLst>
          </p:cNvPr>
          <p:cNvSpPr/>
          <p:nvPr/>
        </p:nvSpPr>
        <p:spPr>
          <a:xfrm>
            <a:off x="1752600" y="6019800"/>
            <a:ext cx="3886199" cy="457152"/>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Picture 10" descr="A close-up of a weight">
            <a:extLst>
              <a:ext uri="{FF2B5EF4-FFF2-40B4-BE49-F238E27FC236}">
                <a16:creationId xmlns:a16="http://schemas.microsoft.com/office/drawing/2014/main" id="{76B41236-065B-6769-8D36-3067BCC7A0E6}"/>
              </a:ext>
            </a:extLst>
          </p:cNvPr>
          <p:cNvPicPr>
            <a:picLocks noChangeAspect="1"/>
          </p:cNvPicPr>
          <p:nvPr/>
        </p:nvPicPr>
        <p:blipFill rotWithShape="1">
          <a:blip r:embed="rId3"/>
          <a:srcRect b="42000"/>
          <a:stretch/>
        </p:blipFill>
        <p:spPr>
          <a:xfrm>
            <a:off x="4848225" y="0"/>
            <a:ext cx="4295775" cy="1104900"/>
          </a:xfrm>
          <a:prstGeom prst="rect">
            <a:avLst/>
          </a:prstGeom>
        </p:spPr>
      </p:pic>
    </p:spTree>
    <p:extLst>
      <p:ext uri="{BB962C8B-B14F-4D97-AF65-F5344CB8AC3E}">
        <p14:creationId xmlns:p14="http://schemas.microsoft.com/office/powerpoint/2010/main" val="2763295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8544-5643-4A0A-809A-021E04239352}"/>
              </a:ext>
            </a:extLst>
          </p:cNvPr>
          <p:cNvSpPr>
            <a:spLocks noGrp="1"/>
          </p:cNvSpPr>
          <p:nvPr>
            <p:ph type="title"/>
          </p:nvPr>
        </p:nvSpPr>
        <p:spPr>
          <a:xfrm>
            <a:off x="484710" y="452718"/>
            <a:ext cx="8125890" cy="766482"/>
          </a:xfrm>
        </p:spPr>
        <p:txBody>
          <a:bodyPr/>
          <a:lstStyle/>
          <a:p>
            <a:endParaRPr lang="en-US" dirty="0"/>
          </a:p>
        </p:txBody>
      </p:sp>
      <p:pic>
        <p:nvPicPr>
          <p:cNvPr id="4" name="Content Placeholder 3">
            <a:extLst>
              <a:ext uri="{FF2B5EF4-FFF2-40B4-BE49-F238E27FC236}">
                <a16:creationId xmlns:a16="http://schemas.microsoft.com/office/drawing/2014/main" id="{6C9A5A42-7349-4130-991D-5D31C9AD27E3}"/>
              </a:ext>
            </a:extLst>
          </p:cNvPr>
          <p:cNvPicPr>
            <a:picLocks noGrp="1" noChangeAspect="1"/>
          </p:cNvPicPr>
          <p:nvPr>
            <p:ph idx="1"/>
          </p:nvPr>
        </p:nvPicPr>
        <p:blipFill>
          <a:blip r:embed="rId2"/>
          <a:stretch>
            <a:fillRect/>
          </a:stretch>
        </p:blipFill>
        <p:spPr>
          <a:xfrm>
            <a:off x="387458" y="0"/>
            <a:ext cx="8369084" cy="6858000"/>
          </a:xfrm>
          <a:prstGeom prst="rect">
            <a:avLst/>
          </a:prstGeom>
        </p:spPr>
      </p:pic>
      <p:cxnSp>
        <p:nvCxnSpPr>
          <p:cNvPr id="6" name="Straight Connector 5">
            <a:extLst>
              <a:ext uri="{FF2B5EF4-FFF2-40B4-BE49-F238E27FC236}">
                <a16:creationId xmlns:a16="http://schemas.microsoft.com/office/drawing/2014/main" id="{5AD3D93F-B1F0-43FB-9AB5-E763D0ECDE24}"/>
              </a:ext>
            </a:extLst>
          </p:cNvPr>
          <p:cNvCxnSpPr/>
          <p:nvPr/>
        </p:nvCxnSpPr>
        <p:spPr>
          <a:xfrm>
            <a:off x="1219200" y="1236617"/>
            <a:ext cx="26517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03AA99-671C-4778-BD80-8023822E22E5}"/>
              </a:ext>
            </a:extLst>
          </p:cNvPr>
          <p:cNvCxnSpPr>
            <a:cxnSpLocks/>
          </p:cNvCxnSpPr>
          <p:nvPr/>
        </p:nvCxnSpPr>
        <p:spPr>
          <a:xfrm>
            <a:off x="3886200" y="1219200"/>
            <a:ext cx="0" cy="35356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C1A5031-3EB2-4793-BCCB-258F7D22EF94}"/>
              </a:ext>
            </a:extLst>
          </p:cNvPr>
          <p:cNvCxnSpPr>
            <a:cxnSpLocks/>
          </p:cNvCxnSpPr>
          <p:nvPr/>
        </p:nvCxnSpPr>
        <p:spPr>
          <a:xfrm>
            <a:off x="3581400" y="2362200"/>
            <a:ext cx="0" cy="23926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57369AF-D104-43BA-94F6-0460BC24A336}"/>
              </a:ext>
            </a:extLst>
          </p:cNvPr>
          <p:cNvSpPr/>
          <p:nvPr/>
        </p:nvSpPr>
        <p:spPr>
          <a:xfrm>
            <a:off x="1752600" y="6019800"/>
            <a:ext cx="3886199" cy="457152"/>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12" descr="A close-up of a number">
            <a:extLst>
              <a:ext uri="{FF2B5EF4-FFF2-40B4-BE49-F238E27FC236}">
                <a16:creationId xmlns:a16="http://schemas.microsoft.com/office/drawing/2014/main" id="{7D310B38-6E24-EDA4-6709-231D2C5413D9}"/>
              </a:ext>
            </a:extLst>
          </p:cNvPr>
          <p:cNvPicPr>
            <a:picLocks noChangeAspect="1"/>
          </p:cNvPicPr>
          <p:nvPr/>
        </p:nvPicPr>
        <p:blipFill rotWithShape="1">
          <a:blip r:embed="rId3"/>
          <a:srcRect b="21200"/>
          <a:stretch/>
        </p:blipFill>
        <p:spPr>
          <a:xfrm>
            <a:off x="4848225" y="0"/>
            <a:ext cx="4295775" cy="1876423"/>
          </a:xfrm>
          <a:prstGeom prst="rect">
            <a:avLst/>
          </a:prstGeom>
        </p:spPr>
      </p:pic>
    </p:spTree>
    <p:extLst>
      <p:ext uri="{BB962C8B-B14F-4D97-AF65-F5344CB8AC3E}">
        <p14:creationId xmlns:p14="http://schemas.microsoft.com/office/powerpoint/2010/main" val="1607083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8544-5643-4A0A-809A-021E04239352}"/>
              </a:ext>
            </a:extLst>
          </p:cNvPr>
          <p:cNvSpPr>
            <a:spLocks noGrp="1"/>
          </p:cNvSpPr>
          <p:nvPr>
            <p:ph type="title"/>
          </p:nvPr>
        </p:nvSpPr>
        <p:spPr>
          <a:xfrm>
            <a:off x="484710" y="452718"/>
            <a:ext cx="8125890" cy="766482"/>
          </a:xfrm>
        </p:spPr>
        <p:txBody>
          <a:bodyPr/>
          <a:lstStyle/>
          <a:p>
            <a:endParaRPr lang="en-US" dirty="0"/>
          </a:p>
        </p:txBody>
      </p:sp>
      <p:pic>
        <p:nvPicPr>
          <p:cNvPr id="4" name="Content Placeholder 3">
            <a:extLst>
              <a:ext uri="{FF2B5EF4-FFF2-40B4-BE49-F238E27FC236}">
                <a16:creationId xmlns:a16="http://schemas.microsoft.com/office/drawing/2014/main" id="{6C9A5A42-7349-4130-991D-5D31C9AD27E3}"/>
              </a:ext>
            </a:extLst>
          </p:cNvPr>
          <p:cNvPicPr>
            <a:picLocks noGrp="1" noChangeAspect="1"/>
          </p:cNvPicPr>
          <p:nvPr>
            <p:ph idx="1"/>
          </p:nvPr>
        </p:nvPicPr>
        <p:blipFill>
          <a:blip r:embed="rId2"/>
          <a:stretch>
            <a:fillRect/>
          </a:stretch>
        </p:blipFill>
        <p:spPr>
          <a:xfrm>
            <a:off x="387458" y="0"/>
            <a:ext cx="8369084" cy="6858000"/>
          </a:xfrm>
          <a:prstGeom prst="rect">
            <a:avLst/>
          </a:prstGeom>
        </p:spPr>
      </p:pic>
      <p:cxnSp>
        <p:nvCxnSpPr>
          <p:cNvPr id="6" name="Straight Connector 5">
            <a:extLst>
              <a:ext uri="{FF2B5EF4-FFF2-40B4-BE49-F238E27FC236}">
                <a16:creationId xmlns:a16="http://schemas.microsoft.com/office/drawing/2014/main" id="{5AD3D93F-B1F0-43FB-9AB5-E763D0ECDE24}"/>
              </a:ext>
            </a:extLst>
          </p:cNvPr>
          <p:cNvCxnSpPr/>
          <p:nvPr/>
        </p:nvCxnSpPr>
        <p:spPr>
          <a:xfrm>
            <a:off x="1219200" y="1236617"/>
            <a:ext cx="26517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03AA99-671C-4778-BD80-8023822E22E5}"/>
              </a:ext>
            </a:extLst>
          </p:cNvPr>
          <p:cNvCxnSpPr>
            <a:cxnSpLocks/>
          </p:cNvCxnSpPr>
          <p:nvPr/>
        </p:nvCxnSpPr>
        <p:spPr>
          <a:xfrm>
            <a:off x="3886200" y="1219200"/>
            <a:ext cx="0" cy="35356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C1A5031-3EB2-4793-BCCB-258F7D22EF94}"/>
              </a:ext>
            </a:extLst>
          </p:cNvPr>
          <p:cNvCxnSpPr>
            <a:cxnSpLocks/>
          </p:cNvCxnSpPr>
          <p:nvPr/>
        </p:nvCxnSpPr>
        <p:spPr>
          <a:xfrm>
            <a:off x="3581400" y="2362200"/>
            <a:ext cx="0" cy="23926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57369AF-D104-43BA-94F6-0460BC24A336}"/>
              </a:ext>
            </a:extLst>
          </p:cNvPr>
          <p:cNvSpPr/>
          <p:nvPr/>
        </p:nvSpPr>
        <p:spPr>
          <a:xfrm>
            <a:off x="1752600" y="6019800"/>
            <a:ext cx="3886199" cy="457152"/>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Picture 10" descr="A close-up of a number">
            <a:extLst>
              <a:ext uri="{FF2B5EF4-FFF2-40B4-BE49-F238E27FC236}">
                <a16:creationId xmlns:a16="http://schemas.microsoft.com/office/drawing/2014/main" id="{F3C28C35-9DFE-5ACD-DB16-A917C38C2B81}"/>
              </a:ext>
            </a:extLst>
          </p:cNvPr>
          <p:cNvPicPr>
            <a:picLocks noChangeAspect="1"/>
          </p:cNvPicPr>
          <p:nvPr/>
        </p:nvPicPr>
        <p:blipFill rotWithShape="1">
          <a:blip r:embed="rId3"/>
          <a:srcRect t="5200" b="21200"/>
          <a:stretch/>
        </p:blipFill>
        <p:spPr>
          <a:xfrm>
            <a:off x="4848225" y="0"/>
            <a:ext cx="4295775" cy="1752598"/>
          </a:xfrm>
          <a:prstGeom prst="rect">
            <a:avLst/>
          </a:prstGeom>
        </p:spPr>
      </p:pic>
    </p:spTree>
    <p:extLst>
      <p:ext uri="{BB962C8B-B14F-4D97-AF65-F5344CB8AC3E}">
        <p14:creationId xmlns:p14="http://schemas.microsoft.com/office/powerpoint/2010/main" val="511916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C317A2B-0EC7-432E-AD6F-0E2E2A38A306}"/>
              </a:ext>
            </a:extLst>
          </p:cNvPr>
          <p:cNvPicPr>
            <a:picLocks noGrp="1" noChangeAspect="1"/>
          </p:cNvPicPr>
          <p:nvPr>
            <p:ph idx="1"/>
          </p:nvPr>
        </p:nvPicPr>
        <p:blipFill>
          <a:blip r:embed="rId2"/>
          <a:stretch>
            <a:fillRect/>
          </a:stretch>
        </p:blipFill>
        <p:spPr>
          <a:xfrm>
            <a:off x="0" y="686886"/>
            <a:ext cx="9144000" cy="5484228"/>
          </a:xfrm>
          <a:prstGeom prst="rect">
            <a:avLst/>
          </a:prstGeom>
        </p:spPr>
      </p:pic>
      <p:cxnSp>
        <p:nvCxnSpPr>
          <p:cNvPr id="3" name="Straight Connector 2">
            <a:extLst>
              <a:ext uri="{FF2B5EF4-FFF2-40B4-BE49-F238E27FC236}">
                <a16:creationId xmlns:a16="http://schemas.microsoft.com/office/drawing/2014/main" id="{12E4DB65-C935-4002-8803-010691AF3096}"/>
              </a:ext>
            </a:extLst>
          </p:cNvPr>
          <p:cNvCxnSpPr/>
          <p:nvPr/>
        </p:nvCxnSpPr>
        <p:spPr>
          <a:xfrm>
            <a:off x="1447800" y="3200400"/>
            <a:ext cx="6629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C98135-2E3F-4352-8B36-8D825C9E45F8}"/>
              </a:ext>
            </a:extLst>
          </p:cNvPr>
          <p:cNvCxnSpPr>
            <a:cxnSpLocks/>
          </p:cNvCxnSpPr>
          <p:nvPr/>
        </p:nvCxnSpPr>
        <p:spPr>
          <a:xfrm>
            <a:off x="4686300" y="838200"/>
            <a:ext cx="0" cy="4648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063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close up of text on a white background&#10;&#10;Description automatically generated">
            <a:extLst>
              <a:ext uri="{FF2B5EF4-FFF2-40B4-BE49-F238E27FC236}">
                <a16:creationId xmlns:a16="http://schemas.microsoft.com/office/drawing/2014/main" id="{A57F1A68-4922-FF19-AE0F-A45FDD7F81D6}"/>
              </a:ext>
            </a:extLst>
          </p:cNvPr>
          <p:cNvPicPr>
            <a:picLocks noGrp="1" noChangeAspect="1"/>
          </p:cNvPicPr>
          <p:nvPr>
            <p:ph idx="1"/>
          </p:nvPr>
        </p:nvPicPr>
        <p:blipFill>
          <a:blip r:embed="rId2"/>
          <a:stretch>
            <a:fillRect/>
          </a:stretch>
        </p:blipFill>
        <p:spPr>
          <a:xfrm>
            <a:off x="0" y="762000"/>
            <a:ext cx="5769562" cy="6096000"/>
          </a:xfrm>
        </p:spPr>
      </p:pic>
      <p:pic>
        <p:nvPicPr>
          <p:cNvPr id="6" name="Picture 5">
            <a:extLst>
              <a:ext uri="{FF2B5EF4-FFF2-40B4-BE49-F238E27FC236}">
                <a16:creationId xmlns:a16="http://schemas.microsoft.com/office/drawing/2014/main" id="{33A61CA4-0B19-14C3-C722-2A4B4ACC6380}"/>
              </a:ext>
            </a:extLst>
          </p:cNvPr>
          <p:cNvPicPr>
            <a:picLocks noChangeAspect="1"/>
          </p:cNvPicPr>
          <p:nvPr/>
        </p:nvPicPr>
        <p:blipFill>
          <a:blip r:embed="rId3"/>
          <a:stretch>
            <a:fillRect/>
          </a:stretch>
        </p:blipFill>
        <p:spPr>
          <a:xfrm>
            <a:off x="6191619" y="0"/>
            <a:ext cx="2952381" cy="2076190"/>
          </a:xfrm>
          <a:prstGeom prst="rect">
            <a:avLst/>
          </a:prstGeom>
        </p:spPr>
      </p:pic>
      <p:pic>
        <p:nvPicPr>
          <p:cNvPr id="8" name="Picture 7">
            <a:extLst>
              <a:ext uri="{FF2B5EF4-FFF2-40B4-BE49-F238E27FC236}">
                <a16:creationId xmlns:a16="http://schemas.microsoft.com/office/drawing/2014/main" id="{6604E14C-F744-D640-222F-FE61B2CAC789}"/>
              </a:ext>
            </a:extLst>
          </p:cNvPr>
          <p:cNvPicPr>
            <a:picLocks noChangeAspect="1"/>
          </p:cNvPicPr>
          <p:nvPr/>
        </p:nvPicPr>
        <p:blipFill>
          <a:blip r:embed="rId4"/>
          <a:stretch>
            <a:fillRect/>
          </a:stretch>
        </p:blipFill>
        <p:spPr>
          <a:xfrm>
            <a:off x="5943601" y="1911063"/>
            <a:ext cx="3143256" cy="4946937"/>
          </a:xfrm>
          <a:prstGeom prst="rect">
            <a:avLst/>
          </a:prstGeom>
        </p:spPr>
      </p:pic>
    </p:spTree>
    <p:extLst>
      <p:ext uri="{BB962C8B-B14F-4D97-AF65-F5344CB8AC3E}">
        <p14:creationId xmlns:p14="http://schemas.microsoft.com/office/powerpoint/2010/main" val="197642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9925-21BB-C487-3A07-7E8AD7E7DF3A}"/>
              </a:ext>
            </a:extLst>
          </p:cNvPr>
          <p:cNvSpPr>
            <a:spLocks noGrp="1"/>
          </p:cNvSpPr>
          <p:nvPr>
            <p:ph type="title"/>
          </p:nvPr>
        </p:nvSpPr>
        <p:spPr/>
        <p:txBody>
          <a:bodyPr/>
          <a:lstStyle/>
          <a:p>
            <a:r>
              <a:rPr lang="en-US" dirty="0"/>
              <a:t>Van’s RV-12 W&amp;B worksheet</a:t>
            </a:r>
          </a:p>
        </p:txBody>
      </p:sp>
      <p:graphicFrame>
        <p:nvGraphicFramePr>
          <p:cNvPr id="6" name="Object 5">
            <a:extLst>
              <a:ext uri="{FF2B5EF4-FFF2-40B4-BE49-F238E27FC236}">
                <a16:creationId xmlns:a16="http://schemas.microsoft.com/office/drawing/2014/main" id="{1E64C434-65DD-2E20-F7DD-6F60E2DA007D}"/>
              </a:ext>
            </a:extLst>
          </p:cNvPr>
          <p:cNvGraphicFramePr>
            <a:graphicFrameLocks noChangeAspect="1"/>
          </p:cNvGraphicFramePr>
          <p:nvPr>
            <p:extLst>
              <p:ext uri="{D42A27DB-BD31-4B8C-83A1-F6EECF244321}">
                <p14:modId xmlns:p14="http://schemas.microsoft.com/office/powerpoint/2010/main" val="1753135726"/>
              </p:ext>
            </p:extLst>
          </p:nvPr>
        </p:nvGraphicFramePr>
        <p:xfrm>
          <a:off x="275837" y="1853248"/>
          <a:ext cx="8592326" cy="4238625"/>
        </p:xfrm>
        <a:graphic>
          <a:graphicData uri="http://schemas.openxmlformats.org/presentationml/2006/ole">
            <mc:AlternateContent xmlns:mc="http://schemas.openxmlformats.org/markup-compatibility/2006">
              <mc:Choice xmlns:v="urn:schemas-microsoft-com:vml" Requires="v">
                <p:oleObj name="Worksheet" r:id="rId2" imgW="4267317" imgH="2105149" progId="Excel.Sheet.12">
                  <p:embed/>
                </p:oleObj>
              </mc:Choice>
              <mc:Fallback>
                <p:oleObj name="Worksheet" r:id="rId2" imgW="4267317" imgH="2105149" progId="Excel.Sheet.12">
                  <p:embed/>
                  <p:pic>
                    <p:nvPicPr>
                      <p:cNvPr id="0" name=""/>
                      <p:cNvPicPr/>
                      <p:nvPr/>
                    </p:nvPicPr>
                    <p:blipFill>
                      <a:blip r:embed="rId3"/>
                      <a:stretch>
                        <a:fillRect/>
                      </a:stretch>
                    </p:blipFill>
                    <p:spPr>
                      <a:xfrm>
                        <a:off x="275837" y="1853248"/>
                        <a:ext cx="8592326" cy="423862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914343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5EA27-F925-40B1-86AD-F02EB5F6DB37}"/>
              </a:ext>
            </a:extLst>
          </p:cNvPr>
          <p:cNvSpPr>
            <a:spLocks noGrp="1"/>
          </p:cNvSpPr>
          <p:nvPr>
            <p:ph idx="1"/>
          </p:nvPr>
        </p:nvSpPr>
        <p:spPr>
          <a:xfrm>
            <a:off x="647700" y="723896"/>
            <a:ext cx="7848600" cy="5410207"/>
          </a:xfrm>
        </p:spPr>
        <p:txBody>
          <a:bodyPr/>
          <a:lstStyle/>
          <a:p>
            <a:r>
              <a:rPr lang="en-US" sz="3200" dirty="0"/>
              <a:t>Next time: cross country flight planning</a:t>
            </a:r>
          </a:p>
          <a:p>
            <a:r>
              <a:rPr lang="en-US" sz="3200" dirty="0"/>
              <a:t>Machado Chapter 14</a:t>
            </a:r>
          </a:p>
          <a:p>
            <a:r>
              <a:rPr lang="en-US" dirty="0"/>
              <a:t>Pilot’s Handbook Chapter 16</a:t>
            </a:r>
            <a:endParaRPr lang="en-US" sz="3200" dirty="0"/>
          </a:p>
          <a:p>
            <a:endParaRPr lang="en-US" dirty="0"/>
          </a:p>
          <a:p>
            <a:r>
              <a:rPr lang="en-US" dirty="0"/>
              <a:t>Homework: work on aircraft performance and weight and balance problems. We will go over these next Monday (3/16)</a:t>
            </a:r>
          </a:p>
        </p:txBody>
      </p:sp>
    </p:spTree>
    <p:extLst>
      <p:ext uri="{BB962C8B-B14F-4D97-AF65-F5344CB8AC3E}">
        <p14:creationId xmlns:p14="http://schemas.microsoft.com/office/powerpoint/2010/main" val="32936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70FFAF17-05BD-4031-BE61-70D973BE8FBC}"/>
              </a:ext>
            </a:extLst>
          </p:cNvPr>
          <p:cNvPicPr>
            <a:picLocks noGrp="1" noChangeAspect="1"/>
          </p:cNvPicPr>
          <p:nvPr>
            <p:ph idx="1"/>
          </p:nvPr>
        </p:nvPicPr>
        <p:blipFill>
          <a:blip r:embed="rId2"/>
          <a:stretch>
            <a:fillRect/>
          </a:stretch>
        </p:blipFill>
        <p:spPr>
          <a:xfrm>
            <a:off x="1326622" y="0"/>
            <a:ext cx="6490757" cy="6858000"/>
          </a:xfrm>
        </p:spPr>
      </p:pic>
      <p:sp>
        <p:nvSpPr>
          <p:cNvPr id="3" name="Oval 2">
            <a:extLst>
              <a:ext uri="{FF2B5EF4-FFF2-40B4-BE49-F238E27FC236}">
                <a16:creationId xmlns:a16="http://schemas.microsoft.com/office/drawing/2014/main" id="{D76C2DFB-02C7-EF7B-1DF1-25B88E22C598}"/>
              </a:ext>
            </a:extLst>
          </p:cNvPr>
          <p:cNvSpPr/>
          <p:nvPr/>
        </p:nvSpPr>
        <p:spPr>
          <a:xfrm>
            <a:off x="2209800" y="1905000"/>
            <a:ext cx="533400"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8FAAA77-7120-7D7A-D959-98E9A65F74AE}"/>
              </a:ext>
            </a:extLst>
          </p:cNvPr>
          <p:cNvSpPr/>
          <p:nvPr/>
        </p:nvSpPr>
        <p:spPr>
          <a:xfrm>
            <a:off x="3578753" y="1905000"/>
            <a:ext cx="533400" cy="457200"/>
          </a:xfrm>
          <a:prstGeom prst="ellipse">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97C6E7C6-BF7F-5656-E391-D7BF9D54F5AD}"/>
              </a:ext>
            </a:extLst>
          </p:cNvPr>
          <p:cNvSpPr/>
          <p:nvPr/>
        </p:nvSpPr>
        <p:spPr>
          <a:xfrm rot="10800000">
            <a:off x="3390900" y="1895475"/>
            <a:ext cx="533400" cy="457200"/>
          </a:xfrm>
          <a:prstGeom prst="arc">
            <a:avLst>
              <a:gd name="adj1" fmla="val 16200000"/>
              <a:gd name="adj2" fmla="val 5498195"/>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A923E268-DFBE-5C3D-E279-C5B149F38A25}"/>
              </a:ext>
            </a:extLst>
          </p:cNvPr>
          <p:cNvSpPr/>
          <p:nvPr/>
        </p:nvSpPr>
        <p:spPr>
          <a:xfrm>
            <a:off x="3124200" y="2514600"/>
            <a:ext cx="1142998" cy="685800"/>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45ECE9-42EB-CAD6-6C9F-B6E670A3A1EF}"/>
              </a:ext>
            </a:extLst>
          </p:cNvPr>
          <p:cNvSpPr/>
          <p:nvPr/>
        </p:nvSpPr>
        <p:spPr>
          <a:xfrm>
            <a:off x="4572000" y="2514600"/>
            <a:ext cx="1219200" cy="685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C37D6E-E9E6-779C-DCE2-66A27FCD625F}"/>
              </a:ext>
            </a:extLst>
          </p:cNvPr>
          <p:cNvSpPr/>
          <p:nvPr/>
        </p:nvSpPr>
        <p:spPr>
          <a:xfrm>
            <a:off x="5943600" y="2514600"/>
            <a:ext cx="1371600" cy="6858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F3A893-1018-73EB-DF32-44ED2B70B9E8}"/>
              </a:ext>
            </a:extLst>
          </p:cNvPr>
          <p:cNvSpPr/>
          <p:nvPr/>
        </p:nvSpPr>
        <p:spPr>
          <a:xfrm>
            <a:off x="1752600" y="4191000"/>
            <a:ext cx="1826153" cy="419100"/>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88D84F-AAB8-E6E9-3BCF-8E5752FDE000}"/>
              </a:ext>
            </a:extLst>
          </p:cNvPr>
          <p:cNvSpPr/>
          <p:nvPr/>
        </p:nvSpPr>
        <p:spPr>
          <a:xfrm>
            <a:off x="1752599" y="4629150"/>
            <a:ext cx="1826153" cy="4381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3054FB-6270-B5CF-80D6-FF938F8475BA}"/>
              </a:ext>
            </a:extLst>
          </p:cNvPr>
          <p:cNvSpPr/>
          <p:nvPr/>
        </p:nvSpPr>
        <p:spPr>
          <a:xfrm>
            <a:off x="1752599" y="5086350"/>
            <a:ext cx="1826153" cy="43815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42F370-6BF8-820A-7A2E-C28BA0FD6D65}"/>
              </a:ext>
            </a:extLst>
          </p:cNvPr>
          <p:cNvSpPr/>
          <p:nvPr/>
        </p:nvSpPr>
        <p:spPr>
          <a:xfrm>
            <a:off x="1600200" y="5600700"/>
            <a:ext cx="2819400"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47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FD9A-970F-4F12-8F0A-A8AAA25EA2AE}"/>
              </a:ext>
            </a:extLst>
          </p:cNvPr>
          <p:cNvSpPr>
            <a:spLocks noGrp="1"/>
          </p:cNvSpPr>
          <p:nvPr>
            <p:ph type="title"/>
          </p:nvPr>
        </p:nvSpPr>
        <p:spPr>
          <a:xfrm>
            <a:off x="484710" y="452718"/>
            <a:ext cx="8125890" cy="918882"/>
          </a:xfrm>
        </p:spPr>
        <p:txBody>
          <a:bodyPr/>
          <a:lstStyle/>
          <a:p>
            <a:r>
              <a:rPr lang="en-US" sz="3600" dirty="0"/>
              <a:t>What is included in empty weight?</a:t>
            </a:r>
          </a:p>
        </p:txBody>
      </p:sp>
      <p:sp>
        <p:nvSpPr>
          <p:cNvPr id="3" name="Content Placeholder 2">
            <a:extLst>
              <a:ext uri="{FF2B5EF4-FFF2-40B4-BE49-F238E27FC236}">
                <a16:creationId xmlns:a16="http://schemas.microsoft.com/office/drawing/2014/main" id="{E5896C83-F86E-4285-BF20-46AE40FA4584}"/>
              </a:ext>
            </a:extLst>
          </p:cNvPr>
          <p:cNvSpPr>
            <a:spLocks noGrp="1"/>
          </p:cNvSpPr>
          <p:nvPr>
            <p:ph idx="1"/>
          </p:nvPr>
        </p:nvSpPr>
        <p:spPr>
          <a:xfrm>
            <a:off x="609600" y="1600200"/>
            <a:ext cx="8305800" cy="4648207"/>
          </a:xfrm>
        </p:spPr>
        <p:txBody>
          <a:bodyPr/>
          <a:lstStyle/>
          <a:p>
            <a:r>
              <a:rPr lang="en-US" dirty="0"/>
              <a:t>Airframe</a:t>
            </a:r>
          </a:p>
          <a:p>
            <a:r>
              <a:rPr lang="en-US" dirty="0"/>
              <a:t>Engine</a:t>
            </a:r>
          </a:p>
          <a:p>
            <a:r>
              <a:rPr lang="en-US" dirty="0"/>
              <a:t>Equipment as specified in list</a:t>
            </a:r>
          </a:p>
          <a:p>
            <a:r>
              <a:rPr lang="en-US" dirty="0"/>
              <a:t>Unusable fuel</a:t>
            </a:r>
          </a:p>
          <a:p>
            <a:r>
              <a:rPr lang="en-US" dirty="0"/>
              <a:t>Undrainable oil</a:t>
            </a:r>
          </a:p>
          <a:p>
            <a:r>
              <a:rPr lang="en-US" dirty="0"/>
              <a:t>Other items as noted on loading chart</a:t>
            </a:r>
          </a:p>
          <a:p>
            <a:pPr lvl="1"/>
            <a:endParaRPr lang="en-US" dirty="0"/>
          </a:p>
        </p:txBody>
      </p:sp>
    </p:spTree>
    <p:extLst>
      <p:ext uri="{BB962C8B-B14F-4D97-AF65-F5344CB8AC3E}">
        <p14:creationId xmlns:p14="http://schemas.microsoft.com/office/powerpoint/2010/main" val="335070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96C83-F86E-4285-BF20-46AE40FA4584}"/>
              </a:ext>
            </a:extLst>
          </p:cNvPr>
          <p:cNvSpPr>
            <a:spLocks noGrp="1"/>
          </p:cNvSpPr>
          <p:nvPr>
            <p:ph idx="1"/>
          </p:nvPr>
        </p:nvSpPr>
        <p:spPr>
          <a:xfrm>
            <a:off x="1118655" y="1600200"/>
            <a:ext cx="6858000" cy="4648207"/>
          </a:xfrm>
        </p:spPr>
        <p:txBody>
          <a:bodyPr>
            <a:normAutofit fontScale="92500" lnSpcReduction="20000"/>
          </a:bodyPr>
          <a:lstStyle/>
          <a:p>
            <a:r>
              <a:rPr lang="en-US" dirty="0"/>
              <a:t>Pilot plus</a:t>
            </a:r>
          </a:p>
          <a:p>
            <a:r>
              <a:rPr lang="en-US" dirty="0"/>
              <a:t>other occupants –plus- </a:t>
            </a:r>
          </a:p>
          <a:p>
            <a:r>
              <a:rPr lang="en-US" dirty="0"/>
              <a:t>baggage –plus-</a:t>
            </a:r>
          </a:p>
          <a:p>
            <a:r>
              <a:rPr lang="en-US" dirty="0"/>
              <a:t>usable fuel –plus-</a:t>
            </a:r>
          </a:p>
          <a:p>
            <a:r>
              <a:rPr lang="en-US" dirty="0"/>
              <a:t>drainable oil</a:t>
            </a:r>
          </a:p>
          <a:p>
            <a:endParaRPr lang="en-US" dirty="0"/>
          </a:p>
          <a:p>
            <a:endParaRPr lang="en-US" dirty="0"/>
          </a:p>
          <a:p>
            <a:r>
              <a:rPr lang="en-US" dirty="0"/>
              <a:t>Maximum takeoff weight –minus-</a:t>
            </a:r>
          </a:p>
          <a:p>
            <a:r>
              <a:rPr lang="en-US" dirty="0"/>
              <a:t>Empty weight</a:t>
            </a:r>
          </a:p>
          <a:p>
            <a:pPr lvl="1"/>
            <a:endParaRPr lang="en-US" dirty="0"/>
          </a:p>
        </p:txBody>
      </p:sp>
      <p:sp>
        <p:nvSpPr>
          <p:cNvPr id="2" name="Title 1">
            <a:extLst>
              <a:ext uri="{FF2B5EF4-FFF2-40B4-BE49-F238E27FC236}">
                <a16:creationId xmlns:a16="http://schemas.microsoft.com/office/drawing/2014/main" id="{C9A6FD9A-970F-4F12-8F0A-A8AAA25EA2AE}"/>
              </a:ext>
            </a:extLst>
          </p:cNvPr>
          <p:cNvSpPr>
            <a:spLocks noGrp="1"/>
          </p:cNvSpPr>
          <p:nvPr>
            <p:ph type="title"/>
          </p:nvPr>
        </p:nvSpPr>
        <p:spPr>
          <a:xfrm>
            <a:off x="484710" y="452718"/>
            <a:ext cx="8125890" cy="918882"/>
          </a:xfrm>
        </p:spPr>
        <p:txBody>
          <a:bodyPr/>
          <a:lstStyle/>
          <a:p>
            <a:r>
              <a:rPr lang="en-US" sz="3600" dirty="0"/>
              <a:t>Load:</a:t>
            </a:r>
          </a:p>
        </p:txBody>
      </p:sp>
      <p:sp>
        <p:nvSpPr>
          <p:cNvPr id="4" name="Title 1">
            <a:extLst>
              <a:ext uri="{FF2B5EF4-FFF2-40B4-BE49-F238E27FC236}">
                <a16:creationId xmlns:a16="http://schemas.microsoft.com/office/drawing/2014/main" id="{1086CBC4-88AC-3481-B679-6286EAE7E42D}"/>
              </a:ext>
            </a:extLst>
          </p:cNvPr>
          <p:cNvSpPr txBox="1">
            <a:spLocks/>
          </p:cNvSpPr>
          <p:nvPr/>
        </p:nvSpPr>
        <p:spPr>
          <a:xfrm>
            <a:off x="484710" y="4338918"/>
            <a:ext cx="8125890" cy="918882"/>
          </a:xfrm>
          <a:prstGeom prst="rect">
            <a:avLst/>
          </a:prstGeom>
        </p:spPr>
        <p:txBody>
          <a:bodyPr vert="horz" lIns="91440" tIns="45720" rIns="91440" bIns="45720" rtlCol="0" anchor="t">
            <a:noAutofit/>
          </a:bodyPr>
          <a:lstStyle>
            <a:lvl1pPr algn="l" defTabSz="457207" rtl="0" eaLnBrk="1" latinLnBrk="0" hangingPunct="1">
              <a:spcBef>
                <a:spcPct val="0"/>
              </a:spcBef>
              <a:buNone/>
              <a:defRPr sz="40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Useful Load:</a:t>
            </a:r>
          </a:p>
        </p:txBody>
      </p:sp>
    </p:spTree>
    <p:extLst>
      <p:ext uri="{BB962C8B-B14F-4D97-AF65-F5344CB8AC3E}">
        <p14:creationId xmlns:p14="http://schemas.microsoft.com/office/powerpoint/2010/main" val="3542708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SP_G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noFill/>
        <a:ln w="38100">
          <a:solidFill>
            <a:srgbClr val="D6009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SP_GS" id="{079A86E7-CC61-4BBD-822A-0163D971AF0F}" vid="{92F73DD0-79E2-4CEA-9553-F0A401646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CSP_GS</Template>
  <TotalTime>8816</TotalTime>
  <Words>1708</Words>
  <Application>Microsoft Office PowerPoint</Application>
  <PresentationFormat>On-screen Show (4:3)</PresentationFormat>
  <Paragraphs>574</Paragraphs>
  <Slides>69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6" baseType="lpstr">
      <vt:lpstr>Calibri</vt:lpstr>
      <vt:lpstr>Cambria Math</vt:lpstr>
      <vt:lpstr>Century Gothic</vt:lpstr>
      <vt:lpstr>Times New Roman</vt:lpstr>
      <vt:lpstr>Wingdings 3</vt:lpstr>
      <vt:lpstr>CSP_GS</vt:lpstr>
      <vt:lpstr>Worksheet</vt:lpstr>
      <vt:lpstr>Weight and Balance</vt:lpstr>
      <vt:lpstr>Weight Watchers: Performance</vt:lpstr>
      <vt:lpstr>Weight Watchers: Speed</vt:lpstr>
      <vt:lpstr>Ways to change weight</vt:lpstr>
      <vt:lpstr>Determining Empty Weight </vt:lpstr>
      <vt:lpstr>PowerPoint Presentation</vt:lpstr>
      <vt:lpstr>PowerPoint Presentation</vt:lpstr>
      <vt:lpstr>What is included in empty weight?</vt:lpstr>
      <vt:lpstr>Load:</vt:lpstr>
      <vt:lpstr>PowerPoint Presentation</vt:lpstr>
      <vt:lpstr>PowerPoint Presentation</vt:lpstr>
      <vt:lpstr>Balance and CG</vt:lpstr>
      <vt:lpstr>PowerPoint Presentation</vt:lpstr>
      <vt:lpstr>PowerPoint Presentation</vt:lpstr>
      <vt:lpstr>Lateral balance</vt:lpstr>
      <vt:lpstr>PowerPoint Presentation</vt:lpstr>
      <vt:lpstr>Longitudinal balance </vt:lpstr>
      <vt:lpstr>Forward (“nose heavy”) CG  </vt:lpstr>
      <vt:lpstr>Aft (“tail heavy”) CG  </vt:lpstr>
      <vt:lpstr>Law of the lever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Weight and Balance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to Aircraft </vt:lpstr>
      <vt:lpstr>Some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Van’s RV-12 W&amp;B worksheet</vt:lpstr>
      <vt:lpstr>PowerPoint Presentation</vt:lpstr>
    </vt:vector>
  </TitlesOfParts>
  <Company>Rod Machado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Rod Machado</dc:creator>
  <cp:lastModifiedBy>Kathy Harkness</cp:lastModifiedBy>
  <cp:revision>96</cp:revision>
  <dcterms:created xsi:type="dcterms:W3CDTF">1998-11-04T23:23:52Z</dcterms:created>
  <dcterms:modified xsi:type="dcterms:W3CDTF">2026-03-11T03:11:20Z</dcterms:modified>
</cp:coreProperties>
</file>